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3" r:id="rId2"/>
    <p:sldId id="256" r:id="rId3"/>
    <p:sldId id="482" r:id="rId4"/>
    <p:sldId id="392" r:id="rId5"/>
    <p:sldId id="315" r:id="rId6"/>
    <p:sldId id="345" r:id="rId7"/>
    <p:sldId id="393" r:id="rId8"/>
    <p:sldId id="399" r:id="rId9"/>
    <p:sldId id="400" r:id="rId10"/>
    <p:sldId id="401" r:id="rId11"/>
    <p:sldId id="404" r:id="rId12"/>
    <p:sldId id="405" r:id="rId13"/>
    <p:sldId id="406" r:id="rId14"/>
    <p:sldId id="407" r:id="rId15"/>
    <p:sldId id="408" r:id="rId16"/>
    <p:sldId id="510" r:id="rId17"/>
    <p:sldId id="511" r:id="rId18"/>
    <p:sldId id="509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Ordinary Differential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00"/>
            <a:ext cx="7886700" cy="5095180"/>
          </a:xfrm>
        </p:spPr>
        <p:txBody>
          <a:bodyPr>
            <a:normAutofit fontScale="77500" lnSpcReduction="20000"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for Initial Value Problems (IVPs):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Multi-step Methods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Explicit: Euler Forward, Adams-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Implicit: Euler Backward, Trapezoidal and Adams-Moulton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Difference Formulae (BDF)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Startup, Combination Methods (Predictor-Corrector)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Consistency, Stability, Convergence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System of ODEs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Problems (BVPs)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17148"/>
            <a:ext cx="8164585" cy="228795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309282" y="2705101"/>
                <a:ext cx="8525436" cy="363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000" b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 for the nodes: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=2: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⋮          ⋮            ⋮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2" y="2705101"/>
                <a:ext cx="8525436" cy="3639522"/>
              </a:xfrm>
              <a:prstGeom prst="rect">
                <a:avLst/>
              </a:prstGeom>
              <a:blipFill>
                <a:blip r:embed="rId3"/>
                <a:stretch>
                  <a:fillRect l="-787" b="-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3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882245"/>
                <a:ext cx="7857565" cy="565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 for the nodes: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=2: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⋮          ⋮            ⋮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putting the values of the BCs: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in one of the BC, derivative is specified: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options: 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Ghost Node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an unknown!  Only last equation changes!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82245"/>
                <a:ext cx="7857565" cy="5650458"/>
              </a:xfrm>
              <a:prstGeom prst="rect">
                <a:avLst/>
              </a:prstGeom>
              <a:blipFill>
                <a:blip r:embed="rId2"/>
                <a:stretch>
                  <a:fillRect l="-776" t="-647" b="-9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4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936034"/>
                <a:ext cx="7857565" cy="52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an unknown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BC at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same order backward difference approximation as the order of approximation for the equation within the domain, in this case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order,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equation for </a:t>
                </a:r>
                <a:r>
                  <a:rPr lang="en-US" sz="2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becomes: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𝑏h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the last equation of the tri-diagonal matrix with this equation!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034"/>
                <a:ext cx="7857565" cy="5256311"/>
              </a:xfrm>
              <a:prstGeom prst="rect">
                <a:avLst/>
              </a:prstGeom>
              <a:blipFill>
                <a:blip r:embed="rId2"/>
                <a:stretch>
                  <a:fillRect l="-776" b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6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Method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788894"/>
                <a:ext cx="8077200" cy="5851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Ghost Node: add a fictitious node 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beyond the boundary at a distance of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−1: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now write an approximation of the original equation for node 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BC at </a:t>
                </a:r>
                <a:r>
                  <a:rPr lang="en-US" sz="2000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use 2</a:t>
                </a:r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central difference approximation: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equation for </a:t>
                </a:r>
                <a:r>
                  <a:rPr lang="en-US" sz="2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this as the last equation of the tri-diagonal matrix. Size of the matrix increases by one!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8894"/>
                <a:ext cx="8077200" cy="5851474"/>
              </a:xfrm>
              <a:prstGeom prst="rect">
                <a:avLst/>
              </a:prstGeom>
              <a:blipFill>
                <a:blip r:embed="rId2"/>
                <a:stretch>
                  <a:fillRect l="-755" t="-521" b="-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FFD3FD1-438A-4811-BF1D-A0715D2C9CF5}"/>
              </a:ext>
            </a:extLst>
          </p:cNvPr>
          <p:cNvGrpSpPr/>
          <p:nvPr/>
        </p:nvGrpSpPr>
        <p:grpSpPr>
          <a:xfrm>
            <a:off x="1749911" y="1853791"/>
            <a:ext cx="4949414" cy="438271"/>
            <a:chOff x="1749911" y="1853791"/>
            <a:chExt cx="4949414" cy="4382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DA32AF55-9C26-4E59-835B-237A7351A8B5}"/>
                </a:ext>
              </a:extLst>
            </p:cNvPr>
            <p:cNvGrpSpPr/>
            <p:nvPr/>
          </p:nvGrpSpPr>
          <p:grpSpPr>
            <a:xfrm>
              <a:off x="2017060" y="1853791"/>
              <a:ext cx="4138108" cy="97825"/>
              <a:chOff x="1550894" y="1844826"/>
              <a:chExt cx="4138108" cy="97825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xmlns="" id="{D94AEAFD-9351-4FE4-80EC-CCC581264E05}"/>
                  </a:ext>
                </a:extLst>
              </p:cNvPr>
              <p:cNvCxnSpPr/>
              <p:nvPr/>
            </p:nvCxnSpPr>
            <p:spPr>
              <a:xfrm>
                <a:off x="1550894" y="1891553"/>
                <a:ext cx="13536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273DB687-7A9B-42BB-B58E-BE0570C04807}"/>
                  </a:ext>
                </a:extLst>
              </p:cNvPr>
              <p:cNvCxnSpPr/>
              <p:nvPr/>
            </p:nvCxnSpPr>
            <p:spPr>
              <a:xfrm>
                <a:off x="2905460" y="1891552"/>
                <a:ext cx="13536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53C2AD1C-E750-4A25-9E8D-B2CC8ECE5BDB}"/>
                  </a:ext>
                </a:extLst>
              </p:cNvPr>
              <p:cNvCxnSpPr/>
              <p:nvPr/>
            </p:nvCxnSpPr>
            <p:spPr>
              <a:xfrm>
                <a:off x="4267198" y="1887966"/>
                <a:ext cx="13536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C5EC9B44-C012-46C8-9EAC-F850DE380FAF}"/>
                  </a:ext>
                </a:extLst>
              </p:cNvPr>
              <p:cNvSpPr/>
              <p:nvPr/>
            </p:nvSpPr>
            <p:spPr>
              <a:xfrm>
                <a:off x="1550894" y="185121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902688B5-A424-4022-9757-859EBCEC037E}"/>
                  </a:ext>
                </a:extLst>
              </p:cNvPr>
              <p:cNvSpPr/>
              <p:nvPr/>
            </p:nvSpPr>
            <p:spPr>
              <a:xfrm>
                <a:off x="2858845" y="18475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9B361518-F87D-4404-87C7-5C04105EDBE7}"/>
                  </a:ext>
                </a:extLst>
              </p:cNvPr>
              <p:cNvSpPr/>
              <p:nvPr/>
            </p:nvSpPr>
            <p:spPr>
              <a:xfrm>
                <a:off x="4223271" y="184482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28E2304C-012D-4775-9046-547980B86107}"/>
                  </a:ext>
                </a:extLst>
              </p:cNvPr>
              <p:cNvSpPr/>
              <p:nvPr/>
            </p:nvSpPr>
            <p:spPr>
              <a:xfrm>
                <a:off x="5597562" y="184852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854850C-4622-4A0C-AA64-007F22001AFC}"/>
                </a:ext>
              </a:extLst>
            </p:cNvPr>
            <p:cNvSpPr txBox="1"/>
            <p:nvPr/>
          </p:nvSpPr>
          <p:spPr>
            <a:xfrm>
              <a:off x="5838713" y="1908589"/>
              <a:ext cx="86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A87B22D-D9D6-4CB2-BF5D-8F7E03CBBA5D}"/>
                </a:ext>
              </a:extLst>
            </p:cNvPr>
            <p:cNvSpPr txBox="1"/>
            <p:nvPr/>
          </p:nvSpPr>
          <p:spPr>
            <a:xfrm>
              <a:off x="3057862" y="1922732"/>
              <a:ext cx="7171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1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BF75BEA-3144-4ECC-8052-F952A9754BA7}"/>
                </a:ext>
              </a:extLst>
            </p:cNvPr>
            <p:cNvSpPr txBox="1"/>
            <p:nvPr/>
          </p:nvSpPr>
          <p:spPr>
            <a:xfrm>
              <a:off x="1749911" y="1896931"/>
              <a:ext cx="7171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2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266907C-2342-46C3-A1CC-3E0888E508DC}"/>
                </a:ext>
              </a:extLst>
            </p:cNvPr>
            <p:cNvSpPr txBox="1"/>
            <p:nvPr/>
          </p:nvSpPr>
          <p:spPr>
            <a:xfrm>
              <a:off x="4572000" y="1922731"/>
              <a:ext cx="435804" cy="36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9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Method: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788893"/>
                <a:ext cx="8229600" cy="419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using Direct Method with 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central difference approximation with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0.25: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∈[0,1];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=−0.25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=−0.75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Thomas Algorithm: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8893"/>
                <a:ext cx="8229600" cy="4191917"/>
              </a:xfrm>
              <a:prstGeom prst="rect">
                <a:avLst/>
              </a:prstGeom>
              <a:blipFill>
                <a:blip r:embed="rId2"/>
                <a:stretch>
                  <a:fillRect l="-741" b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34A33477-28AB-46AF-854C-D7AF4D7CFDF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980810"/>
          <a:ext cx="8229599" cy="1547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xmlns="" val="342588513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330109128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154156185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73906599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31216824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7314973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3673310432"/>
                    </a:ext>
                  </a:extLst>
                </a:gridCol>
              </a:tblGrid>
              <a:tr h="386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alpha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73165120"/>
                  </a:ext>
                </a:extLst>
              </a:tr>
              <a:tr h="38688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-31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-0.25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-31.0000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-0.2500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0.0443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05124721"/>
                  </a:ext>
                </a:extLst>
              </a:tr>
              <a:tr h="386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-31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-0.5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-22.7419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-0.6290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0.0702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09585471"/>
                  </a:ext>
                </a:extLst>
              </a:tr>
              <a:tr h="386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-31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-0.75</a:t>
                      </a:r>
                      <a:endParaRPr lang="en-US" sz="2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-19.7433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-1.1926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0.0604</a:t>
                      </a:r>
                      <a:endParaRPr lang="en-US" sz="20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4128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8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Method: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57200" y="788893"/>
                <a:ext cx="8229600" cy="241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the solutions obtained by Direct method and Shooting method with the Analytical solution: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∈[0,1];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Solution: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8893"/>
                <a:ext cx="8229600" cy="2412520"/>
              </a:xfrm>
              <a:prstGeom prst="rect">
                <a:avLst/>
              </a:prstGeo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0DAFBDE-791E-4463-A442-BF618AF86376}"/>
              </a:ext>
            </a:extLst>
          </p:cNvPr>
          <p:cNvGraphicFramePr>
            <a:graphicFrameLocks noGrp="1"/>
          </p:cNvGraphicFramePr>
          <p:nvPr/>
        </p:nvGraphicFramePr>
        <p:xfrm>
          <a:off x="389965" y="3429000"/>
          <a:ext cx="8364069" cy="188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867">
                  <a:extLst>
                    <a:ext uri="{9D8B030D-6E8A-4147-A177-3AD203B41FA5}">
                      <a16:colId xmlns:a16="http://schemas.microsoft.com/office/drawing/2014/main" xmlns="" val="2539949400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xmlns="" val="2483199094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xmlns="" val="2681950312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xmlns="" val="762189666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xmlns="" val="2260146261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xmlns="" val="3078533982"/>
                    </a:ext>
                  </a:extLst>
                </a:gridCol>
                <a:gridCol w="1194867">
                  <a:extLst>
                    <a:ext uri="{9D8B030D-6E8A-4147-A177-3AD203B41FA5}">
                      <a16:colId xmlns:a16="http://schemas.microsoft.com/office/drawing/2014/main" xmlns="" val="2764306519"/>
                    </a:ext>
                  </a:extLst>
                </a:gridCol>
              </a:tblGrid>
              <a:tr h="287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TRUE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Shooting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Error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Direct 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Error</a:t>
                      </a:r>
                      <a:endParaRPr lang="en-US" sz="18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36274465"/>
                  </a:ext>
                </a:extLst>
              </a:tr>
              <a:tr h="287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18231342"/>
                  </a:ext>
                </a:extLst>
              </a:tr>
              <a:tr h="322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y1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0.04401365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0.04460208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1.33691304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0.04427401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0.59154281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4506263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y2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0.06974696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0.07079153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1.49764749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0.0701559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0.58631705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08105098"/>
                  </a:ext>
                </a:extLst>
              </a:tr>
              <a:tr h="331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0.75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y3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0.06005617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0.06101881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1.60290267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0.06040305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0.57759244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470997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y4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2.7756E-17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556398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58C33D-96D1-422F-A434-D23B200EC261}"/>
              </a:ext>
            </a:extLst>
          </p:cNvPr>
          <p:cNvSpPr txBox="1"/>
          <p:nvPr/>
        </p:nvSpPr>
        <p:spPr>
          <a:xfrm>
            <a:off x="322731" y="5647330"/>
            <a:ext cx="836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identify, why the solution with shooting method using 2</a:t>
            </a:r>
            <a:r>
              <a:rPr lang="en-US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R-K does not give good solution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16218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Ordinary Differential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00"/>
            <a:ext cx="7886700" cy="5095180"/>
          </a:xfrm>
        </p:spPr>
        <p:txBody>
          <a:bodyPr>
            <a:normAutofit fontScale="77500" lnSpcReduction="20000"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for Initial Value Problems (IVPs):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Multi-step Methods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Explicit: Euler Forward, Adams-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Implicit: Euler Backward, Trapezoidal and Adams-Moulton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Difference Formulae (BDF)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Startup, Combination Methods (Predictor-Corrector)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Consistency, Stability, Convergence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System of ODEs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Problems (BVPs)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9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600" dirty="0"/>
              <a:t>Applications: Summary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203568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higher order multi-step and BDF methods are affected if the starting values are used from the lower order methods. 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these non-self starting algorithms?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implicit methods (multi-step and BDF) may involve solution of non-linear equations (if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oscillations (instability) observed in some methods and not in some!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predict and therefore, choose correct parameters for algorithm so that the numerical oscillations can be avoided?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Equation: Consistency, Stability, Convergence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337603"/>
            <a:ext cx="6854537" cy="1607272"/>
          </a:xfrm>
        </p:spPr>
        <p:txBody>
          <a:bodyPr>
            <a:normAutofit fontScale="55000" lnSpcReduction="2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700" dirty="0"/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04" y="4944875"/>
            <a:ext cx="973829" cy="97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123009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Numerical Methods for IVPs: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4376"/>
                <a:ext cx="7886700" cy="540930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Lax Equivalence Theorem: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solution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 finite difference method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solution,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and only if, the method is both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finite difference method for an IVP is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global truncation error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such that for any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0, there exists 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&gt; 0 for which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also means,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𝑇𝐸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numerical method is said to have an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accuracy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largest positive integer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constants.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the methods derived so far,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1, therefore, consistent!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4376"/>
                <a:ext cx="7886700" cy="5409304"/>
              </a:xfrm>
              <a:blipFill rotWithShape="0">
                <a:blip r:embed="rId2"/>
                <a:stretch>
                  <a:fillRect l="-1005" t="-789" r="-1546" b="-2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Equation: Boundary Value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337603"/>
            <a:ext cx="6854537" cy="1607272"/>
          </a:xfrm>
        </p:spPr>
        <p:txBody>
          <a:bodyPr>
            <a:normAutofit fontScale="55000" lnSpcReduction="2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700" dirty="0"/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04" y="4944875"/>
            <a:ext cx="973829" cy="97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37823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65127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Numerical Methods for IVPs: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835" y="1174376"/>
                <a:ext cx="8219515" cy="18802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also means,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𝐺𝑇𝐸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estimate the order of the method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numerically.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5" y="1174376"/>
                <a:ext cx="8219515" cy="1880291"/>
              </a:xfrm>
              <a:blipFill>
                <a:blip r:embed="rId2"/>
                <a:stretch>
                  <a:fillRect l="-1558" t="-2922" b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2EB958-62D6-4208-A1B0-173DC4CD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54667"/>
            <a:ext cx="4188315" cy="352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E57341-8A67-42CB-8573-4BDBF04DDF6C}"/>
              </a:ext>
            </a:extLst>
          </p:cNvPr>
          <p:cNvSpPr txBox="1"/>
          <p:nvPr/>
        </p:nvSpPr>
        <p:spPr>
          <a:xfrm>
            <a:off x="5298141" y="3496235"/>
            <a:ext cx="2796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same result of the Euler Forward method used for startup using different values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The absolute values of true errors were computed 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1.2</a:t>
            </a:r>
          </a:p>
        </p:txBody>
      </p:sp>
    </p:spTree>
    <p:extLst>
      <p:ext uri="{BB962C8B-B14F-4D97-AF65-F5344CB8AC3E}">
        <p14:creationId xmlns:p14="http://schemas.microsoft.com/office/powerpoint/2010/main" val="20869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65127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Numerical Methods for IVPs: </a:t>
            </a:r>
            <a:r>
              <a:rPr lang="en-US" sz="3200" dirty="0">
                <a:solidFill>
                  <a:srgbClr val="0000FF"/>
                </a:solidFill>
              </a:rPr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242" y="1201270"/>
                <a:ext cx="8130989" cy="51009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numerical solutions for an IVP are obtained using a method with two sets of initial conditions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method is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there exists a constant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the following relation holds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0,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,⋅⋅⋅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true mathematical terminology, the method will be called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stable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stability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necessary conditions for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242" y="1201270"/>
                <a:ext cx="8130989" cy="5100918"/>
              </a:xfrm>
              <a:blipFill>
                <a:blip r:embed="rId2"/>
                <a:stretch>
                  <a:fillRect l="-1574" t="-2031" r="-17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65127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Numerical Methods for IVPs: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242" y="1201270"/>
                <a:ext cx="8130989" cy="5100918"/>
              </a:xfrm>
            </p:spPr>
            <p:txBody>
              <a:bodyPr>
                <a:normAutofit fontScale="92500"/>
              </a:bodyPr>
              <a:lstStyle/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stability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defines stability in asymptotic limit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0</a:t>
                </a: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application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0, let us define an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amplification factor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l-GR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real or complex</a:t>
                </a: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of stability is satisfied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a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problem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assess and compare stability of various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242" y="1201270"/>
                <a:ext cx="8130989" cy="5100918"/>
              </a:xfrm>
              <a:blipFill rotWithShape="0">
                <a:blip r:embed="rId2"/>
                <a:stretch>
                  <a:fillRect l="-1199" t="-239" r="-525" b="-20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4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02374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Stability: Model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380" y="905436"/>
                <a:ext cx="8305239" cy="549536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Problem: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solution starts from the fixed initial point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expands to it’s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neighbourhood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us explore the influence of function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this region: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</m:mr>
                        <m:mr>
                          <m:e/>
                        </m:mr>
                      </m:m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+⋅⋅⋅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Collecting only the linear terms: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+⋅⋅⋅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     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380" y="905436"/>
                <a:ext cx="8305239" cy="5495364"/>
              </a:xfrm>
              <a:blipFill rotWithShape="0">
                <a:blip r:embed="rId2"/>
                <a:stretch>
                  <a:fillRect l="-808" t="-6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02374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Stability: Model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380" y="905436"/>
                <a:ext cx="8305239" cy="549536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approximate solution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computed using a numerical method satisfies the approximate equation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 (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defined as: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may write: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of the independent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no influence on the progression of error in the equation. Therefore the model problem for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stability analysis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may evaluate the analytical solution in a discrete grid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 time step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𝑛h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380" y="905436"/>
                <a:ext cx="8305239" cy="5495364"/>
              </a:xfrm>
              <a:blipFill rotWithShape="0">
                <a:blip r:embed="rId2"/>
                <a:stretch>
                  <a:fillRect l="-661" r="-661" b="-15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0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02374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Stability: Model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37" y="1093695"/>
                <a:ext cx="8015428" cy="1909482"/>
              </a:xfrm>
            </p:spPr>
            <p:txBody>
              <a:bodyPr>
                <a:no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general applicability to all types of functions or problems, we let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complex: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𝑛h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analytical solution grows unbounded,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irrespective of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37" y="1093695"/>
                <a:ext cx="8015428" cy="1909482"/>
              </a:xfrm>
              <a:blipFill>
                <a:blip r:embed="rId2"/>
                <a:stretch>
                  <a:fillRect l="-685" t="-1592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05A682F-DE1D-4FD3-AFD8-0AF18213B402}"/>
              </a:ext>
            </a:extLst>
          </p:cNvPr>
          <p:cNvGrpSpPr/>
          <p:nvPr/>
        </p:nvGrpSpPr>
        <p:grpSpPr>
          <a:xfrm>
            <a:off x="3748942" y="2997808"/>
            <a:ext cx="5043753" cy="3474854"/>
            <a:chOff x="3748942" y="2890228"/>
            <a:chExt cx="5043753" cy="34748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1791B24D-83E5-4526-9D78-E29F6353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8942" y="3003177"/>
              <a:ext cx="4600000" cy="33619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46F1098C-6EFC-4D2E-A56E-3A09B7E38E8C}"/>
                    </a:ext>
                  </a:extLst>
                </p:cNvPr>
                <p:cNvSpPr txBox="1"/>
                <p:nvPr/>
              </p:nvSpPr>
              <p:spPr>
                <a:xfrm>
                  <a:off x="7941048" y="4657234"/>
                  <a:ext cx="8516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F1098C-6EFC-4D2E-A56E-3A09B7E38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048" y="4657234"/>
                  <a:ext cx="8516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71963152-9D9B-441B-B32F-346A796A16A4}"/>
                    </a:ext>
                  </a:extLst>
                </p:cNvPr>
                <p:cNvSpPr txBox="1"/>
                <p:nvPr/>
              </p:nvSpPr>
              <p:spPr>
                <a:xfrm>
                  <a:off x="5623118" y="2890228"/>
                  <a:ext cx="8516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963152-9D9B-441B-B32F-346A796A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118" y="2890228"/>
                  <a:ext cx="8516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9351839-C17F-4E2F-AD92-2F45B4A619F2}"/>
                  </a:ext>
                </a:extLst>
              </p:cNvPr>
              <p:cNvSpPr txBox="1"/>
              <p:nvPr/>
            </p:nvSpPr>
            <p:spPr>
              <a:xfrm>
                <a:off x="680337" y="3517536"/>
                <a:ext cx="292347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now derive the stability regions of the numerical methods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plane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compare that with the stability region of the analytical solution.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351839-C17F-4E2F-AD92-2F45B4A61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7" y="3517536"/>
                <a:ext cx="2923475" cy="2246769"/>
              </a:xfrm>
              <a:prstGeom prst="rect">
                <a:avLst/>
              </a:prstGeom>
              <a:blipFill>
                <a:blip r:embed="rId6"/>
                <a:stretch>
                  <a:fillRect l="-1879" t="-1355" r="-3132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39AEF54-616B-4236-851F-7728868143D6}"/>
                  </a:ext>
                </a:extLst>
              </p:cNvPr>
              <p:cNvSpPr txBox="1"/>
              <p:nvPr/>
            </p:nvSpPr>
            <p:spPr>
              <a:xfrm>
                <a:off x="6048941" y="5124367"/>
                <a:ext cx="26993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region of the analytical solution of the model problem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plane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AEF54-616B-4236-851F-77288681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41" y="5124367"/>
                <a:ext cx="2699357" cy="1323439"/>
              </a:xfrm>
              <a:prstGeom prst="rect">
                <a:avLst/>
              </a:prstGeom>
              <a:blipFill>
                <a:blip r:embed="rId7"/>
                <a:stretch>
                  <a:fillRect l="-2257" t="-2765" r="-45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(explicit)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 The stability region (in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plane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a numerical method is an open set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contains the collection of those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of the region is often characterized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of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complex: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l-G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Forward: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the method to the model problem,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real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(necessary for stability)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  <a:blipFill rotWithShape="0">
                <a:blip r:embed="rId2"/>
                <a:stretch>
                  <a:fillRect l="-677" t="-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1EC55D18-9796-4603-9AA7-6D8999AFA44F}"/>
                  </a:ext>
                </a:extLst>
              </p:cNvPr>
              <p:cNvSpPr/>
              <p:nvPr/>
            </p:nvSpPr>
            <p:spPr>
              <a:xfrm>
                <a:off x="3481120" y="3252398"/>
                <a:ext cx="2503506" cy="559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C55D18-9796-4603-9AA7-6D8999AFA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20" y="3252398"/>
                <a:ext cx="2503506" cy="559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7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(explicit)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3A8387-270C-449D-9FE5-29199A1C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04" y="1173133"/>
            <a:ext cx="2811862" cy="3077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461529-A6FC-45A2-9E36-95A1FA19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18" y="1084729"/>
            <a:ext cx="3964875" cy="2687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ABBC6A-9CB3-4D17-B559-854FB465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83" y="3870094"/>
            <a:ext cx="3964875" cy="2691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1957FB7-8003-4B6A-A878-28AE2B81F340}"/>
                  </a:ext>
                </a:extLst>
              </p:cNvPr>
              <p:cNvSpPr txBox="1"/>
              <p:nvPr/>
            </p:nvSpPr>
            <p:spPr>
              <a:xfrm>
                <a:off x="612657" y="4536677"/>
                <a:ext cx="3764610" cy="1449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our problem: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stability with Euler forward,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957FB7-8003-4B6A-A878-28AE2B81F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57" y="4536677"/>
                <a:ext cx="3764610" cy="1449243"/>
              </a:xfrm>
              <a:prstGeom prst="rect">
                <a:avLst/>
              </a:prstGeom>
              <a:blipFill rotWithShape="0">
                <a:blip r:embed="rId5"/>
                <a:stretch>
                  <a:fillRect l="-1459" t="-2101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1F029122-AD02-4D04-A4E4-3FEA4108DC78}"/>
                  </a:ext>
                </a:extLst>
              </p:cNvPr>
              <p:cNvSpPr/>
              <p:nvPr/>
            </p:nvSpPr>
            <p:spPr>
              <a:xfrm>
                <a:off x="2697225" y="5965687"/>
                <a:ext cx="123379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029122-AD02-4D04-A4E4-3FEA4108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225" y="5965687"/>
                <a:ext cx="1233799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1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(explicit)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higher order methods, let’s consider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Adams-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</a:t>
                </a:r>
                <a:r>
                  <a:rPr lang="en-US" sz="20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plot the region, recall that the boundary of the region is characterized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now easily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compare the stability regions of all the explicit multi-step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  <a:blipFill>
                <a:blip r:embed="rId2"/>
                <a:stretch>
                  <a:fillRect l="-828" t="-573" b="-2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(explicit)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1957FB7-8003-4B6A-A878-28AE2B81F340}"/>
                  </a:ext>
                </a:extLst>
              </p:cNvPr>
              <p:cNvSpPr txBox="1"/>
              <p:nvPr/>
            </p:nvSpPr>
            <p:spPr>
              <a:xfrm>
                <a:off x="354665" y="4570315"/>
                <a:ext cx="4566958" cy="200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explicit methods are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conditionally stable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our problem: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stability with Adams-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0.3/2 = 0.15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957FB7-8003-4B6A-A878-28AE2B81F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5" y="4570315"/>
                <a:ext cx="4566958" cy="2003241"/>
              </a:xfrm>
              <a:prstGeom prst="rect">
                <a:avLst/>
              </a:prstGeom>
              <a:blipFill>
                <a:blip r:embed="rId2"/>
                <a:stretch>
                  <a:fillRect l="-1068" t="-1829" r="-1469" b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ACBFC33-5DD2-4B23-860D-5C21F57A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6" y="985170"/>
            <a:ext cx="4040285" cy="3559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FB9855-6E94-4A0D-B002-B0051FA40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76" y="1084729"/>
            <a:ext cx="4040285" cy="2738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1444AE-3973-4BCE-9088-41B6AF921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977" y="3861352"/>
            <a:ext cx="4040284" cy="27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269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/>
              <a:t>Boundary Value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49503"/>
                <a:ext cx="7808259" cy="54792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2</a:t>
                </a:r>
                <a:r>
                  <a:rPr lang="en-US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Boundary Value Problem may be written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order is also possible: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last condition may be changed 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approaches for solution: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to system of IVP (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Shooting Method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difference approximations for the derivative (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method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49503"/>
                <a:ext cx="7808259" cy="5479228"/>
              </a:xfrm>
              <a:blipFill>
                <a:blip r:embed="rId2"/>
                <a:stretch>
                  <a:fillRect l="-1015" t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0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38" y="203762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Stability: Multi-Step (Implicit)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39" y="959224"/>
                <a:ext cx="8028386" cy="2330824"/>
              </a:xfrm>
            </p:spPr>
            <p:txBody>
              <a:bodyPr>
                <a:no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𝛬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39" y="959224"/>
                <a:ext cx="8028386" cy="2330824"/>
              </a:xfrm>
              <a:blipFill>
                <a:blip r:embed="rId2"/>
                <a:stretch>
                  <a:fillRect l="-683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D2804E-B71F-4E49-93EF-144DCB15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87" y="3307978"/>
            <a:ext cx="3664014" cy="3481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E6FC18-FBC3-41D9-9BFA-59149E79D216}"/>
              </a:ext>
            </a:extLst>
          </p:cNvPr>
          <p:cNvSpPr txBox="1"/>
          <p:nvPr/>
        </p:nvSpPr>
        <p:spPr>
          <a:xfrm>
            <a:off x="788893" y="3494265"/>
            <a:ext cx="3962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Backward method is </a:t>
            </a:r>
            <a:r>
              <a:rPr lang="en-US" sz="2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everywhere outside the circle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Homework: Stability region of the Trapezoidal Method!</a:t>
            </a:r>
          </a:p>
        </p:txBody>
      </p:sp>
    </p:spTree>
    <p:extLst>
      <p:ext uri="{BB962C8B-B14F-4D97-AF65-F5344CB8AC3E}">
        <p14:creationId xmlns:p14="http://schemas.microsoft.com/office/powerpoint/2010/main" val="29004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(implicit)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higher order methods, let’s consider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Adams-Moulton: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Adams-Moulton 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en-US" sz="20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now easily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compare the stability regions of all the implicit multi-step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  <a:blipFill>
                <a:blip r:embed="rId2"/>
                <a:stretch>
                  <a:fillRect l="-828" t="-573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3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(implicit)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57FB7-8003-4B6A-A878-28AE2B81F340}"/>
              </a:ext>
            </a:extLst>
          </p:cNvPr>
          <p:cNvSpPr txBox="1"/>
          <p:nvPr/>
        </p:nvSpPr>
        <p:spPr>
          <a:xfrm>
            <a:off x="699247" y="1476456"/>
            <a:ext cx="3209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backward method is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unconditionally stable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(It is stable everywhere, where the analytical problem is also stable)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Trapezoidal: find as homework!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Adams-Moulton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methods are conditionally stable!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attention to the stability for purely imaginary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9E7930-7132-4A80-AC6C-5734315D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76457"/>
            <a:ext cx="4188315" cy="48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Stability: BDF Methods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653" y="1093695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 is the Euler Backward.  For higher order methods, let’s consider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BDF (3</a:t>
                </a:r>
                <a:r>
                  <a:rPr lang="en-US" sz="20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now easily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compare the stability regions of all the BDF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53" y="1093695"/>
                <a:ext cx="8105075" cy="5316070"/>
              </a:xfrm>
              <a:blipFill>
                <a:blip r:embed="rId2"/>
                <a:stretch>
                  <a:fillRect l="-752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2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56" y="221691"/>
            <a:ext cx="7919758" cy="307227"/>
          </a:xfrm>
        </p:spPr>
        <p:txBody>
          <a:bodyPr>
            <a:noAutofit/>
          </a:bodyPr>
          <a:lstStyle/>
          <a:p>
            <a:r>
              <a:rPr lang="en-US" sz="2800" dirty="0"/>
              <a:t>Stability: BDF Methods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57FB7-8003-4B6A-A878-28AE2B81F340}"/>
              </a:ext>
            </a:extLst>
          </p:cNvPr>
          <p:cNvSpPr txBox="1"/>
          <p:nvPr/>
        </p:nvSpPr>
        <p:spPr>
          <a:xfrm>
            <a:off x="507067" y="4452581"/>
            <a:ext cx="3948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the BDFs: Stability Region is outside the enclosed region!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real </a:t>
            </a:r>
            <a:r>
              <a:rPr lang="el-GR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all the BDFs are unconditionally stable!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use any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having to worry about the stability!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stiff equations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DC9BFD-61F4-465D-B783-7A0DAC0C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5" y="794832"/>
            <a:ext cx="3303006" cy="3417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3D0E8F-6AB0-4DFA-B952-56E72E95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860" y="794832"/>
            <a:ext cx="4347882" cy="59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Runge-</a:t>
            </a:r>
            <a:r>
              <a:rPr lang="en-US" sz="2800" dirty="0" err="1">
                <a:solidFill>
                  <a:srgbClr val="0000FF"/>
                </a:solidFill>
              </a:rPr>
              <a:t>Kutta</a:t>
            </a:r>
            <a:r>
              <a:rPr lang="en-US" sz="2800" dirty="0">
                <a:solidFill>
                  <a:srgbClr val="0000FF"/>
                </a:solidFill>
              </a:rPr>
              <a:t> Methods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42" y="1048870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consider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 for illustration: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R-K Method (2</a:t>
                </a:r>
                <a:r>
                  <a:rPr lang="en-US" sz="20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needs to find the roots of the polynomial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2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R-K, the roots of the quadratic polynomial can be computed analytically!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3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4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R-K, the roots have to be computed numerically. Use complex version of Newton-Raphson. (Hint: roots are complex conjugates)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compare the stability regions of 2</a:t>
                </a:r>
                <a:r>
                  <a:rPr lang="en-US" sz="2000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4</a:t>
                </a:r>
                <a:r>
                  <a:rPr lang="en-US" sz="2000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42" y="1048870"/>
                <a:ext cx="8105075" cy="5316070"/>
              </a:xfrm>
              <a:blipFill>
                <a:blip r:embed="rId2"/>
                <a:stretch>
                  <a:fillRect l="-752" t="-573" r="-602" b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5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56" y="221691"/>
            <a:ext cx="7931244" cy="4775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Runge-</a:t>
            </a:r>
            <a:r>
              <a:rPr lang="en-US" sz="2800" dirty="0" err="1">
                <a:solidFill>
                  <a:srgbClr val="0000FF"/>
                </a:solidFill>
              </a:rPr>
              <a:t>Kutta</a:t>
            </a:r>
            <a:r>
              <a:rPr lang="en-US" sz="2800" dirty="0">
                <a:solidFill>
                  <a:srgbClr val="0000FF"/>
                </a:solidFill>
              </a:rPr>
              <a:t> Methods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57FB7-8003-4B6A-A878-28AE2B81F340}"/>
              </a:ext>
            </a:extLst>
          </p:cNvPr>
          <p:cNvSpPr txBox="1"/>
          <p:nvPr/>
        </p:nvSpPr>
        <p:spPr>
          <a:xfrm>
            <a:off x="659638" y="1057836"/>
            <a:ext cx="37088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R-K has very good stability properties 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to 2.78 on the real part and 2.83 on the imaginary part)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is also stable for purely imaginary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Homework: For our problem, check the stability limits of the R-K methods!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8F9A60-1188-4331-B07C-142C846F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95" y="806219"/>
            <a:ext cx="4218798" cy="56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4799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/>
              <a:t>Shooting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081" y="717177"/>
                <a:ext cx="8776447" cy="60511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equation: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to: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Formulate the IVPs: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Shooting Method Outline: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two initial values of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and solve using any suitable method of IVPs to obtain the values of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secant method to compute a new value of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Iterate until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81" y="717177"/>
                <a:ext cx="8776447" cy="6051176"/>
              </a:xfrm>
              <a:blipFill>
                <a:blip r:embed="rId2"/>
                <a:stretch>
                  <a:fillRect l="-903" t="-706" r="-903" b="-1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0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Secant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57" y="987628"/>
            <a:ext cx="8392886" cy="5489901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difference approximation for the slope or derivative in the Newton-Raphson method. This is equivalent to approximating the tangent with a secant.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find a root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FB7F9DB-7467-459A-832A-54BFFEE58FD5}"/>
              </a:ext>
            </a:extLst>
          </p:cNvPr>
          <p:cNvGrpSpPr/>
          <p:nvPr/>
        </p:nvGrpSpPr>
        <p:grpSpPr>
          <a:xfrm>
            <a:off x="1287518" y="3529963"/>
            <a:ext cx="4258472" cy="3069540"/>
            <a:chOff x="699781" y="2006111"/>
            <a:chExt cx="4258472" cy="30695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7E5FF3A-43B0-4AA8-9A6B-A1A2620576A9}"/>
                </a:ext>
              </a:extLst>
            </p:cNvPr>
            <p:cNvSpPr txBox="1"/>
            <p:nvPr/>
          </p:nvSpPr>
          <p:spPr>
            <a:xfrm>
              <a:off x="1995550" y="4078824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AB3022D-ECA1-4F42-9EE6-E084B21E1A45}"/>
                </a:ext>
              </a:extLst>
            </p:cNvPr>
            <p:cNvSpPr txBox="1"/>
            <p:nvPr/>
          </p:nvSpPr>
          <p:spPr>
            <a:xfrm>
              <a:off x="2296517" y="4078824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76A46538-3420-4EB9-A804-9AD5986A678F}"/>
                </a:ext>
              </a:extLst>
            </p:cNvPr>
            <p:cNvGrpSpPr/>
            <p:nvPr/>
          </p:nvGrpSpPr>
          <p:grpSpPr>
            <a:xfrm>
              <a:off x="699781" y="2006111"/>
              <a:ext cx="4258472" cy="3069540"/>
              <a:chOff x="699781" y="2006111"/>
              <a:chExt cx="4258472" cy="3069540"/>
            </a:xfrm>
          </p:grpSpPr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xmlns="" id="{E344042E-862E-4FC8-BCDD-AE7D370CC2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815846" y="4352517"/>
                <a:ext cx="689755" cy="19127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xmlns="" id="{08D32E2A-8866-4E0E-9771-1F5C7D1CB0FE}"/>
                  </a:ext>
                </a:extLst>
              </p:cNvPr>
              <p:cNvSpPr/>
              <p:nvPr/>
            </p:nvSpPr>
            <p:spPr>
              <a:xfrm rot="7505723">
                <a:off x="2792677" y="1988133"/>
                <a:ext cx="1279584" cy="3051568"/>
              </a:xfrm>
              <a:prstGeom prst="arc">
                <a:avLst>
                  <a:gd name="adj1" fmla="val 17845014"/>
                  <a:gd name="adj2" fmla="val 5433557"/>
                </a:avLst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AFFF309B-060B-4BC1-87F4-D23C4DB02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0723" y="2832486"/>
                <a:ext cx="758159" cy="1282320"/>
              </a:xfrm>
              <a:prstGeom prst="line">
                <a:avLst/>
              </a:prstGeom>
              <a:ln w="158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C909082F-A9AF-4FD2-8FC2-357D682BC931}"/>
                  </a:ext>
                </a:extLst>
              </p:cNvPr>
              <p:cNvGrpSpPr/>
              <p:nvPr/>
            </p:nvGrpSpPr>
            <p:grpSpPr>
              <a:xfrm>
                <a:off x="699781" y="2006111"/>
                <a:ext cx="4202481" cy="3069540"/>
                <a:chOff x="699781" y="2006111"/>
                <a:chExt cx="4202481" cy="3069540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B33A6808-7F33-4020-9F84-940A15394DDF}"/>
                    </a:ext>
                  </a:extLst>
                </p:cNvPr>
                <p:cNvSpPr txBox="1"/>
                <p:nvPr/>
              </p:nvSpPr>
              <p:spPr>
                <a:xfrm>
                  <a:off x="3943342" y="4338119"/>
                  <a:ext cx="958920" cy="369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 = 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xmlns="" id="{0676D46C-9188-43EB-A27E-CC7BE675E085}"/>
                    </a:ext>
                  </a:extLst>
                </p:cNvPr>
                <p:cNvCxnSpPr/>
                <p:nvPr/>
              </p:nvCxnSpPr>
              <p:spPr>
                <a:xfrm>
                  <a:off x="1623523" y="2948475"/>
                  <a:ext cx="54864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xmlns="" id="{690F5827-25F2-4913-861F-97350E56EC2A}"/>
                    </a:ext>
                  </a:extLst>
                </p:cNvPr>
                <p:cNvCxnSpPr/>
                <p:nvPr/>
              </p:nvCxnSpPr>
              <p:spPr>
                <a:xfrm>
                  <a:off x="1614192" y="3520477"/>
                  <a:ext cx="91440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CEE44D8D-C795-4197-A331-86BFF0BE3EF3}"/>
                    </a:ext>
                  </a:extLst>
                </p:cNvPr>
                <p:cNvSpPr txBox="1"/>
                <p:nvPr/>
              </p:nvSpPr>
              <p:spPr>
                <a:xfrm>
                  <a:off x="1038659" y="2720658"/>
                  <a:ext cx="69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1762873-60AA-4385-AB88-31BF306EFBC9}"/>
                    </a:ext>
                  </a:extLst>
                </p:cNvPr>
                <p:cNvSpPr txBox="1"/>
                <p:nvPr/>
              </p:nvSpPr>
              <p:spPr>
                <a:xfrm>
                  <a:off x="1049698" y="3330205"/>
                  <a:ext cx="69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8037E583-8801-4150-87BE-981396F06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706" y="2771296"/>
                  <a:ext cx="0" cy="137160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66E28ADB-5776-4A0C-90C5-4C242B0DF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064" y="3369694"/>
                  <a:ext cx="872387" cy="874465"/>
                </a:xfrm>
                <a:prstGeom prst="line">
                  <a:avLst/>
                </a:prstGeom>
                <a:ln w="158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5B9CC9E5-B85D-4256-8F33-CB834BCE1149}"/>
                    </a:ext>
                  </a:extLst>
                </p:cNvPr>
                <p:cNvCxnSpPr/>
                <p:nvPr/>
              </p:nvCxnSpPr>
              <p:spPr>
                <a:xfrm>
                  <a:off x="1586204" y="3832187"/>
                  <a:ext cx="128016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xmlns="" id="{2AAE9362-33DC-48D6-993B-1656590DF4CC}"/>
                    </a:ext>
                  </a:extLst>
                </p:cNvPr>
                <p:cNvGrpSpPr/>
                <p:nvPr/>
              </p:nvGrpSpPr>
              <p:grpSpPr>
                <a:xfrm>
                  <a:off x="699781" y="2006111"/>
                  <a:ext cx="3657600" cy="3069540"/>
                  <a:chOff x="709112" y="2006111"/>
                  <a:chExt cx="3657600" cy="3069540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id="{FC5403E1-C3C5-45D5-9AD9-93562FB31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492" y="4078824"/>
                    <a:ext cx="4758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xmlns="" id="{32018F09-485C-49D0-BB15-E4F3B6CD64B9}"/>
                      </a:ext>
                    </a:extLst>
                  </p:cNvPr>
                  <p:cNvGrpSpPr/>
                  <p:nvPr/>
                </p:nvGrpSpPr>
                <p:grpSpPr>
                  <a:xfrm>
                    <a:off x="709112" y="2006111"/>
                    <a:ext cx="3657600" cy="3017520"/>
                    <a:chOff x="709112" y="2006111"/>
                    <a:chExt cx="3657600" cy="3017520"/>
                  </a:xfrm>
                </p:grpSpPr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xmlns="" id="{DCCDC0CF-7746-48E7-9740-D99543FE5D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9112" y="4114806"/>
                      <a:ext cx="36576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stealth" w="med" len="lg"/>
                      <a:tailEnd type="stealth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xmlns="" id="{EBA7BF01-3643-4F94-9287-FD497EB142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14190" y="2006111"/>
                      <a:ext cx="0" cy="301752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stealth" w="med" len="lg"/>
                      <a:tailEnd type="stealth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xmlns="" id="{B5B78339-19AF-4A79-9AA4-CBEB7C35DB8D}"/>
                      </a:ext>
                    </a:extLst>
                  </p:cNvPr>
                  <p:cNvCxnSpPr/>
                  <p:nvPr/>
                </p:nvCxnSpPr>
                <p:spPr>
                  <a:xfrm>
                    <a:off x="2479557" y="3502816"/>
                    <a:ext cx="0" cy="640080"/>
                  </a:xfrm>
                  <a:prstGeom prst="line">
                    <a:avLst/>
                  </a:prstGeom>
                  <a:ln w="158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xmlns="" id="{5A8B055D-AB4A-42B6-9709-CF6996A90966}"/>
                      </a:ext>
                    </a:extLst>
                  </p:cNvPr>
                  <p:cNvCxnSpPr/>
                  <p:nvPr/>
                </p:nvCxnSpPr>
                <p:spPr>
                  <a:xfrm>
                    <a:off x="2830276" y="3813525"/>
                    <a:ext cx="0" cy="320040"/>
                  </a:xfrm>
                  <a:prstGeom prst="line">
                    <a:avLst/>
                  </a:prstGeom>
                  <a:ln w="158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xmlns="" id="{079D7A49-4390-47F6-9C94-C89740611E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56" y="3630973"/>
                    <a:ext cx="6920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xmlns="" id="{BFC2ACC4-E3A3-48C9-9EB2-EC4664369C1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8898" y="4706319"/>
                    <a:ext cx="4758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417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Secant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(Recap)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557" y="987628"/>
                <a:ext cx="8392886" cy="5489901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 two points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evaluate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replace in Newton-Raphson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Formula: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557" y="987628"/>
                <a:ext cx="8392886" cy="5489901"/>
              </a:xfrm>
              <a:blipFill>
                <a:blip r:embed="rId2"/>
                <a:stretch>
                  <a:fillRect l="-1308" t="-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4799"/>
            <a:ext cx="5969375" cy="594095"/>
          </a:xfrm>
        </p:spPr>
        <p:txBody>
          <a:bodyPr>
            <a:noAutofit/>
          </a:bodyPr>
          <a:lstStyle/>
          <a:p>
            <a:r>
              <a:rPr lang="en-US" sz="3200" dirty="0"/>
              <a:t>Shooting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081" y="717177"/>
                <a:ext cx="8776447" cy="6051176"/>
              </a:xfrm>
            </p:spPr>
            <p:txBody>
              <a:bodyPr>
                <a:normAutofit fontScale="92500" lnSpcReduction="20000"/>
              </a:bodyPr>
              <a:lstStyle/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two initial values of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(0):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and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Solve using a suitable method of IVPs to obtain: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Secant method to compute a new value of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as: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Secant iteration scheme for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 is: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×100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81" y="717177"/>
                <a:ext cx="8776447" cy="6051176"/>
              </a:xfrm>
              <a:blipFill>
                <a:blip r:embed="rId2"/>
                <a:stretch>
                  <a:fillRect l="-1042" t="-1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23A287D8-AAB1-4919-9FE4-CCB111676573}"/>
                  </a:ext>
                </a:extLst>
              </p:cNvPr>
              <p:cNvSpPr/>
              <p:nvPr/>
            </p:nvSpPr>
            <p:spPr>
              <a:xfrm>
                <a:off x="4984228" y="5082674"/>
                <a:ext cx="3734291" cy="615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A287D8-AAB1-4919-9FE4-CCB111676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28" y="5082674"/>
                <a:ext cx="3734291" cy="615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7" y="2111646"/>
            <a:ext cx="8164585" cy="228795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61BF378-4390-4FB0-85D9-5CBE33368B8F}"/>
                  </a:ext>
                </a:extLst>
              </p:cNvPr>
              <p:cNvSpPr txBox="1"/>
              <p:nvPr/>
            </p:nvSpPr>
            <p:spPr>
              <a:xfrm>
                <a:off x="623046" y="1122917"/>
                <a:ext cx="78979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BF378-4390-4FB0-85D9-5CBE3336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6" y="1122917"/>
                <a:ext cx="7897907" cy="830997"/>
              </a:xfrm>
              <a:prstGeom prst="rect">
                <a:avLst/>
              </a:prstGeom>
              <a:blipFill>
                <a:blip r:embed="rId3"/>
                <a:stretch>
                  <a:fillRect l="-1157" t="-5839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489707" y="4780141"/>
                <a:ext cx="84649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variable values at the grid points (known):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⋅⋅⋅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variable values at the grid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⋅⋅⋅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values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grid points (from BCs):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Unknowns to be computed: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⋅⋅⋅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7" y="4780141"/>
                <a:ext cx="8464903" cy="1323439"/>
              </a:xfrm>
              <a:prstGeom prst="rect">
                <a:avLst/>
              </a:prstGeom>
              <a:blipFill>
                <a:blip r:embed="rId4"/>
                <a:stretch>
                  <a:fillRect l="-648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0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092" cy="514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8818"/>
            <a:ext cx="8164585" cy="228795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61BF378-4390-4FB0-85D9-5CBE33368B8F}"/>
                  </a:ext>
                </a:extLst>
              </p:cNvPr>
              <p:cNvSpPr txBox="1"/>
              <p:nvPr/>
            </p:nvSpPr>
            <p:spPr>
              <a:xfrm>
                <a:off x="623045" y="860392"/>
                <a:ext cx="7897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BF378-4390-4FB0-85D9-5CBE3336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5" y="860392"/>
                <a:ext cx="7897907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1AE23CA-B168-4865-A435-1623F11CCF99}"/>
                  </a:ext>
                </a:extLst>
              </p:cNvPr>
              <p:cNvSpPr txBox="1"/>
              <p:nvPr/>
            </p:nvSpPr>
            <p:spPr>
              <a:xfrm>
                <a:off x="276774" y="3308266"/>
                <a:ext cx="8525436" cy="29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central difference approximation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grid length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any interior node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=1,..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Rearranging: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E23CA-B168-4865-A435-1623F11C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4" y="3308266"/>
                <a:ext cx="8525436" cy="2943306"/>
              </a:xfrm>
              <a:prstGeom prst="rect">
                <a:avLst/>
              </a:prstGeom>
              <a:blipFill>
                <a:blip r:embed="rId4"/>
                <a:stretch>
                  <a:fillRect l="-1072" t="-16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8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28915</TotalTime>
  <Words>1335</Words>
  <Application>Microsoft Office PowerPoint</Application>
  <PresentationFormat>On-screen Show (4:3)</PresentationFormat>
  <Paragraphs>391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Ordinary Differential Equation</vt:lpstr>
      <vt:lpstr>ESO 208A: Computational Methods in Engineering  Ordinary Differential Equation: Boundary Value Problems</vt:lpstr>
      <vt:lpstr>Boundary Value Problems</vt:lpstr>
      <vt:lpstr>Shooting Method</vt:lpstr>
      <vt:lpstr>Open Methods: Secant (Recap)</vt:lpstr>
      <vt:lpstr>Open Methods: Secant (Recap)</vt:lpstr>
      <vt:lpstr>Shooting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Method: Example</vt:lpstr>
      <vt:lpstr>Direct Method: Example</vt:lpstr>
      <vt:lpstr>Ordinary Differential Equation</vt:lpstr>
      <vt:lpstr>Applications: Summary of Concerns</vt:lpstr>
      <vt:lpstr>ESO 208A: Computational Methods in Engineering  Ordinary Differential Equation: Consistency, Stability, Convergence</vt:lpstr>
      <vt:lpstr>Numerical Methods for IVPs: Convergence</vt:lpstr>
      <vt:lpstr>Numerical Methods for IVPs: Consistency</vt:lpstr>
      <vt:lpstr>Numerical Methods for IVPs: Stability</vt:lpstr>
      <vt:lpstr>Numerical Methods for IVPs: Stability</vt:lpstr>
      <vt:lpstr>Stability: Model Problem</vt:lpstr>
      <vt:lpstr>Stability: Model Problem</vt:lpstr>
      <vt:lpstr>Stability: Model Problem</vt:lpstr>
      <vt:lpstr>Stability: Multi-Step Methods (explicit) Example</vt:lpstr>
      <vt:lpstr>Stability: Multi-Step Methods (explicit) Example</vt:lpstr>
      <vt:lpstr>Stability: Multi-Step Methods (explicit) Example</vt:lpstr>
      <vt:lpstr>Stability: Multi-Step Methods (explicit) Example</vt:lpstr>
      <vt:lpstr>Stability: Multi-Step (Implicit)</vt:lpstr>
      <vt:lpstr>Stability: Multi-Step Methods (implicit) Example</vt:lpstr>
      <vt:lpstr>Stability: Multi-Step Methods (implicit) Example</vt:lpstr>
      <vt:lpstr>Stability: BDF Methods Example</vt:lpstr>
      <vt:lpstr>Stability: BDF Methods Example</vt:lpstr>
      <vt:lpstr>Stability: Runge-Kutta Methods Example</vt:lpstr>
      <vt:lpstr>Stability: Runge-Kutta Methods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sguha;abhas</dc:creator>
  <cp:lastModifiedBy>Abhas Singh</cp:lastModifiedBy>
  <cp:revision>804</cp:revision>
  <dcterms:created xsi:type="dcterms:W3CDTF">2018-04-30T11:42:59Z</dcterms:created>
  <dcterms:modified xsi:type="dcterms:W3CDTF">2019-11-07T13:55:26Z</dcterms:modified>
</cp:coreProperties>
</file>