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10" r:id="rId2"/>
    <p:sldId id="511" r:id="rId3"/>
    <p:sldId id="542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653-B83C-4606-B8AF-57AA01D62AF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/>
              <a:t>Ordinary Differential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8500"/>
            <a:ext cx="7886700" cy="5095180"/>
          </a:xfrm>
        </p:spPr>
        <p:txBody>
          <a:bodyPr>
            <a:normAutofit fontScale="77500" lnSpcReduction="20000"/>
          </a:bodyPr>
          <a:lstStyle/>
          <a:p>
            <a:pPr marL="347663" indent="-3476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methods for Initial Value Problems (IVPs):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Multi-step Methods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Explicit: Euler Forward, Adams-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Bashforth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Implicit: Euler Backward, Trapezoidal and Adams-Moulton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Difference Formulae (BDF)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Runge-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Applications, Startup, Combination Methods (Predictor-Corrector)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Consistency, Stability, Convergence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System of ODEs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Problems (BVPs)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Shooting Method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Methods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9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284444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Stability: Multi-Step Methods (explicit)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36" y="1093695"/>
                <a:ext cx="8105075" cy="531607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higher order methods, let’s consider 3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Adams-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Bashforth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Adams-</a:t>
                </a:r>
                <a:r>
                  <a:rPr lang="en-US" sz="20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Bashforth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(3</a:t>
                </a:r>
                <a:r>
                  <a:rPr lang="en-US" sz="2000" b="1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applying the method to model problem: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US" sz="20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recursiv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ely applying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I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I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sz="20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I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sz="20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en-US" sz="20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I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I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sz="2000" baseline="30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order to plot the region, recall that the boundary of the region is characterized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can now easily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0, 2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compare the stability regions of all the explicit multi-step methods!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36" y="1093695"/>
                <a:ext cx="8105075" cy="5316070"/>
              </a:xfrm>
              <a:blipFill>
                <a:blip r:embed="rId2"/>
                <a:stretch>
                  <a:fillRect l="-828" t="-573" b="-87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91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284444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Stability: Multi-Step Methods (explicit)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21957FB7-8003-4B6A-A878-28AE2B81F340}"/>
                  </a:ext>
                </a:extLst>
              </p:cNvPr>
              <p:cNvSpPr txBox="1"/>
              <p:nvPr/>
            </p:nvSpPr>
            <p:spPr>
              <a:xfrm>
                <a:off x="354665" y="4570315"/>
                <a:ext cx="4566958" cy="2003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explicit methods are </a:t>
                </a:r>
                <a:r>
                  <a:rPr lang="en-US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conditionally stable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our problem: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stability with Adams-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Bashforth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(4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0.3/2 = 0.15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957FB7-8003-4B6A-A878-28AE2B81F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65" y="4570315"/>
                <a:ext cx="4566958" cy="2003241"/>
              </a:xfrm>
              <a:prstGeom prst="rect">
                <a:avLst/>
              </a:prstGeom>
              <a:blipFill>
                <a:blip r:embed="rId2"/>
                <a:stretch>
                  <a:fillRect l="-1068" t="-1829" r="-1469" b="-4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ACBFC33-5DD2-4B23-860D-5C21F57A0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6" y="985170"/>
            <a:ext cx="4040285" cy="35591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3FB9855-6E94-4A0D-B002-B0051FA40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976" y="1084729"/>
            <a:ext cx="4040285" cy="2738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1444AE-3973-4BCE-9088-41B6AF921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977" y="3861352"/>
            <a:ext cx="4040284" cy="273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38" y="203762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/>
              <a:t>Stability: Multi-Step (Implicit)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839" y="959224"/>
                <a:ext cx="8028386" cy="2330824"/>
              </a:xfrm>
            </p:spPr>
            <p:txBody>
              <a:bodyPr>
                <a:noAutofit/>
              </a:bodyPr>
              <a:lstStyle/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 Backward: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applying the method to the model problem,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𝛬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;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&lt;1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</m:den>
                          </m:f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&lt;1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39" y="959224"/>
                <a:ext cx="8028386" cy="2330824"/>
              </a:xfrm>
              <a:blipFill>
                <a:blip r:embed="rId2"/>
                <a:stretch>
                  <a:fillRect l="-683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D2804E-B71F-4E49-93EF-144DCB15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287" y="3307978"/>
            <a:ext cx="3664014" cy="34811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EE6FC18-FBC3-41D9-9BFA-59149E79D216}"/>
              </a:ext>
            </a:extLst>
          </p:cNvPr>
          <p:cNvSpPr txBox="1"/>
          <p:nvPr/>
        </p:nvSpPr>
        <p:spPr>
          <a:xfrm>
            <a:off x="788893" y="3494265"/>
            <a:ext cx="39624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 Backward method is </a:t>
            </a:r>
            <a:r>
              <a:rPr lang="en-US" sz="28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everywhere outside the circle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Homework: Stability region of the Trapezoidal Method!</a:t>
            </a:r>
          </a:p>
        </p:txBody>
      </p:sp>
    </p:spTree>
    <p:extLst>
      <p:ext uri="{BB962C8B-B14F-4D97-AF65-F5344CB8AC3E}">
        <p14:creationId xmlns:p14="http://schemas.microsoft.com/office/powerpoint/2010/main" val="29004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284444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Stability: Multi-Step Methods (implicit)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36" y="1093695"/>
                <a:ext cx="8105075" cy="531607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higher order methods, let’s consider 3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Adams-Moulton:</a:t>
                </a: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b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Adams-Moulton 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</a:t>
                </a:r>
                <a:r>
                  <a:rPr lang="en-US" sz="2000" b="1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applying the method to the model problem,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can now easily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0, 2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compare the stability regions of all the implicit multi-step methods!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36" y="1093695"/>
                <a:ext cx="8105075" cy="5316070"/>
              </a:xfrm>
              <a:blipFill>
                <a:blip r:embed="rId2"/>
                <a:stretch>
                  <a:fillRect l="-828" t="-573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3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284444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Stability: Multi-Step Methods (implicit)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1957FB7-8003-4B6A-A878-28AE2B81F340}"/>
              </a:ext>
            </a:extLst>
          </p:cNvPr>
          <p:cNvSpPr txBox="1"/>
          <p:nvPr/>
        </p:nvSpPr>
        <p:spPr>
          <a:xfrm>
            <a:off x="699247" y="1476456"/>
            <a:ext cx="32093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 backward method is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unconditionally stable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(It is stable everywhere, where the analytical problem is also stable)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Trapezoidal: find as homework!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Adams-Moulton 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4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methods are conditionally stable!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attention to the stability for purely imaginary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09E7930-7132-4A80-AC6C-5734315D7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76457"/>
            <a:ext cx="4188315" cy="48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284444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/>
              <a:t>Stability: BDF Methods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9653" y="1093695"/>
                <a:ext cx="8105075" cy="531607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BDF is the Euler Backward.  For higher order methods, let’s consider 3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BDF:</a:t>
                </a: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BDF (3</a:t>
                </a:r>
                <a:r>
                  <a:rPr lang="en-US" sz="2000" b="1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applying the method to the model problem,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IN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US" sz="20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recursiv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ely applying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I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I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sz="20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I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sz="20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en-US" sz="20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I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I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sz="2000" baseline="30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can now easily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0, 2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compare the stability regions of all the BDF methods!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653" y="1093695"/>
                <a:ext cx="8105075" cy="5316070"/>
              </a:xfrm>
              <a:blipFill>
                <a:blip r:embed="rId2"/>
                <a:stretch>
                  <a:fillRect l="-752" t="-5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27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56" y="221691"/>
            <a:ext cx="7919758" cy="307227"/>
          </a:xfrm>
        </p:spPr>
        <p:txBody>
          <a:bodyPr>
            <a:noAutofit/>
          </a:bodyPr>
          <a:lstStyle/>
          <a:p>
            <a:r>
              <a:rPr lang="en-US" sz="2800" dirty="0"/>
              <a:t>Stability: BDF Methods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1957FB7-8003-4B6A-A878-28AE2B81F340}"/>
              </a:ext>
            </a:extLst>
          </p:cNvPr>
          <p:cNvSpPr txBox="1"/>
          <p:nvPr/>
        </p:nvSpPr>
        <p:spPr>
          <a:xfrm>
            <a:off x="507067" y="4452581"/>
            <a:ext cx="3948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the BDFs: Stability Region is outside the enclosed region!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real </a:t>
            </a:r>
            <a:r>
              <a:rPr lang="el-GR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all the BDFs are unconditionally stable!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use any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having to worry about the stability!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stiff equations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EDC9BFD-61F4-465D-B783-7A0DAC0C6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55" y="794832"/>
            <a:ext cx="3303006" cy="34178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3D0E8F-6AB0-4DFA-B952-56E72E95D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860" y="794832"/>
            <a:ext cx="4347882" cy="59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2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284444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Stability: Runge-</a:t>
            </a:r>
            <a:r>
              <a:rPr lang="en-US" sz="2800" dirty="0" err="1">
                <a:solidFill>
                  <a:srgbClr val="0000FF"/>
                </a:solidFill>
              </a:rPr>
              <a:t>Kutta</a:t>
            </a:r>
            <a:r>
              <a:rPr lang="en-US" sz="2800" dirty="0">
                <a:solidFill>
                  <a:srgbClr val="0000FF"/>
                </a:solidFill>
              </a:rPr>
              <a:t> Methods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542" y="1048870"/>
                <a:ext cx="8105075" cy="531607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consider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Runge-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Kutta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method for illustration:</a:t>
                </a: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R-K Method (2</a:t>
                </a:r>
                <a:r>
                  <a:rPr lang="en-US" sz="2000" b="1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applying the method to the model problem,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nor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needs to find the roots of the polynomial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0, 2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98513" lvl="1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2</a:t>
                </a:r>
                <a:r>
                  <a:rPr lang="en-US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R-K, the roots of the quadratic polynomial can be computed analytically!</a:t>
                </a:r>
              </a:p>
              <a:p>
                <a:pPr marL="798513" lvl="1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3</a:t>
                </a:r>
                <a:r>
                  <a:rPr lang="en-US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4</a:t>
                </a:r>
                <a:r>
                  <a:rPr lang="en-US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R-K, the roots have to be computed numerically. Use complex version of Newton-Raphson. (Hint: roots are complex conjugates)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compare the stability regions of 2</a:t>
                </a:r>
                <a:r>
                  <a:rPr lang="en-US" sz="2000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4</a:t>
                </a:r>
                <a:r>
                  <a:rPr lang="en-US" sz="2000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R-K methods!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542" y="1048870"/>
                <a:ext cx="8105075" cy="5316070"/>
              </a:xfrm>
              <a:blipFill>
                <a:blip r:embed="rId2"/>
                <a:stretch>
                  <a:fillRect l="-752" t="-573" r="-602" b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5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56" y="221691"/>
            <a:ext cx="7931244" cy="47755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Stability: Runge-</a:t>
            </a:r>
            <a:r>
              <a:rPr lang="en-US" sz="2800" dirty="0" err="1">
                <a:solidFill>
                  <a:srgbClr val="0000FF"/>
                </a:solidFill>
              </a:rPr>
              <a:t>Kutta</a:t>
            </a:r>
            <a:r>
              <a:rPr lang="en-US" sz="2800" dirty="0">
                <a:solidFill>
                  <a:srgbClr val="0000FF"/>
                </a:solidFill>
              </a:rPr>
              <a:t> Methods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1957FB7-8003-4B6A-A878-28AE2B81F340}"/>
              </a:ext>
            </a:extLst>
          </p:cNvPr>
          <p:cNvSpPr txBox="1"/>
          <p:nvPr/>
        </p:nvSpPr>
        <p:spPr>
          <a:xfrm>
            <a:off x="659638" y="1057836"/>
            <a:ext cx="37088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R-K has very good stability properties (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to 2.78 on the real part and 2.83 on the imaginary part)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is also stable for purely imaginary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Homework: For our problem, check the stability limits of the R-K methods!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8F9A60-1188-4331-B07C-142C846F7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495" y="806219"/>
            <a:ext cx="4218798" cy="56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0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284444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/>
              <a:t>Phase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542" y="1048870"/>
                <a:ext cx="4058070" cy="552468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consider a problem with purely imaginary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Analytical Solution: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h𝑛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h𝑛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apply Euler Forward: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with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=1;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=1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/10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542" y="1048870"/>
                <a:ext cx="4058070" cy="5524686"/>
              </a:xfrm>
              <a:blipFill>
                <a:blip r:embed="rId2"/>
                <a:stretch>
                  <a:fillRect l="-2252" t="-883" r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8BCE569-CD79-498C-9F2B-5343C14BD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170" y="1048870"/>
            <a:ext cx="4703830" cy="3908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BAE8AE3-4045-4FB7-B98F-40F00A2B75B7}"/>
              </a:ext>
            </a:extLst>
          </p:cNvPr>
          <p:cNvSpPr txBox="1"/>
          <p:nvPr/>
        </p:nvSpPr>
        <p:spPr>
          <a:xfrm>
            <a:off x="4912659" y="5046586"/>
            <a:ext cx="41506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periodic functions, there are phase error associated with the numerical solution.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quantify them?</a:t>
            </a:r>
          </a:p>
        </p:txBody>
      </p:sp>
    </p:spTree>
    <p:extLst>
      <p:ext uri="{BB962C8B-B14F-4D97-AF65-F5344CB8AC3E}">
        <p14:creationId xmlns:p14="http://schemas.microsoft.com/office/powerpoint/2010/main" val="42125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1297"/>
          </a:xfrm>
        </p:spPr>
        <p:txBody>
          <a:bodyPr>
            <a:noAutofit/>
          </a:bodyPr>
          <a:lstStyle/>
          <a:p>
            <a:r>
              <a:rPr lang="en-US" sz="3600" dirty="0"/>
              <a:t>Applications: Summary of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9305"/>
            <a:ext cx="7886700" cy="5203568"/>
          </a:xfrm>
        </p:spPr>
        <p:txBody>
          <a:bodyPr>
            <a:normAutofit fontScale="92500" lnSpcReduction="20000"/>
          </a:bodyPr>
          <a:lstStyle/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higher order multi-step and BDF methods are affected if the starting values are used from the lower order methods. 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start these non-self starting algorithms?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implicit methods (multi-step and BDF) may involve solution of non-linear equations (if </a:t>
            </a:r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contains a non-linear function of the dependent variable </a:t>
            </a:r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way to avoid this solution of non-linear equations?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oscillations (instability) observed in some methods and not in some!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way to predict and therefore, choose correct parameters for algorithm so that the numerical oscillations can be avoided?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6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284444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/>
              <a:t>Phase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959223"/>
                <a:ext cx="8355105" cy="552468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consider a problem with purely imaginary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Analytical Solution: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h𝑛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h𝑛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amplification factor is: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h𝑛</m:t>
                              </m:r>
                            </m:sup>
                          </m:sSup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Amplitude: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𝑇𝑟𝑢𝑒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|=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rad>
                    <m:r>
                      <a:rPr lang="en-US" sz="24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𝑇𝑟𝑢𝑒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tan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compare the amplitude and phase of the amplification factor of the numerical methods!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959223"/>
                <a:ext cx="8355105" cy="5524686"/>
              </a:xfrm>
              <a:blipFill>
                <a:blip r:embed="rId2"/>
                <a:stretch>
                  <a:fillRect l="-1168" t="-882" b="-28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79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284444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/>
              <a:t>Phase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018" y="1147482"/>
                <a:ext cx="8059271" cy="5074024"/>
              </a:xfrm>
            </p:spPr>
            <p:txBody>
              <a:bodyPr>
                <a:noAutofit/>
              </a:bodyPr>
              <a:lstStyle/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 Forward: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Amplitude: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&gt;|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(No surprise here! We already know that Euler Forward method is not stable for purely imaginary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Phase: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tan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Im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Re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tan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9!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⋅⋅⋅⋅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Error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 Euler Forward is given by,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9!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⋅⋅⋅⋅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018" y="1147482"/>
                <a:ext cx="8059271" cy="5074024"/>
              </a:xfrm>
              <a:blipFill>
                <a:blip r:embed="rId2"/>
                <a:stretch>
                  <a:fillRect l="-1135" t="-960" r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7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284444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/>
              <a:t>Phase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1317" y="959222"/>
                <a:ext cx="8068236" cy="5614333"/>
              </a:xfrm>
            </p:spPr>
            <p:txBody>
              <a:bodyPr>
                <a:noAutofit/>
              </a:bodyPr>
              <a:lstStyle/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 Backward: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⋅⋅⋅⋅</m:t>
                      </m:r>
                    </m:oMath>
                  </m:oMathPara>
                </a14:m>
                <a:endParaRPr lang="en-US" sz="2000" dirty="0"/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Trapezoidal: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|=1,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⋅⋅⋅⋅</m:t>
                      </m:r>
                    </m:oMath>
                  </m:oMathPara>
                </a14:m>
                <a:endParaRPr lang="en-US" sz="2000" dirty="0"/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Runge-</a:t>
                </a:r>
                <a:r>
                  <a:rPr lang="en-US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Kutta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</a:t>
                </a:r>
                <a:r>
                  <a:rPr lang="en-US" sz="24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  <m:r>
                        <a:rPr 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⋅⋅⋅⋅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PE: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lag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 PE: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lead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1317" y="959222"/>
                <a:ext cx="8068236" cy="5614333"/>
              </a:xfrm>
              <a:blipFill>
                <a:blip r:embed="rId2"/>
                <a:stretch>
                  <a:fillRect l="-1058" t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03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284444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/>
              <a:t>Arbitrary </a:t>
            </a:r>
            <a:r>
              <a:rPr lang="en-US" sz="2800" i="1" dirty="0"/>
              <a:t>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930" y="1335740"/>
            <a:ext cx="7088140" cy="4921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choose time step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arbitrary non-linear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Taylor’s series around the initial condition,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 the first two terms (linear terms) to obtain the equivalent model problem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coefficient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stability diagram!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account for the non-linearity, stay well below the stability limit!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30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ODE: Consistency, Stability, Convergence (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Recap; Text Book S6.3.2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88500"/>
                <a:ext cx="7886700" cy="509518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consistent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numerical method is said to have an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of accuracy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largest positive integer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𝐺𝑇𝐸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constants.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the methods derived so far,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1, therefore, consistent!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numerical solutions for an IVP are obtained using a method with two sets of initial conditions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method is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stable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there exists a constant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the following relation holds as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0,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,⋅⋅⋅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stability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defines stability in asymptotic limit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Consistency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stability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necessary conditions for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88500"/>
                <a:ext cx="7886700" cy="5095180"/>
              </a:xfrm>
              <a:blipFill>
                <a:blip r:embed="rId2"/>
                <a:stretch>
                  <a:fillRect l="-1005" t="-8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86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365127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Numerical Methods for IVPs: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242" y="1201270"/>
                <a:ext cx="8130989" cy="5100918"/>
              </a:xfrm>
            </p:spPr>
            <p:txBody>
              <a:bodyPr>
                <a:normAutofit/>
              </a:bodyPr>
              <a:lstStyle/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application with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0, let us define an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amplification factor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l-GR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real or complex</a:t>
                </a:r>
              </a:p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of stability is satisfied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need a </a:t>
                </a:r>
                <a:r>
                  <a:rPr lang="en-US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problem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assess and compare stability of various methods!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242" y="1201270"/>
                <a:ext cx="8130989" cy="5100918"/>
              </a:xfrm>
              <a:blipFill>
                <a:blip r:embed="rId2"/>
                <a:stretch>
                  <a:fillRect l="-1349" t="-3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4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302374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/>
              <a:t>Stability: Model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380" y="905436"/>
                <a:ext cx="8305239" cy="549536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 Problem: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Taylor series expansion in the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neighbourhood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fixed initial point 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r>
                              <a:rPr lang="en-US" sz="180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</m:e>
                        </m:mr>
                        <m:mr>
                          <m:e/>
                        </m:mr>
                      </m:m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+⋅⋅⋅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Collecting only the linear terms: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+⋅⋅⋅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       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380" y="905436"/>
                <a:ext cx="8305239" cy="5495364"/>
              </a:xfrm>
              <a:blipFill>
                <a:blip r:embed="rId2"/>
                <a:stretch>
                  <a:fillRect l="-808" t="-6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93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302374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/>
              <a:t>Stability: Model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380" y="905436"/>
                <a:ext cx="8305239" cy="549536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 approximate solution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computed using a numerical method satisfies the approximate equation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̃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error (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defined as: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may write: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of the independent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no influence on the progression of error in the equation. Therefore the model problem for 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stability analysis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;     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may evaluate the analytical solution in a discrete grid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a time step of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𝑛h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380" y="905436"/>
                <a:ext cx="8305239" cy="5495364"/>
              </a:xfrm>
              <a:blipFill rotWithShape="0">
                <a:blip r:embed="rId2"/>
                <a:stretch>
                  <a:fillRect l="-661" r="-661" b="-15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03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302374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Stability: Model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37" y="1093695"/>
                <a:ext cx="8015428" cy="1909482"/>
              </a:xfrm>
            </p:spPr>
            <p:txBody>
              <a:bodyPr>
                <a:noAutofit/>
              </a:bodyPr>
              <a:lstStyle/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general applicability to all types of functions or problems, we let 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be complex: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𝑛h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analytical solution grows unbounded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irrespective of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37" y="1093695"/>
                <a:ext cx="8015428" cy="1909482"/>
              </a:xfrm>
              <a:blipFill>
                <a:blip r:embed="rId2"/>
                <a:stretch>
                  <a:fillRect l="-685" t="-1592" r="-4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05A682F-DE1D-4FD3-AFD8-0AF18213B402}"/>
              </a:ext>
            </a:extLst>
          </p:cNvPr>
          <p:cNvGrpSpPr/>
          <p:nvPr/>
        </p:nvGrpSpPr>
        <p:grpSpPr>
          <a:xfrm>
            <a:off x="3748942" y="2997808"/>
            <a:ext cx="5043753" cy="3474854"/>
            <a:chOff x="3748942" y="2890228"/>
            <a:chExt cx="5043753" cy="347485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1791B24D-83E5-4526-9D78-E29F63538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8942" y="3003177"/>
              <a:ext cx="4600000" cy="336190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xmlns="" id="{46F1098C-6EFC-4D2E-A56E-3A09B7E38E8C}"/>
                    </a:ext>
                  </a:extLst>
                </p:cNvPr>
                <p:cNvSpPr txBox="1"/>
                <p:nvPr/>
              </p:nvSpPr>
              <p:spPr>
                <a:xfrm>
                  <a:off x="7941048" y="4657234"/>
                  <a:ext cx="85164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6F1098C-6EFC-4D2E-A56E-3A09B7E38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1048" y="4657234"/>
                  <a:ext cx="85164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id="{71963152-9D9B-441B-B32F-346A796A16A4}"/>
                    </a:ext>
                  </a:extLst>
                </p:cNvPr>
                <p:cNvSpPr txBox="1"/>
                <p:nvPr/>
              </p:nvSpPr>
              <p:spPr>
                <a:xfrm>
                  <a:off x="5623118" y="2890228"/>
                  <a:ext cx="85164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1963152-9D9B-441B-B32F-346A796A1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3118" y="2890228"/>
                  <a:ext cx="85164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69351839-C17F-4E2F-AD92-2F45B4A619F2}"/>
                  </a:ext>
                </a:extLst>
              </p:cNvPr>
              <p:cNvSpPr txBox="1"/>
              <p:nvPr/>
            </p:nvSpPr>
            <p:spPr>
              <a:xfrm>
                <a:off x="680337" y="3517536"/>
                <a:ext cx="292347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now derive the stability regions of the numerical methods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plane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compare that with the stability region of the analytical solution.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351839-C17F-4E2F-AD92-2F45B4A61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37" y="3517536"/>
                <a:ext cx="2923475" cy="2246769"/>
              </a:xfrm>
              <a:prstGeom prst="rect">
                <a:avLst/>
              </a:prstGeom>
              <a:blipFill>
                <a:blip r:embed="rId6"/>
                <a:stretch>
                  <a:fillRect l="-1879" t="-1355" r="-3132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E39AEF54-616B-4236-851F-7728868143D6}"/>
                  </a:ext>
                </a:extLst>
              </p:cNvPr>
              <p:cNvSpPr txBox="1"/>
              <p:nvPr/>
            </p:nvSpPr>
            <p:spPr>
              <a:xfrm>
                <a:off x="6048941" y="5124367"/>
                <a:ext cx="26993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Stability region of the analytical solution of the model problem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plane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9AEF54-616B-4236-851F-772886814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941" y="5124367"/>
                <a:ext cx="2699357" cy="1323439"/>
              </a:xfrm>
              <a:prstGeom prst="rect">
                <a:avLst/>
              </a:prstGeom>
              <a:blipFill>
                <a:blip r:embed="rId7"/>
                <a:stretch>
                  <a:fillRect l="-2257" t="-2765" r="-451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80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284444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Stability: Multi-Step Methods (explicit)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36" y="1093695"/>
                <a:ext cx="8105075" cy="5316070"/>
              </a:xfrm>
            </p:spPr>
            <p:txBody>
              <a:bodyPr>
                <a:noAutofit/>
              </a:bodyPr>
              <a:lstStyle/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Recall: The stability region (in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plane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a numerical method is an open set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contains the collection of those 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which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Boundary of the region is often characterized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Since, 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function of 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complex: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l-G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        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Λ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 Forward: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applying the method to the model problem,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&lt;1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real </a:t>
                </a:r>
                <a:r>
                  <a:rPr lang="el-GR" sz="20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(necessary for stability)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36" y="1093695"/>
                <a:ext cx="8105075" cy="5316070"/>
              </a:xfrm>
              <a:blipFill>
                <a:blip r:embed="rId2"/>
                <a:stretch>
                  <a:fillRect l="-677" t="-5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1EC55D18-9796-4603-9AA7-6D8999AFA44F}"/>
                  </a:ext>
                </a:extLst>
              </p:cNvPr>
              <p:cNvSpPr/>
              <p:nvPr/>
            </p:nvSpPr>
            <p:spPr>
              <a:xfrm>
                <a:off x="3481120" y="3252398"/>
                <a:ext cx="2503506" cy="559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;      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C55D18-9796-4603-9AA7-6D8999AFA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20" y="3252398"/>
                <a:ext cx="2503506" cy="559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73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42" y="284444"/>
            <a:ext cx="7886700" cy="6747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Stability: Multi-Step Methods (explicit)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93A8387-270C-449D-9FE5-29199A1CE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04" y="1173133"/>
            <a:ext cx="2811862" cy="3077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4461529-A6FC-45A2-9E36-95A1FA19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318" y="1084729"/>
            <a:ext cx="3964875" cy="2687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AABBC6A-9CB3-4D17-B559-854FB465C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283" y="3870094"/>
            <a:ext cx="3964875" cy="26918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21957FB7-8003-4B6A-A878-28AE2B81F340}"/>
                  </a:ext>
                </a:extLst>
              </p:cNvPr>
              <p:cNvSpPr txBox="1"/>
              <p:nvPr/>
            </p:nvSpPr>
            <p:spPr>
              <a:xfrm>
                <a:off x="612657" y="4536677"/>
                <a:ext cx="3764610" cy="1449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our problem: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stability with Euler forward,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957FB7-8003-4B6A-A878-28AE2B81F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57" y="4536677"/>
                <a:ext cx="3764610" cy="1449243"/>
              </a:xfrm>
              <a:prstGeom prst="rect">
                <a:avLst/>
              </a:prstGeom>
              <a:blipFill rotWithShape="0">
                <a:blip r:embed="rId5"/>
                <a:stretch>
                  <a:fillRect l="-1459" t="-2101" b="-5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1F029122-AD02-4D04-A4E4-3FEA4108DC78}"/>
                  </a:ext>
                </a:extLst>
              </p:cNvPr>
              <p:cNvSpPr/>
              <p:nvPr/>
            </p:nvSpPr>
            <p:spPr>
              <a:xfrm>
                <a:off x="2697225" y="5965687"/>
                <a:ext cx="1233799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029122-AD02-4D04-A4E4-3FEA4108D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225" y="5965687"/>
                <a:ext cx="1233799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91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29151</TotalTime>
  <Words>796</Words>
  <Application>Microsoft Office PowerPoint</Application>
  <PresentationFormat>On-screen Show (4:3)</PresentationFormat>
  <Paragraphs>194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Ordinary Differential Equation</vt:lpstr>
      <vt:lpstr>Applications: Summary of Concerns</vt:lpstr>
      <vt:lpstr>ODE: Consistency, Stability, Convergence (Recap; Text Book S6.3.2)</vt:lpstr>
      <vt:lpstr>Numerical Methods for IVPs: Stability</vt:lpstr>
      <vt:lpstr>Stability: Model Problem</vt:lpstr>
      <vt:lpstr>Stability: Model Problem</vt:lpstr>
      <vt:lpstr>Stability: Model Problem</vt:lpstr>
      <vt:lpstr>Stability: Multi-Step Methods (explicit) Example</vt:lpstr>
      <vt:lpstr>Stability: Multi-Step Methods (explicit) Example</vt:lpstr>
      <vt:lpstr>Stability: Multi-Step Methods (explicit) Example</vt:lpstr>
      <vt:lpstr>Stability: Multi-Step Methods (explicit) Example</vt:lpstr>
      <vt:lpstr>Stability: Multi-Step (Implicit)</vt:lpstr>
      <vt:lpstr>Stability: Multi-Step Methods (implicit) Example</vt:lpstr>
      <vt:lpstr>Stability: Multi-Step Methods (implicit) Example</vt:lpstr>
      <vt:lpstr>Stability: BDF Methods Example</vt:lpstr>
      <vt:lpstr>Stability: BDF Methods Example</vt:lpstr>
      <vt:lpstr>Stability: Runge-Kutta Methods Example</vt:lpstr>
      <vt:lpstr>Stability: Runge-Kutta Methods Example</vt:lpstr>
      <vt:lpstr>Phase Error</vt:lpstr>
      <vt:lpstr>Phase Error</vt:lpstr>
      <vt:lpstr>Phase Error</vt:lpstr>
      <vt:lpstr>Phase Error</vt:lpstr>
      <vt:lpstr>Arbitrary 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sguha;abhas</dc:creator>
  <cp:lastModifiedBy>Abhas Singh</cp:lastModifiedBy>
  <cp:revision>819</cp:revision>
  <dcterms:created xsi:type="dcterms:W3CDTF">2018-04-30T11:42:59Z</dcterms:created>
  <dcterms:modified xsi:type="dcterms:W3CDTF">2019-11-08T06:17:00Z</dcterms:modified>
</cp:coreProperties>
</file>