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0" r:id="rId2"/>
    <p:sldId id="541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2" r:id="rId31"/>
    <p:sldId id="543" r:id="rId32"/>
    <p:sldId id="544" r:id="rId33"/>
    <p:sldId id="545" r:id="rId34"/>
    <p:sldId id="546" r:id="rId35"/>
    <p:sldId id="547" r:id="rId36"/>
    <p:sldId id="54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178"/>
          </a:xfrm>
        </p:spPr>
        <p:txBody>
          <a:bodyPr/>
          <a:lstStyle/>
          <a:p>
            <a:r>
              <a:rPr lang="en-US" dirty="0"/>
              <a:t>Ordinary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8500"/>
            <a:ext cx="7886700" cy="5095180"/>
          </a:xfrm>
        </p:spPr>
        <p:txBody>
          <a:bodyPr>
            <a:normAutofit fontScale="77500" lnSpcReduction="20000"/>
          </a:bodyPr>
          <a:lstStyle/>
          <a:p>
            <a:pPr marL="347663" indent="-3476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methods for Initial Value Problems (IVPs):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Multi-step Methods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Explicit: Euler Forward, Adams-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5713" lvl="2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Implicit: Euler Backward, Trapezoidal and Adams-Moulton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Difference Formulae (BDF)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Startup, Combination Methods (Predictor-Corrector)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Stability, Convergence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System of ODEs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Problems (BVPs)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Numerical Methods for 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6" y="941293"/>
                <a:ext cx="8238564" cy="565019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for Application:</a:t>
                </a: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may not update the Jacobian at every iteration of the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Newton-Raphson</a:t>
                </a: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it after every 4-5 iterations or when iteration slows down.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6" y="941293"/>
                <a:ext cx="8238564" cy="5650191"/>
              </a:xfrm>
              <a:blipFill rotWithShape="0"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765" y="941293"/>
                <a:ext cx="8552329" cy="565019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Formulate the System of IVPs: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equivalent to: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765" y="941293"/>
                <a:ext cx="8552329" cy="5650192"/>
              </a:xfrm>
              <a:blipFill>
                <a:blip r:embed="rId2"/>
                <a:stretch>
                  <a:fillRect l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59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021976"/>
                <a:ext cx="8561294" cy="536089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.0</m:t>
                      </m:r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Forward: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021976"/>
                <a:ext cx="8561294" cy="5360895"/>
              </a:xfrm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3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021976"/>
                <a:ext cx="8561294" cy="536089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.0</m:t>
                      </m:r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3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3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021976"/>
                <a:ext cx="8561294" cy="5360895"/>
              </a:xfrm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916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265" y="699247"/>
                <a:ext cx="8135470" cy="595256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9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3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3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Order:</a:t>
                </a: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9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265" y="699247"/>
                <a:ext cx="8135470" cy="5952565"/>
              </a:xfr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916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706" y="726141"/>
                <a:ext cx="8763000" cy="596153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900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290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9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3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3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Order:</a:t>
                </a:r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9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9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9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9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9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706" y="726141"/>
                <a:ext cx="8763000" cy="5961530"/>
              </a:xfrm>
              <a:blipFill>
                <a:blip r:embed="rId2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98599" y="3462867"/>
            <a:ext cx="516467" cy="97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98598" y="3598334"/>
            <a:ext cx="516467" cy="97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62198" y="3462867"/>
            <a:ext cx="2277535" cy="97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86865" y="3103035"/>
            <a:ext cx="2734735" cy="1680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7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916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706" y="726141"/>
                <a:ext cx="8763000" cy="59615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sz="23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300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3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3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3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3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3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2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3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3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Order:</a:t>
                </a:r>
                <a:endParaRPr lang="en-US" sz="29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3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706" y="726141"/>
                <a:ext cx="8763000" cy="5961530"/>
              </a:xfrm>
              <a:blipFill>
                <a:blip r:embed="rId2"/>
                <a:stretch>
                  <a:fillRect l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6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2916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706" y="726141"/>
                <a:ext cx="8763000" cy="59615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sz="23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300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3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3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3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230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2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23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3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2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3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Kutta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3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Order:</a:t>
                </a:r>
                <a:endParaRPr lang="en-US" sz="2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3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3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3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706" y="726141"/>
                <a:ext cx="8763000" cy="5961530"/>
              </a:xfrm>
              <a:blipFill>
                <a:blip r:embed="rId2"/>
                <a:stretch>
                  <a:fillRect l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5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021976"/>
                <a:ext cx="8561294" cy="536089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.0</m:t>
                      </m:r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=1.0;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021976"/>
                <a:ext cx="8561294" cy="5360895"/>
              </a:xfrm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40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411" y="941294"/>
                <a:ext cx="8561294" cy="571948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3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r>
                        <a:rPr lang="en-US" sz="33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300" b="1" i="1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33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𝑢𝑤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3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3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33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3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300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m:rPr>
                          <m:nor/>
                        </m:rPr>
                        <a:rPr lang="en-US" sz="33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300">
                          <a:latin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330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3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30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sz="3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30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sz="33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3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00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30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sz="3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3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3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sz="33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3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33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3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3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3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3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3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lang="en-US" sz="330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33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3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33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3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3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3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3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3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33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p>
                                        </m:sSubSup>
                                      </m:e>
                                      <m:sup>
                                        <m:r>
                                          <a:rPr lang="en-US" sz="3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411" y="941294"/>
                <a:ext cx="8561294" cy="5719483"/>
              </a:xfr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9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Equation: System of IVPs and Higher Order IVPs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 fontScale="55000" lnSpcReduction="2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700" dirty="0"/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04" y="4944875"/>
            <a:ext cx="973829" cy="97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349821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4092"/>
            <a:ext cx="7886700" cy="674779"/>
          </a:xfrm>
        </p:spPr>
        <p:txBody>
          <a:bodyPr>
            <a:noAutofit/>
          </a:bodyPr>
          <a:lstStyle/>
          <a:p>
            <a:r>
              <a:rPr lang="en-US" sz="3600" dirty="0"/>
              <a:t>Example application: 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282" y="1281954"/>
                <a:ext cx="7763436" cy="49754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Backward: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 Newton-Raphson iteration and take the next time step when,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sz="3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600" b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33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282" y="1281954"/>
                <a:ext cx="7763436" cy="4975412"/>
              </a:xfrm>
              <a:blipFill>
                <a:blip r:embed="rId2"/>
                <a:stretch>
                  <a:fillRect l="-2355" t="-858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53" y="158940"/>
            <a:ext cx="7036174" cy="538514"/>
          </a:xfrm>
        </p:spPr>
        <p:txBody>
          <a:bodyPr>
            <a:noAutofit/>
          </a:bodyPr>
          <a:lstStyle/>
          <a:p>
            <a:r>
              <a:rPr lang="en-US" sz="3200" dirty="0"/>
              <a:t>Stability of the 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653" y="816420"/>
                <a:ext cx="7570694" cy="57481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Equation: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Euler Forward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Stability: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maximum eigenvalue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653" y="816420"/>
                <a:ext cx="7570694" cy="5748170"/>
              </a:xfrm>
              <a:blipFill>
                <a:blip r:embed="rId2"/>
                <a:stretch>
                  <a:fillRect l="-120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9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75" y="241730"/>
            <a:ext cx="7036174" cy="53851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Stability of the System of IVPs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5F200-87C6-4246-93BA-F72212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75" y="894677"/>
            <a:ext cx="8093449" cy="5631629"/>
          </a:xfrm>
        </p:spPr>
        <p:txBody>
          <a:bodyPr>
            <a:normAutofit fontScale="92500" lnSpcReduction="10000"/>
          </a:bodyPr>
          <a:lstStyle/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higher order IVP or in a system of IVP, the solutions are characterized by the eigenvalues.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two equation in the system typically have high eigenvalues close to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rest of the equations may have eigenvalues of much lower magnitudes!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step is restricted by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Stiff system: large value of 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typically &gt; 100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time progresses, larger time step can be used for the problem but is limited by the stability criteria!</a:t>
            </a:r>
          </a:p>
          <a:p>
            <a:pPr marL="341313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utility of the BDFs:  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stable for all real and negative </a:t>
            </a:r>
            <a:r>
              <a:rPr lang="el-GR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 to 6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pPr marL="798513" lvl="1" indent="-34131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of stability for imaginary </a:t>
            </a:r>
            <a:r>
              <a:rPr lang="el-GR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increases as one increases the time step (increasing </a:t>
            </a:r>
            <a:r>
              <a:rPr lang="el-GR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)!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75" y="241730"/>
            <a:ext cx="7036174" cy="53851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Example: Stiff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275" y="894677"/>
                <a:ext cx="8093449" cy="563162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−0.1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0,∞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higher order IVP or in a system of IVP, the solutions are characterized by the eigenvalues: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are -50 and -0.1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therefore, it’s a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Stiff System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−50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=1.002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−50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+98.998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−0.1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/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Essentially, two time scales defined by two eigenvalues!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a fine grid or time step to resolve the fast decaying solution and large time step can be used to resolve the slow decay/growth</a:t>
                </a:r>
              </a:p>
              <a:p>
                <a:pPr marL="798513" lvl="1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Methods like Euler Forward or any such method with limited allowable time step size will not allow this!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275" y="894677"/>
                <a:ext cx="8093449" cy="5631629"/>
              </a:xfrm>
              <a:blipFill rotWithShape="0">
                <a:blip r:embed="rId2"/>
                <a:stretch>
                  <a:fillRect l="-1130" b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8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56" y="221691"/>
            <a:ext cx="7919758" cy="307227"/>
          </a:xfrm>
        </p:spPr>
        <p:txBody>
          <a:bodyPr>
            <a:noAutofit/>
          </a:bodyPr>
          <a:lstStyle/>
          <a:p>
            <a:r>
              <a:rPr lang="en-US" sz="2800" dirty="0"/>
              <a:t>Stability: BDF Methods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957FB7-8003-4B6A-A878-28AE2B81F340}"/>
              </a:ext>
            </a:extLst>
          </p:cNvPr>
          <p:cNvSpPr txBox="1"/>
          <p:nvPr/>
        </p:nvSpPr>
        <p:spPr>
          <a:xfrm>
            <a:off x="507067" y="4452581"/>
            <a:ext cx="3948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the BDFs: Stability Region is outside the enclosed region!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the BDFs are unconditionally stable!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use any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having to worry about the stability!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stiff equations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DC9BFD-61F4-465D-B783-7A0DAC0C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5" y="794832"/>
            <a:ext cx="3303006" cy="3417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3D0E8F-6AB0-4DFA-B952-56E72E95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860" y="794832"/>
            <a:ext cx="4347882" cy="59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75" y="241730"/>
            <a:ext cx="7036174" cy="538514"/>
          </a:xfrm>
        </p:spPr>
        <p:txBody>
          <a:bodyPr>
            <a:noAutofit/>
          </a:bodyPr>
          <a:lstStyle/>
          <a:p>
            <a:r>
              <a:rPr lang="en-US" sz="3200" dirty="0"/>
              <a:t>Stability of the 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275" y="894677"/>
                <a:ext cx="8093449" cy="5631629"/>
              </a:xfrm>
            </p:spPr>
            <p:txBody>
              <a:bodyPr>
                <a:normAutofit lnSpcReduction="10000"/>
              </a:bodyPr>
              <a:lstStyle/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resolve the fast decaying part, choose initial time step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1/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use first order BDF or BDF1.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switch to BDF2 after a few time step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switch to BDF3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Proceed like this all the way to BDF6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Remember, you do not need to worry about stability unless it is purely imaginary </a:t>
                </a:r>
                <a:r>
                  <a:rPr lang="el-G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341313" indent="-34131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examples for the same problem!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=−50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−0.1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0,∞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275" y="894677"/>
                <a:ext cx="8093449" cy="5631629"/>
              </a:xfrm>
              <a:blipFill>
                <a:blip r:embed="rId2"/>
                <a:stretch>
                  <a:fillRect l="-1280" t="-1948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6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3BC8678-29CB-4716-BF0E-924862D3EAFA}"/>
              </a:ext>
            </a:extLst>
          </p:cNvPr>
          <p:cNvGraphicFramePr>
            <a:graphicFrameLocks noGrp="1"/>
          </p:cNvGraphicFramePr>
          <p:nvPr/>
        </p:nvGraphicFramePr>
        <p:xfrm>
          <a:off x="264460" y="137160"/>
          <a:ext cx="8615080" cy="658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016">
                  <a:extLst>
                    <a:ext uri="{9D8B030D-6E8A-4147-A177-3AD203B41FA5}">
                      <a16:colId xmlns:a16="http://schemas.microsoft.com/office/drawing/2014/main" xmlns="" val="2034267273"/>
                    </a:ext>
                  </a:extLst>
                </a:gridCol>
                <a:gridCol w="1723016">
                  <a:extLst>
                    <a:ext uri="{9D8B030D-6E8A-4147-A177-3AD203B41FA5}">
                      <a16:colId xmlns:a16="http://schemas.microsoft.com/office/drawing/2014/main" xmlns="" val="1004308595"/>
                    </a:ext>
                  </a:extLst>
                </a:gridCol>
                <a:gridCol w="1723016">
                  <a:extLst>
                    <a:ext uri="{9D8B030D-6E8A-4147-A177-3AD203B41FA5}">
                      <a16:colId xmlns:a16="http://schemas.microsoft.com/office/drawing/2014/main" xmlns="" val="740920686"/>
                    </a:ext>
                  </a:extLst>
                </a:gridCol>
                <a:gridCol w="1723016">
                  <a:extLst>
                    <a:ext uri="{9D8B030D-6E8A-4147-A177-3AD203B41FA5}">
                      <a16:colId xmlns:a16="http://schemas.microsoft.com/office/drawing/2014/main" xmlns="" val="1301091238"/>
                    </a:ext>
                  </a:extLst>
                </a:gridCol>
                <a:gridCol w="1723016">
                  <a:extLst>
                    <a:ext uri="{9D8B030D-6E8A-4147-A177-3AD203B41FA5}">
                      <a16:colId xmlns:a16="http://schemas.microsoft.com/office/drawing/2014/main" xmlns="" val="2345257334"/>
                    </a:ext>
                  </a:extLst>
                </a:gridCol>
              </a:tblGrid>
              <a:tr h="2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Method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h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u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v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37311040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1.00E+00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0.0000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679472112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6.67E-01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-0.3329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72958577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4.44E-01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-0.5544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064736537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2.96E-01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-0.7015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384662271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1.98E-01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-0.7991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570716746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1.32E-01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-0.8636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71392277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-5.92E-02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-1.0460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187632263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-4.60E-02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-1.0217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637512084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-1.56E-02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-0.9776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286993051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5.49E-02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-0.8725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016563279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2.46E-02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-0.8588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31495389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-1.99E-03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-0.8319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736415496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-3.61E-03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-0.7706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62862239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-2.97E-02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-0.6428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049580452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-5.90E-03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-0.4285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978962129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4.52E-03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-0.1917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871736647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-2.44E-04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0.0648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551315341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1.6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-1.24E-03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0.3596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945132607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1.85E-03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1.0548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811340117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3.26E-03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1.8780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42100503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-3.90E-04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2.8208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462527959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-4.31E-04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3.8870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72070956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3.6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3.63E-04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5.0691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83015862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-4.63E-05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6.3605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340932475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4.8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-4.08E-03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9.2541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588155284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5.6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-8.42E-04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12.5474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6470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9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E1F3242-5370-4AA6-AB54-D44850546492}"/>
              </a:ext>
            </a:extLst>
          </p:cNvPr>
          <p:cNvGraphicFramePr>
            <a:graphicFrameLocks noGrp="1"/>
          </p:cNvGraphicFramePr>
          <p:nvPr/>
        </p:nvGraphicFramePr>
        <p:xfrm>
          <a:off x="170329" y="179294"/>
          <a:ext cx="8803340" cy="6526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668">
                  <a:extLst>
                    <a:ext uri="{9D8B030D-6E8A-4147-A177-3AD203B41FA5}">
                      <a16:colId xmlns:a16="http://schemas.microsoft.com/office/drawing/2014/main" xmlns="" val="2754553720"/>
                    </a:ext>
                  </a:extLst>
                </a:gridCol>
                <a:gridCol w="1760668">
                  <a:extLst>
                    <a:ext uri="{9D8B030D-6E8A-4147-A177-3AD203B41FA5}">
                      <a16:colId xmlns:a16="http://schemas.microsoft.com/office/drawing/2014/main" xmlns="" val="2812303557"/>
                    </a:ext>
                  </a:extLst>
                </a:gridCol>
                <a:gridCol w="1760668">
                  <a:extLst>
                    <a:ext uri="{9D8B030D-6E8A-4147-A177-3AD203B41FA5}">
                      <a16:colId xmlns:a16="http://schemas.microsoft.com/office/drawing/2014/main" xmlns="" val="1738351661"/>
                    </a:ext>
                  </a:extLst>
                </a:gridCol>
                <a:gridCol w="1760668">
                  <a:extLst>
                    <a:ext uri="{9D8B030D-6E8A-4147-A177-3AD203B41FA5}">
                      <a16:colId xmlns:a16="http://schemas.microsoft.com/office/drawing/2014/main" xmlns="" val="2629006429"/>
                    </a:ext>
                  </a:extLst>
                </a:gridCol>
                <a:gridCol w="1760668">
                  <a:extLst>
                    <a:ext uri="{9D8B030D-6E8A-4147-A177-3AD203B41FA5}">
                      <a16:colId xmlns:a16="http://schemas.microsoft.com/office/drawing/2014/main" xmlns="" val="3947990848"/>
                    </a:ext>
                  </a:extLst>
                </a:gridCol>
              </a:tblGrid>
              <a:tr h="27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Method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h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t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u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v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2922116492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1.00E+00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0.0000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15607329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BDF1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5.00E-01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-0.4986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139392888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2.50E-01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-0.7463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402306497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0.00E+00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-0.9903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2173114783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-3.57E-02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-1.0181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439640045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-2.04E-02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-0.9932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671160677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4.66E-02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-0.9024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662322378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2.92E-02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-0.8900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264365026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1.88E-03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-0.8815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4211894766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0.48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-3.89E-03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-0.8451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4040937099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0.64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-3.77E-02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-0.7767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969591588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-9.44E-03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-0.6222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4000233918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0.96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6.24E-03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-0.4570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2996738597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3.92E-04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-0.2904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2192741685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-2.01E-03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-0.0977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489683204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-1.98E-04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0.3607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1337122062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1.92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4.53E-03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0.9086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1709969527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8.73E-05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1.5310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621541574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2.56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-1.05E-03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2.2378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4131785600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2.88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5.08E-04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3.0257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179793186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3.2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1.29E-04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3.8877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07836552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BDF6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0.64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3.84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-4.81E-03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5.8257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743401457"/>
                  </a:ext>
                </a:extLst>
              </a:tr>
              <a:tr h="27192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0.64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4.48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-1.45E-03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8.0484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xmlns="" val="315181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5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1AF7428-D871-4342-8604-7ED5197C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1" y="365227"/>
            <a:ext cx="3523341" cy="2911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D88CFA-2FE6-4743-AFCC-0CDD2FCA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1584"/>
            <a:ext cx="3523341" cy="29148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5D517C-70AA-4233-8968-E4D6E0BA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71" y="3581613"/>
            <a:ext cx="3523342" cy="2911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D91AA4-20AD-4659-B421-5B5706A6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77970"/>
            <a:ext cx="3527751" cy="29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2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163536B-EE31-492E-BC61-1DCA8C67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4" y="276743"/>
            <a:ext cx="3609940" cy="2981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EF3095-74CA-4048-B8EC-B6B1D8F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95" y="276743"/>
            <a:ext cx="3614458" cy="2981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3B3F17-8C87-4D74-BB9B-E3CA203E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4" y="3518647"/>
            <a:ext cx="3616470" cy="2983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97F83D-71CB-4BD9-82BB-BC80D7FF5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695" y="3518648"/>
            <a:ext cx="3614458" cy="29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26" y="185834"/>
            <a:ext cx="3683374" cy="46859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506" y="724348"/>
                <a:ext cx="7135906" cy="594781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non-linear system of IVPs: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⋅⋅⋅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⋅⋅⋅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⋮                ⋮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⋅⋅⋅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⋅⋅⋅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write them in the vector form: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function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i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Condition: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506" y="724348"/>
                <a:ext cx="7135906" cy="5947818"/>
              </a:xfrm>
              <a:blipFill>
                <a:blip r:embed="rId2"/>
                <a:stretch>
                  <a:fillRect l="-1111" t="-717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6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85" y="475862"/>
            <a:ext cx="7969258" cy="246592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</a:t>
            </a:r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Equations: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Parabolic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337603"/>
            <a:ext cx="6854537" cy="1607272"/>
          </a:xfrm>
        </p:spPr>
        <p:txBody>
          <a:bodyPr>
            <a:normAutofit/>
          </a:bodyPr>
          <a:lstStyle/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=""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508924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115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7"/>
                <a:ext cx="7886700" cy="48681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2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PDE: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798513" lvl="1" indent="-34131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Parabolic PDE,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Diffusion and Advection-Diffusion Equation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Elliptic PDE,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Equation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98513" lvl="1" indent="-34131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Hyperbolic PDE,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 equation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learn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few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Difference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methods for most common PDEs in Engineering Problems!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7"/>
                <a:ext cx="7886700" cy="4868116"/>
              </a:xfrm>
              <a:blipFill>
                <a:blip r:embed="rId2"/>
                <a:stretch>
                  <a:fillRect l="-1546" t="-2256"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4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8847"/>
                <a:ext cx="7886700" cy="281491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600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8847"/>
                <a:ext cx="7886700" cy="2814918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71956-57CC-41FA-89F7-3155146C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8" y="4390790"/>
            <a:ext cx="8131284" cy="18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038" y="3039035"/>
                <a:ext cx="7886700" cy="34538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38" y="3039035"/>
                <a:ext cx="7886700" cy="3453839"/>
              </a:xfrm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71956-57CC-41FA-89F7-3155146C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8847"/>
            <a:ext cx="8131284" cy="18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629" y="3112667"/>
                <a:ext cx="7849721" cy="329709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629" y="3112667"/>
                <a:ext cx="7849721" cy="3297097"/>
              </a:xfrm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71956-57CC-41FA-89F7-3155146C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8847"/>
            <a:ext cx="8131284" cy="18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0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61237"/>
                <a:ext cx="7886700" cy="281491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61237"/>
                <a:ext cx="7886700" cy="2814918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71956-57CC-41FA-89F7-3155146C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8" y="1324862"/>
            <a:ext cx="8131284" cy="18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252FC-D142-4A8B-8BB3-046874C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427"/>
          </a:xfrm>
        </p:spPr>
        <p:txBody>
          <a:bodyPr/>
          <a:lstStyle/>
          <a:p>
            <a:r>
              <a:rPr lang="en-US" dirty="0"/>
              <a:t>Parabolic PDE: semi-discretization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33A422-A982-4722-9711-77D1DC255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883" y="1299882"/>
                <a:ext cx="8139952" cy="5047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0: Euler Backward;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1: Euler Forward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1/2: Trapezoidal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A422-A982-4722-9711-77D1DC255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83" y="1299882"/>
                <a:ext cx="8139952" cy="5047130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3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Higher Order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461" y="800284"/>
                <a:ext cx="8389845" cy="587515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30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IVP: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,⋅⋅⋅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⋅⋅⋅</m:t>
                      </m:r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set of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⋅⋅⋅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30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IVP can be written as a system of IVPs in terms of the new variables as: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⋮    ⋮</m:t>
                      </m:r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,⋅⋅⋅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⋅⋅⋅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461" y="800284"/>
                <a:ext cx="8389845" cy="5875153"/>
              </a:xfrm>
              <a:blipFill>
                <a:blip r:embed="rId2"/>
                <a:stretch>
                  <a:fillRect l="-1307" t="-726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Higher Order IVP: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966" y="941294"/>
                <a:ext cx="7967383" cy="539675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2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IVP: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1,∞</m:t>
                          </m:r>
                        </m:e>
                      </m:d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2</a:t>
                </a:r>
                <a:r>
                  <a:rPr lang="en-US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IVP can be written as a linear system of IVPs: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966" y="941294"/>
                <a:ext cx="7967383" cy="5396753"/>
              </a:xfrm>
              <a:blipFill>
                <a:blip r:embed="rId2"/>
                <a:stretch>
                  <a:fillRect l="-995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Numerical Methods for 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5" y="941294"/>
                <a:ext cx="8310281" cy="5360894"/>
              </a:xfrm>
            </p:spPr>
            <p:txBody>
              <a:bodyPr>
                <a:normAutofit fontScale="92500"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methods developed for the IVPs are also applicable for the system of IVPs </a:t>
                </a:r>
              </a:p>
              <a:p>
                <a:pPr marL="798513" lvl="1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the variables 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vectors of variables </a:t>
                </a:r>
                <a:r>
                  <a:rPr lang="en-US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Euler Forward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    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941294"/>
                <a:ext cx="8310281" cy="5360894"/>
              </a:xfrm>
              <a:blipFill>
                <a:blip r:embed="rId2"/>
                <a:stretch>
                  <a:fillRect l="-1100" t="-227" r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7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Numerical Methods for 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5" y="941294"/>
                <a:ext cx="8310281" cy="5360894"/>
              </a:xfrm>
            </p:spPr>
            <p:txBody>
              <a:bodyPr>
                <a:normAutofit fontScale="92500" lnSpcReduction="20000"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Euler Backward (Linear </a:t>
                </a:r>
                <a:r>
                  <a:rPr lang="en-US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functions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only.  Therefore, they are known at all time steps.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941294"/>
                <a:ext cx="8310281" cy="5360894"/>
              </a:xfrm>
              <a:blipFill>
                <a:blip r:embed="rId2"/>
                <a:stretch>
                  <a:fillRect l="-1320" t="-1023" r="-1466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9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Numerical Methods for 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5" y="941294"/>
                <a:ext cx="8310281" cy="5360894"/>
              </a:xfrm>
            </p:spPr>
            <p:txBody>
              <a:bodyPr>
                <a:normAutofit fontScale="92500" lnSpcReduction="10000"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Euler Backward (Non-linear </a:t>
                </a:r>
                <a:r>
                  <a:rPr lang="en-US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5" y="941294"/>
                <a:ext cx="8310281" cy="5360894"/>
              </a:xfrm>
              <a:blipFill>
                <a:blip r:embed="rId2"/>
                <a:stretch>
                  <a:fillRect l="-1100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6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42322-DD72-4A16-B0D3-396677EF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515"/>
            <a:ext cx="7886700" cy="674779"/>
          </a:xfrm>
        </p:spPr>
        <p:txBody>
          <a:bodyPr>
            <a:noAutofit/>
          </a:bodyPr>
          <a:lstStyle/>
          <a:p>
            <a:r>
              <a:rPr lang="en-US" sz="3200" dirty="0"/>
              <a:t>Numerical Methods for System of IVPs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25F200-87C6-4246-93BA-F722123F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166" y="941293"/>
                <a:ext cx="8238564" cy="5650191"/>
              </a:xfrm>
            </p:spPr>
            <p:txBody>
              <a:bodyPr>
                <a:normAutofit fontScale="92500" lnSpcReduction="20000"/>
              </a:bodyPr>
              <a:lstStyle/>
              <a:p>
                <a:pPr marL="341313" indent="-341313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Euler Backward (Non-linear </a:t>
                </a:r>
                <a:r>
                  <a:rPr lang="en-US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⋅⋅⋅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⋅⋅⋅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Newton-Raphson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 for the system of non-linear equations: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iteration index for the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Newton-Raphson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25F200-87C6-4246-93BA-F722123F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6" y="941293"/>
                <a:ext cx="8238564" cy="5650191"/>
              </a:xfrm>
              <a:blipFill rotWithShape="0">
                <a:blip r:embed="rId2"/>
                <a:stretch>
                  <a:fillRect l="-1331" t="-971" r="-1849" b="-3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29260</TotalTime>
  <Words>878</Words>
  <Application>Microsoft Office PowerPoint</Application>
  <PresentationFormat>On-screen Show (4:3)</PresentationFormat>
  <Paragraphs>472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Ordinary Differential Equation</vt:lpstr>
      <vt:lpstr>ESO 208A: Computational Methods in Engineering  Ordinary Differential Equation: System of IVPs and Higher Order IVPs</vt:lpstr>
      <vt:lpstr>System of IVPs</vt:lpstr>
      <vt:lpstr>Higher Order IVP</vt:lpstr>
      <vt:lpstr>Higher Order IVP: Example</vt:lpstr>
      <vt:lpstr>Numerical Methods for System of IVPs</vt:lpstr>
      <vt:lpstr>Numerical Methods for System of IVPs</vt:lpstr>
      <vt:lpstr>Numerical Methods for System of IVPs</vt:lpstr>
      <vt:lpstr>Numerical Methods for System of IVPs</vt:lpstr>
      <vt:lpstr>Numerical Methods for System of IVPs</vt:lpstr>
      <vt:lpstr>Example application: Higher Order IVP</vt:lpstr>
      <vt:lpstr>Example application: Higher Order IVP</vt:lpstr>
      <vt:lpstr>Example application: Higher Order IVP</vt:lpstr>
      <vt:lpstr>Example application: Higher Order IVP</vt:lpstr>
      <vt:lpstr>Example application: Higher Order IVP</vt:lpstr>
      <vt:lpstr>Example application: Higher Order IVP</vt:lpstr>
      <vt:lpstr>Example application: Higher Order IVP</vt:lpstr>
      <vt:lpstr>Example application: Higher Order IVP</vt:lpstr>
      <vt:lpstr>Example application: Higher Order IVP</vt:lpstr>
      <vt:lpstr>Example application: Higher Order IVP</vt:lpstr>
      <vt:lpstr>Stability of the System of IVPs</vt:lpstr>
      <vt:lpstr>Stability of the System of IVPs</vt:lpstr>
      <vt:lpstr>Example: Stiff System</vt:lpstr>
      <vt:lpstr>Stability: BDF Methods Example</vt:lpstr>
      <vt:lpstr>Stability of the System of IVPs</vt:lpstr>
      <vt:lpstr>PowerPoint Presentation</vt:lpstr>
      <vt:lpstr>PowerPoint Presentation</vt:lpstr>
      <vt:lpstr>PowerPoint Presentation</vt:lpstr>
      <vt:lpstr>PowerPoint Presentation</vt:lpstr>
      <vt:lpstr>ESO 208A: Computational Methods in Engineering  Partial Differential Equations: Introduction, Parabolic Equation</vt:lpstr>
      <vt:lpstr>Introduction</vt:lpstr>
      <vt:lpstr>Parabolic PDE: semi-discretization</vt:lpstr>
      <vt:lpstr>Parabolic PDE: semi-discretization</vt:lpstr>
      <vt:lpstr>Parabolic PDE: semi-discretization</vt:lpstr>
      <vt:lpstr>Parabolic PDE: semi-discretization</vt:lpstr>
      <vt:lpstr>Parabolic PDE: semi-discretization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sguha;abhas</dc:creator>
  <cp:lastModifiedBy>Abhas Singh</cp:lastModifiedBy>
  <cp:revision>830</cp:revision>
  <dcterms:created xsi:type="dcterms:W3CDTF">2018-04-30T11:42:59Z</dcterms:created>
  <dcterms:modified xsi:type="dcterms:W3CDTF">2019-11-10T14:22:17Z</dcterms:modified>
</cp:coreProperties>
</file>