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42" r:id="rId2"/>
    <p:sldId id="543" r:id="rId3"/>
    <p:sldId id="544" r:id="rId4"/>
    <p:sldId id="545" r:id="rId5"/>
    <p:sldId id="548" r:id="rId6"/>
    <p:sldId id="549" r:id="rId7"/>
    <p:sldId id="551" r:id="rId8"/>
    <p:sldId id="552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1" r:id="rId22"/>
    <p:sldId id="572" r:id="rId23"/>
    <p:sldId id="573" r:id="rId24"/>
    <p:sldId id="574" r:id="rId25"/>
    <p:sldId id="575" r:id="rId26"/>
    <p:sldId id="576" r:id="rId27"/>
    <p:sldId id="5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85" y="475862"/>
            <a:ext cx="7969258" cy="246592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 208A: Computational Methods in Engineering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Differential Equations: Introduction, Parabolic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7" y="3337603"/>
            <a:ext cx="6854537" cy="1607272"/>
          </a:xfrm>
        </p:spPr>
        <p:txBody>
          <a:bodyPr>
            <a:normAutofit/>
          </a:bodyPr>
          <a:lstStyle/>
          <a:p>
            <a:endParaRPr lang="en-US" sz="100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:a16="http://schemas.microsoft.com/office/drawing/2014/main" xmlns="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5089243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11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743" y="1129554"/>
                <a:ext cx="8186057" cy="5260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Advection-Diffusion Equation: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govern the equations.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743" y="1129554"/>
                <a:ext cx="8186057" cy="5260360"/>
              </a:xfrm>
              <a:blipFill>
                <a:blip r:embed="rId2"/>
                <a:stretch>
                  <a:fillRect l="-1489" t="-1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AC56543-BD4C-F240-A81A-925D461FC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" y="4039509"/>
            <a:ext cx="7928099" cy="125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743" y="1129554"/>
                <a:ext cx="8186057" cy="5260360"/>
              </a:xfrm>
            </p:spPr>
            <p:txBody>
              <a:bodyPr>
                <a:normAutofit/>
              </a:bodyPr>
              <a:lstStyle/>
              <a:p>
                <a:pPr marL="314325" indent="-314325">
                  <a:buFont typeface="Wingdings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Peclet Number: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4325" indent="-314325">
                  <a:buFont typeface="Wingdings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 </a:t>
                </a:r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Peclet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4325" indent="-314325">
                  <a:buFont typeface="Wingdings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CFL (Courant-Friedrich-Lewy) Number: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743" y="1129554"/>
                <a:ext cx="8186057" cy="5260360"/>
              </a:xfrm>
              <a:blipFill>
                <a:blip r:embed="rId2"/>
                <a:stretch>
                  <a:fillRect l="-1489" t="-1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28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33A422-A982-4722-9711-77D1DC255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1129554"/>
            <a:ext cx="8186057" cy="5260360"/>
          </a:xfrm>
        </p:spPr>
        <p:txBody>
          <a:bodyPr>
            <a:normAutofit/>
          </a:bodyPr>
          <a:lstStyle/>
          <a:p>
            <a:pPr marL="314325" indent="-314325"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𝛼 are constants (not functions of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ctr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solutions depend on these two dimensionless groups or numbers. Therefore, stability and convergence will also depend on these two!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34835C4-E309-D84D-874A-04F12B00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3281248"/>
            <a:ext cx="7717710" cy="1850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A518765-6514-5642-AF20-8AF4A8002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2" y="1716450"/>
            <a:ext cx="7712519" cy="138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2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805" y="1421928"/>
                <a:ext cx="8296507" cy="5103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Diffusion Equation (𝜇-CD scheme):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𝜇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four kinds of terms that which to be expanded in Taylor’s series: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±1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±1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05" y="1421928"/>
                <a:ext cx="8296507" cy="5103105"/>
              </a:xfrm>
              <a:blipFill rotWithShape="0">
                <a:blip r:embed="rId2"/>
                <a:stretch>
                  <a:fillRect l="-1470" t="-2151" r="-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44642D-18A4-7842-8A60-8D82FC87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5" y="3099872"/>
            <a:ext cx="7625811" cy="1521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0" y="0"/>
                <a:ext cx="4572000" cy="14219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consistent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numerical method is said to have an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of accuracy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largest positive integer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𝐺𝑇𝐸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constants.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0"/>
                <a:ext cx="4572000" cy="1421928"/>
              </a:xfrm>
              <a:prstGeom prst="rect">
                <a:avLst/>
              </a:prstGeom>
              <a:blipFill rotWithShape="0">
                <a:blip r:embed="rId4"/>
                <a:stretch>
                  <a:fillRect l="-1067" r="-2000" b="-4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05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15" y="272001"/>
            <a:ext cx="7886700" cy="764427"/>
          </a:xfrm>
        </p:spPr>
        <p:txBody>
          <a:bodyPr/>
          <a:lstStyle/>
          <a:p>
            <a:r>
              <a:rPr lang="en-US" dirty="0"/>
              <a:t>Consistency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8CCE3CE-DF85-894A-84C9-09E9DAAF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08553"/>
            <a:ext cx="5183304" cy="948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1F5924-8112-5946-9336-3B7B8C8D9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05085"/>
            <a:ext cx="6498911" cy="934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E468FC3-63A1-E74C-AF46-E561C52ED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187809"/>
            <a:ext cx="7860646" cy="9148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237561-2236-0345-A461-2E4C1B45C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190516"/>
            <a:ext cx="7555230" cy="1663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20E822-B856-4CDA-9591-BECEF408B762}"/>
              </a:ext>
            </a:extLst>
          </p:cNvPr>
          <p:cNvSpPr txBox="1"/>
          <p:nvPr/>
        </p:nvSpPr>
        <p:spPr>
          <a:xfrm>
            <a:off x="8349615" y="2358887"/>
            <a:ext cx="70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…(1)</a:t>
            </a:r>
          </a:p>
        </p:txBody>
      </p:sp>
    </p:spTree>
    <p:extLst>
      <p:ext uri="{BB962C8B-B14F-4D97-AF65-F5344CB8AC3E}">
        <p14:creationId xmlns:p14="http://schemas.microsoft.com/office/powerpoint/2010/main" val="232615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AE6B822-8836-4543-ADCC-43A9D891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7" y="390825"/>
            <a:ext cx="7873638" cy="5909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AE0EFB3-A27C-4D3E-B9AB-DA5A1B2BF926}"/>
              </a:ext>
            </a:extLst>
          </p:cNvPr>
          <p:cNvSpPr txBox="1"/>
          <p:nvPr/>
        </p:nvSpPr>
        <p:spPr>
          <a:xfrm>
            <a:off x="421949" y="188230"/>
            <a:ext cx="326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In equation (1)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285523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33A422-A982-4722-9711-77D1DC255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56" y="1126285"/>
            <a:ext cx="8296507" cy="5103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Diffusion Equation (𝜇-CD scheme):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Truncation Error: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A3A0982-2AFC-4540-B008-9EBA4A75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73405"/>
            <a:ext cx="6418921" cy="1881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FA7182-51AD-4245-A828-D6DAD3DAA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93581"/>
            <a:ext cx="5571428" cy="194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9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957" y="1126285"/>
                <a:ext cx="8084634" cy="54752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Identity from the original equation: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𝐻𝑂𝑇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 is O(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Δ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For 𝜇 = ½, the method is O(Δ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Δ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957" y="1126285"/>
                <a:ext cx="8084634" cy="5475237"/>
              </a:xfrm>
              <a:blipFill>
                <a:blip r:embed="rId2"/>
                <a:stretch>
                  <a:fillRect l="-1411" b="-3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FA7182-51AD-4245-A828-D6DAD3DAA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015845"/>
            <a:ext cx="5571428" cy="1940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8408D2-5045-0549-80BC-47B7D73AA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815622"/>
            <a:ext cx="4422852" cy="88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1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957" y="1126285"/>
                <a:ext cx="8084634" cy="54752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𝐻𝑂𝑇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𝑇𝐸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𝐻𝑂𝑇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make the first term zero, one may choose: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957" y="1126285"/>
                <a:ext cx="8084634" cy="5475237"/>
              </a:xfrm>
              <a:blipFill>
                <a:blip r:embed="rId2"/>
                <a:stretch>
                  <a:fillRect l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B55A213-9CF1-5947-A43A-99D27ECFE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378462"/>
            <a:ext cx="7207755" cy="8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6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7" y="361858"/>
            <a:ext cx="7886700" cy="764427"/>
          </a:xfrm>
        </p:spPr>
        <p:txBody>
          <a:bodyPr/>
          <a:lstStyle/>
          <a:p>
            <a:r>
              <a:rPr lang="en-US" dirty="0"/>
              <a:t>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957" y="1126285"/>
                <a:ext cx="8084634" cy="54752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𝜇 &gt; ½, it is also possible to make the method O(Δ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Δ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by carefully choosing </a:t>
                </a:r>
                <a:r>
                  <a:rPr lang="en-US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e.g.,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Euler Forward, 𝜇 = 1: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Advection-Dispersion Equation: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Putting the values of the Taylor’s series expansion of the terms (like in diffusion equation) and simplifying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957" y="1126285"/>
                <a:ext cx="8084634" cy="5475237"/>
              </a:xfrm>
              <a:blipFill>
                <a:blip r:embed="rId2"/>
                <a:stretch>
                  <a:fillRect l="-1411" t="-2083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46D6B4-EABA-B74D-8AD5-D31E4BD7A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2" y="3763010"/>
            <a:ext cx="7964549" cy="14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8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847"/>
                <a:ext cx="7886700" cy="48681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general 2</a:t>
                </a:r>
                <a:r>
                  <a:rPr lang="en-US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PDE: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798513" lvl="1" indent="-341313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Parabolic PDE,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Diffusion and Advection-Diffusion Equation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98513" lvl="1" indent="-341313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Elliptic PDE,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Laplace Equation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98513" lvl="1" indent="-341313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Hyperbolic PDE,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Wave equation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learn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few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Difference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methods for most common PDEs in Engineering Problems!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847"/>
                <a:ext cx="7886700" cy="4868116"/>
              </a:xfrm>
              <a:blipFill>
                <a:blip r:embed="rId2"/>
                <a:stretch>
                  <a:fillRect l="-1546" t="-2256" b="-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46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7" y="293948"/>
            <a:ext cx="7886700" cy="764427"/>
          </a:xfrm>
        </p:spPr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33A422-A982-4722-9711-77D1DC255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57" y="1126285"/>
            <a:ext cx="8084634" cy="54752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surprises in the order of accuracy! The method is O(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Δ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For 𝜇 = ½, the method is O(Δ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Δ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surprise is: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Diffusion!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8FF4E2-1F79-2E44-AF1C-86843A30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3" y="1058375"/>
            <a:ext cx="7653708" cy="1582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743D1A-6467-F448-8875-533F9B058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2" y="4156234"/>
            <a:ext cx="7877565" cy="173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6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7" y="293948"/>
            <a:ext cx="7886700" cy="764427"/>
          </a:xfrm>
        </p:spPr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33A422-A982-4722-9711-77D1DC255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57" y="1126285"/>
            <a:ext cx="8084634" cy="5475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 to compensate for Numerical Diffusion:</a:t>
            </a:r>
          </a:p>
          <a:p>
            <a:pPr marL="758825" lvl="1" indent="-301625"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modified Diffusion/Dispersion coefficient:</a:t>
            </a:r>
          </a:p>
          <a:p>
            <a:pPr marL="758825" lvl="1" indent="-301625">
              <a:buFont typeface="Wingdings" pitchFamily="2" charset="2"/>
              <a:buChar char="ü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8825" lvl="1" indent="-301625">
              <a:buFont typeface="Wingdings" pitchFamily="2" charset="2"/>
              <a:buChar char="ü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8825" lvl="1" indent="-301625"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Backward difference approximation for the advection term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thought that combining schemes that are consistent independently will always give you a consistent scheme for PDE, think again!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look at one scheme that combines two consistent schemes!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8A5E4B-06E5-F245-89D5-B9CA7F669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99" y="2072640"/>
            <a:ext cx="2730319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7" y="293948"/>
            <a:ext cx="7886700" cy="764427"/>
          </a:xfrm>
        </p:spPr>
        <p:txBody>
          <a:bodyPr/>
          <a:lstStyle/>
          <a:p>
            <a:r>
              <a:rPr lang="en-US" dirty="0"/>
              <a:t>Consistency: inconsistent scheme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957" y="1126285"/>
                <a:ext cx="8084634" cy="547523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approximation for the Diffusion equation: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Resulting Scheme: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957" y="1126285"/>
                <a:ext cx="8084634" cy="5475237"/>
              </a:xfrm>
              <a:blipFill rotWithShape="0">
                <a:blip r:embed="rId2"/>
                <a:stretch>
                  <a:fillRect l="-1508" t="-10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3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7" y="293948"/>
            <a:ext cx="7886700" cy="764427"/>
          </a:xfrm>
        </p:spPr>
        <p:txBody>
          <a:bodyPr/>
          <a:lstStyle/>
          <a:p>
            <a:r>
              <a:rPr lang="en-US" dirty="0"/>
              <a:t>Consistency: inconsistent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957" y="1126285"/>
                <a:ext cx="8084634" cy="547523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turns out that, this method is Unconditionally Stable!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substitute the Taylor’s series expansions of the terms!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an inconsistent scheme!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the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 Fort–Frankel scheme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diffusion equation!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now see brief stability analysis for the diffusion equation!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957" y="1126285"/>
                <a:ext cx="8084634" cy="5475237"/>
              </a:xfrm>
              <a:blipFill>
                <a:blip r:embed="rId2"/>
                <a:stretch>
                  <a:fillRect l="-1724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1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Stability: Diffusion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883" y="1299882"/>
                <a:ext cx="8139952" cy="504713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Dirichlet type zero boundary conditions!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883" y="1299882"/>
                <a:ext cx="8139952" cy="5047130"/>
              </a:xfrm>
              <a:blipFill>
                <a:blip r:embed="rId2"/>
                <a:stretch>
                  <a:fillRect l="-1402" r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1B3C206-EBDD-754F-9656-D15990ADF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071681"/>
            <a:ext cx="5804080" cy="327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6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Stability: Diffusion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5398" y="1213596"/>
                <a:ext cx="8299972" cy="52329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grid: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 of the matrix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1).  It is a tri-diagonal matrix of the form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 Eigenvalues of such a matrix is given by: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𝑙𝑢</m:t>
                              </m:r>
                            </m:e>
                          </m:ra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Boundary conditions only affects the first and last row entries. For large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that has little effect on the eigenvalues!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398" y="1213596"/>
                <a:ext cx="8299972" cy="5232924"/>
              </a:xfrm>
              <a:blipFill>
                <a:blip r:embed="rId2"/>
                <a:stretch>
                  <a:fillRect l="-1323" t="-1746" r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6B7E59-6E10-ED4A-9204-61C07886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66" y="1910480"/>
            <a:ext cx="8131284" cy="18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Stability: Diffusion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5398" y="1213596"/>
                <a:ext cx="8299972" cy="523292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−2+2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 2…,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5913" indent="-315913">
                  <a:lnSpc>
                    <a:spcPct val="100000"/>
                  </a:lnSpc>
                  <a:buFont typeface="Wingdings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large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largest (absolute) eigenvalue is: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5913" indent="-315913">
                  <a:lnSpc>
                    <a:spcPct val="100000"/>
                  </a:lnSpc>
                  <a:buFont typeface="Wingdings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large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smallest (absolute) eigenvalue is: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5913" indent="-315913">
                  <a:lnSpc>
                    <a:spcPct val="100000"/>
                  </a:lnSpc>
                  <a:buFont typeface="Wingdings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ratio: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Larger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stiffer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system becomes!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398" y="1213596"/>
                <a:ext cx="8299972" cy="5232924"/>
              </a:xfrm>
              <a:blipFill>
                <a:blip r:embed="rId2"/>
                <a:stretch>
                  <a:fillRect l="-1176" b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8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Stability: Diffusion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5398" y="1213596"/>
                <a:ext cx="8299972" cy="523292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stability limits for such systems:</a:t>
                </a:r>
              </a:p>
              <a:p>
                <a:pPr marL="315913" indent="-315913">
                  <a:lnSpc>
                    <a:spcPct val="100000"/>
                  </a:lnSpc>
                  <a:spcBef>
                    <a:spcPts val="1200"/>
                  </a:spcBef>
                  <a:buFont typeface="Wingdings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Forward: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   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5913" indent="-315913">
                  <a:lnSpc>
                    <a:spcPct val="100000"/>
                  </a:lnSpc>
                  <a:spcBef>
                    <a:spcPts val="1200"/>
                  </a:spcBef>
                  <a:buFont typeface="Wingdings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4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R-K: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85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.785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0.7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0.7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Stability analysis of all numerical methods for linear PDE is done by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von-Neumann Analysis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(aka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Analysis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)!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398" y="1213596"/>
                <a:ext cx="8299972" cy="5232924"/>
              </a:xfrm>
              <a:blipFill>
                <a:blip r:embed="rId2"/>
                <a:stretch>
                  <a:fillRect l="-1176" t="-2328" r="-1323" b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5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Parabolic PDE: semi-discretization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847"/>
                <a:ext cx="7886700" cy="281491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600" b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𝛥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𝛥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847"/>
                <a:ext cx="7886700" cy="2814918"/>
              </a:xfrm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71956-57CC-41FA-89F7-3155146C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58" y="4390790"/>
            <a:ext cx="8131284" cy="180382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A56950E7-9DE2-4C99-94D4-8EA9F0D370ED}"/>
              </a:ext>
            </a:extLst>
          </p:cNvPr>
          <p:cNvCxnSpPr/>
          <p:nvPr/>
        </p:nvCxnSpPr>
        <p:spPr>
          <a:xfrm>
            <a:off x="2318197" y="1803042"/>
            <a:ext cx="386366" cy="92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8301619B-5304-40FD-8540-0AB0F636BEBF}"/>
              </a:ext>
            </a:extLst>
          </p:cNvPr>
          <p:cNvCxnSpPr>
            <a:cxnSpLocks/>
          </p:cNvCxnSpPr>
          <p:nvPr/>
        </p:nvCxnSpPr>
        <p:spPr>
          <a:xfrm flipH="1">
            <a:off x="4572000" y="1955442"/>
            <a:ext cx="281188" cy="1380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D73002F-E0AA-4DF3-9024-0A5FBDEDDB4A}"/>
              </a:ext>
            </a:extLst>
          </p:cNvPr>
          <p:cNvGrpSpPr/>
          <p:nvPr/>
        </p:nvGrpSpPr>
        <p:grpSpPr>
          <a:xfrm>
            <a:off x="3477296" y="2300042"/>
            <a:ext cx="1094704" cy="460130"/>
            <a:chOff x="7373155" y="2766252"/>
            <a:chExt cx="1094704" cy="4601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53369AF1-6E4A-4789-9342-C4410971E6A4}"/>
                </a:ext>
              </a:extLst>
            </p:cNvPr>
            <p:cNvSpPr txBox="1"/>
            <p:nvPr/>
          </p:nvSpPr>
          <p:spPr>
            <a:xfrm>
              <a:off x="7373155" y="2766252"/>
              <a:ext cx="1094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0000FF"/>
                  </a:solidFill>
                </a:rPr>
                <a:t>O(h</a:t>
              </a:r>
              <a:r>
                <a:rPr lang="en-IN" b="1" baseline="30000" dirty="0">
                  <a:solidFill>
                    <a:srgbClr val="0000FF"/>
                  </a:solidFill>
                </a:rPr>
                <a:t>2</a:t>
              </a:r>
              <a:r>
                <a:rPr lang="en-IN" b="1" dirty="0">
                  <a:solidFill>
                    <a:srgbClr val="0000FF"/>
                  </a:solidFill>
                </a:rPr>
                <a:t>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821C3C19-E7BB-4BF2-BE57-70A8C98B8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0428" y="3056053"/>
              <a:ext cx="203283" cy="170329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D73002F-E0AA-4DF3-9024-0A5FBDEDDB4A}"/>
              </a:ext>
            </a:extLst>
          </p:cNvPr>
          <p:cNvGrpSpPr/>
          <p:nvPr/>
        </p:nvGrpSpPr>
        <p:grpSpPr>
          <a:xfrm>
            <a:off x="3477296" y="3105563"/>
            <a:ext cx="1094704" cy="460130"/>
            <a:chOff x="7373155" y="2766252"/>
            <a:chExt cx="1094704" cy="4601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3369AF1-6E4A-4789-9342-C4410971E6A4}"/>
                </a:ext>
              </a:extLst>
            </p:cNvPr>
            <p:cNvSpPr txBox="1"/>
            <p:nvPr/>
          </p:nvSpPr>
          <p:spPr>
            <a:xfrm>
              <a:off x="7373155" y="2766252"/>
              <a:ext cx="1094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0000FF"/>
                  </a:solidFill>
                </a:rPr>
                <a:t>O(h</a:t>
              </a:r>
              <a:r>
                <a:rPr lang="en-IN" b="1" baseline="30000" dirty="0">
                  <a:solidFill>
                    <a:srgbClr val="0000FF"/>
                  </a:solidFill>
                </a:rPr>
                <a:t>2</a:t>
              </a:r>
              <a:r>
                <a:rPr lang="en-IN" b="1" dirty="0">
                  <a:solidFill>
                    <a:srgbClr val="0000FF"/>
                  </a:solidFill>
                </a:rPr>
                <a:t>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821C3C19-E7BB-4BF2-BE57-70A8C98B8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0428" y="3056053"/>
              <a:ext cx="203283" cy="170329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D73002F-E0AA-4DF3-9024-0A5FBDEDDB4A}"/>
              </a:ext>
            </a:extLst>
          </p:cNvPr>
          <p:cNvGrpSpPr/>
          <p:nvPr/>
        </p:nvGrpSpPr>
        <p:grpSpPr>
          <a:xfrm>
            <a:off x="6136917" y="3014765"/>
            <a:ext cx="1094704" cy="460130"/>
            <a:chOff x="7373155" y="2766252"/>
            <a:chExt cx="1094704" cy="4601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3369AF1-6E4A-4789-9342-C4410971E6A4}"/>
                </a:ext>
              </a:extLst>
            </p:cNvPr>
            <p:cNvSpPr txBox="1"/>
            <p:nvPr/>
          </p:nvSpPr>
          <p:spPr>
            <a:xfrm>
              <a:off x="7373155" y="2766252"/>
              <a:ext cx="1094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0000FF"/>
                  </a:solidFill>
                </a:rPr>
                <a:t>O(h</a:t>
              </a:r>
              <a:r>
                <a:rPr lang="en-IN" b="1" baseline="30000" dirty="0">
                  <a:solidFill>
                    <a:srgbClr val="0000FF"/>
                  </a:solidFill>
                </a:rPr>
                <a:t>2</a:t>
              </a:r>
              <a:r>
                <a:rPr lang="en-IN" b="1" dirty="0">
                  <a:solidFill>
                    <a:srgbClr val="0000FF"/>
                  </a:solidFill>
                </a:rPr>
                <a:t>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821C3C19-E7BB-4BF2-BE57-70A8C98B8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0428" y="3056053"/>
              <a:ext cx="203283" cy="170329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2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Parabolic PDE: semi-discretization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038" y="3039035"/>
                <a:ext cx="7886700" cy="345383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038" y="3039035"/>
                <a:ext cx="7886700" cy="3453839"/>
              </a:xfrm>
              <a:blipFill>
                <a:blip r:embed="rId2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71956-57CC-41FA-89F7-3155146C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08847"/>
            <a:ext cx="8131284" cy="1803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EDF9F794-0377-4A63-B692-81353BE8AE61}"/>
                  </a:ext>
                </a:extLst>
              </p:cNvPr>
              <p:cNvSpPr txBox="1"/>
              <p:nvPr/>
            </p:nvSpPr>
            <p:spPr>
              <a:xfrm>
                <a:off x="6426558" y="3058338"/>
                <a:ext cx="2717442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Now,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F9F794-0377-4A63-B692-81353BE8A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58" y="3058338"/>
                <a:ext cx="2717442" cy="1172244"/>
              </a:xfrm>
              <a:prstGeom prst="rect">
                <a:avLst/>
              </a:prstGeom>
              <a:blipFill>
                <a:blip r:embed="rId4"/>
                <a:stretch>
                  <a:fillRect l="-1794" b="-78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1A1E0B54-FC23-480F-BD83-92C2EF328226}"/>
                  </a:ext>
                </a:extLst>
              </p:cNvPr>
              <p:cNvSpPr/>
              <p:nvPr/>
            </p:nvSpPr>
            <p:spPr>
              <a:xfrm>
                <a:off x="5963479" y="4447794"/>
                <a:ext cx="3061253" cy="1532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̅"/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1E0B54-FC23-480F-BD83-92C2EF328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9" y="4447794"/>
                <a:ext cx="3061253" cy="15322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3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Parabolic PDE: semi-discretization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883" y="1299882"/>
                <a:ext cx="8139952" cy="504713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0: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Backward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1: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Forward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1/2: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Trapezoidal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883" y="1299882"/>
                <a:ext cx="8139952" cy="5047130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91E83158-9C8D-423F-A847-5E2199068508}"/>
                  </a:ext>
                </a:extLst>
              </p:cNvPr>
              <p:cNvSpPr/>
              <p:nvPr/>
            </p:nvSpPr>
            <p:spPr>
              <a:xfrm>
                <a:off x="537883" y="2475934"/>
                <a:ext cx="8486234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        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</a:t>
                </a:r>
                <a:r>
                  <a:rPr lang="en-IN" dirty="0"/>
                  <a:t>(Euler F)  </a:t>
                </a:r>
                <a:r>
                  <a:rPr lang="en-IN" dirty="0">
                    <a:solidFill>
                      <a:srgbClr val="C00000"/>
                    </a:solidFill>
                  </a:rPr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I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C00000"/>
                    </a:solidFill>
                  </a:rPr>
                  <a:t> </a:t>
                </a:r>
                <a:r>
                  <a:rPr lang="en-IN" dirty="0"/>
                  <a:t>(Euler B)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E83158-9C8D-423F-A847-5E2199068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83" y="2475934"/>
                <a:ext cx="8486234" cy="491288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F993C47-15E8-4EC8-9C20-DF1DA620D73B}"/>
              </a:ext>
            </a:extLst>
          </p:cNvPr>
          <p:cNvCxnSpPr>
            <a:cxnSpLocks/>
          </p:cNvCxnSpPr>
          <p:nvPr/>
        </p:nvCxnSpPr>
        <p:spPr>
          <a:xfrm flipH="1">
            <a:off x="4404576" y="2967222"/>
            <a:ext cx="203283" cy="170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F158217E-864D-496F-ACB5-39A8778A0456}"/>
              </a:ext>
            </a:extLst>
          </p:cNvPr>
          <p:cNvCxnSpPr>
            <a:cxnSpLocks/>
          </p:cNvCxnSpPr>
          <p:nvPr/>
        </p:nvCxnSpPr>
        <p:spPr>
          <a:xfrm flipH="1">
            <a:off x="7300176" y="2910812"/>
            <a:ext cx="203283" cy="170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Parabolic PDE: full-discretization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847"/>
                <a:ext cx="7886700" cy="291481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f>
                        <m:f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f>
                        <m:f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847"/>
                <a:ext cx="7886700" cy="2914810"/>
              </a:xfrm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71956-57CC-41FA-89F7-3155146C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58" y="4390790"/>
            <a:ext cx="8131284" cy="180382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xmlns="" id="{0C450143-5ED2-4C54-B67A-A1F88B50421C}"/>
              </a:ext>
            </a:extLst>
          </p:cNvPr>
          <p:cNvSpPr/>
          <p:nvPr/>
        </p:nvSpPr>
        <p:spPr>
          <a:xfrm>
            <a:off x="4803820" y="4390790"/>
            <a:ext cx="386366" cy="34863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1370B45-C558-411C-930B-68C09C270AAA}"/>
              </a:ext>
            </a:extLst>
          </p:cNvPr>
          <p:cNvGrpSpPr/>
          <p:nvPr/>
        </p:nvGrpSpPr>
        <p:grpSpPr>
          <a:xfrm>
            <a:off x="2245217" y="2559921"/>
            <a:ext cx="1094704" cy="390997"/>
            <a:chOff x="2245217" y="2559921"/>
            <a:chExt cx="1094704" cy="39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6F0CB57-682F-43AB-AE3E-F04B6DA79C09}"/>
                </a:ext>
              </a:extLst>
            </p:cNvPr>
            <p:cNvSpPr txBox="1"/>
            <p:nvPr/>
          </p:nvSpPr>
          <p:spPr>
            <a:xfrm>
              <a:off x="2245217" y="2559921"/>
              <a:ext cx="1094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O(h)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C076314A-123D-4634-B038-7ABB0EB4AD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9611" y="2780589"/>
              <a:ext cx="203283" cy="17032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C11DA68-39C5-48C1-8755-EE1500FD6F2E}"/>
              </a:ext>
            </a:extLst>
          </p:cNvPr>
          <p:cNvGrpSpPr/>
          <p:nvPr/>
        </p:nvGrpSpPr>
        <p:grpSpPr>
          <a:xfrm>
            <a:off x="7373155" y="2766252"/>
            <a:ext cx="1094704" cy="460130"/>
            <a:chOff x="7373155" y="2766252"/>
            <a:chExt cx="1094704" cy="4601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4F38A61-6793-45A8-B7F9-084A8B275E59}"/>
                </a:ext>
              </a:extLst>
            </p:cNvPr>
            <p:cNvSpPr txBox="1"/>
            <p:nvPr/>
          </p:nvSpPr>
          <p:spPr>
            <a:xfrm>
              <a:off x="7373155" y="2766252"/>
              <a:ext cx="1094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0000FF"/>
                  </a:solidFill>
                </a:rPr>
                <a:t>O(h</a:t>
              </a:r>
              <a:r>
                <a:rPr lang="en-IN" b="1" baseline="30000" dirty="0">
                  <a:solidFill>
                    <a:srgbClr val="0000FF"/>
                  </a:solidFill>
                </a:rPr>
                <a:t>2</a:t>
              </a:r>
              <a:r>
                <a:rPr lang="en-IN" b="1" dirty="0">
                  <a:solidFill>
                    <a:srgbClr val="0000FF"/>
                  </a:solidFill>
                </a:rPr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669426DA-8011-4AAC-B6E9-C91A1DC2F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0428" y="3056053"/>
              <a:ext cx="203283" cy="170329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D73002F-E0AA-4DF3-9024-0A5FBDEDDB4A}"/>
              </a:ext>
            </a:extLst>
          </p:cNvPr>
          <p:cNvGrpSpPr/>
          <p:nvPr/>
        </p:nvGrpSpPr>
        <p:grpSpPr>
          <a:xfrm>
            <a:off x="3646503" y="2852874"/>
            <a:ext cx="1094704" cy="460130"/>
            <a:chOff x="7373155" y="2766252"/>
            <a:chExt cx="1094704" cy="4601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3369AF1-6E4A-4789-9342-C4410971E6A4}"/>
                </a:ext>
              </a:extLst>
            </p:cNvPr>
            <p:cNvSpPr txBox="1"/>
            <p:nvPr/>
          </p:nvSpPr>
          <p:spPr>
            <a:xfrm>
              <a:off x="7373155" y="2766252"/>
              <a:ext cx="1094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0000FF"/>
                  </a:solidFill>
                </a:rPr>
                <a:t>O(h</a:t>
              </a:r>
              <a:r>
                <a:rPr lang="en-IN" b="1" baseline="30000" dirty="0">
                  <a:solidFill>
                    <a:srgbClr val="0000FF"/>
                  </a:solidFill>
                </a:rPr>
                <a:t>2</a:t>
              </a:r>
              <a:r>
                <a:rPr lang="en-IN" b="1" dirty="0">
                  <a:solidFill>
                    <a:srgbClr val="0000FF"/>
                  </a:solidFill>
                </a:rPr>
                <a:t>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821C3C19-E7BB-4BF2-BE57-70A8C98B8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0428" y="3056053"/>
              <a:ext cx="203283" cy="170329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34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58" y="274815"/>
            <a:ext cx="7886700" cy="7644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Types of 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940" y="1129552"/>
                <a:ext cx="8124560" cy="5179807"/>
              </a:xfrm>
            </p:spPr>
            <p:txBody>
              <a:bodyPr>
                <a:normAutofit/>
              </a:bodyPr>
              <a:lstStyle/>
              <a:p>
                <a:pPr marL="314325" indent="-314325">
                  <a:lnSpc>
                    <a:spcPct val="100000"/>
                  </a:lnSpc>
                  <a:buFont typeface="Wingdings" pitchFamily="2" charset="2"/>
                  <a:buChar char="ü"/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Dirichlet Condition (1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Type):</a:t>
                </a:r>
              </a:p>
              <a:p>
                <a:pPr marL="771525" lvl="1" indent="-314325">
                  <a:lnSpc>
                    <a:spcPct val="100000"/>
                  </a:lnSpc>
                  <a:buFont typeface="Wingdings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value is specified</a:t>
                </a: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; </m:t>
                    </m:r>
                    <m:r>
                      <m:rPr>
                        <m:nor/>
                      </m:rP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4325" indent="-314325">
                  <a:lnSpc>
                    <a:spcPct val="100000"/>
                  </a:lnSpc>
                  <a:buFont typeface="Wingdings" pitchFamily="2" charset="2"/>
                  <a:buChar char="ü"/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Neumann Condition (2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Type):</a:t>
                </a:r>
              </a:p>
              <a:p>
                <a:pPr marL="771525" lvl="1" indent="-314325">
                  <a:lnSpc>
                    <a:spcPct val="100000"/>
                  </a:lnSpc>
                  <a:buFont typeface="Wingdings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is specified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771525" lvl="1" indent="-314325">
                  <a:lnSpc>
                    <a:spcPct val="100000"/>
                  </a:lnSpc>
                  <a:buFont typeface="Wingdings" pitchFamily="2" charset="2"/>
                  <a:buChar char="ü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4325" indent="-314325">
                  <a:lnSpc>
                    <a:spcPct val="100000"/>
                  </a:lnSpc>
                  <a:buFont typeface="Wingdings" pitchFamily="2" charset="2"/>
                  <a:buChar char="ü"/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Robin Condition (3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Type):</a:t>
                </a:r>
              </a:p>
              <a:p>
                <a:pPr marL="771525" lvl="1" indent="-314325">
                  <a:lnSpc>
                    <a:spcPct val="100000"/>
                  </a:lnSpc>
                  <a:buFont typeface="Wingdings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linear combination of the variable and gradient is specified at (0,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and/or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940" y="1129552"/>
                <a:ext cx="8124560" cy="5179807"/>
              </a:xfrm>
              <a:blipFill>
                <a:blip r:embed="rId2"/>
                <a:stretch>
                  <a:fillRect l="-975" t="-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C437258-B406-4F44-B35E-5EBA3C559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950" y="3273461"/>
            <a:ext cx="1914510" cy="891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2F32114-9A8C-8048-AD4C-25D8F8E13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748" y="5357755"/>
            <a:ext cx="1697542" cy="8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9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58" y="274815"/>
            <a:ext cx="7886700" cy="7644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854" y="1232422"/>
                <a:ext cx="8124560" cy="517980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=0.1;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50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Using:  </a:t>
                </a:r>
              </a:p>
              <a:p>
                <a:pPr marL="971550" lvl="1" indent="-514350">
                  <a:lnSpc>
                    <a:spcPct val="100000"/>
                  </a:lnSpc>
                  <a:buAutoNum type="alphaLcParenBoth"/>
                </a:pP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Forward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time and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Difference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space (EF-CD)</a:t>
                </a:r>
              </a:p>
              <a:p>
                <a:pPr marL="971550" lvl="1" indent="-514350">
                  <a:lnSpc>
                    <a:spcPct val="100000"/>
                  </a:lnSpc>
                  <a:buAutoNum type="alphaLcParenBoth"/>
                </a:pP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Backward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time and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Difference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space (EB-CD)</a:t>
                </a:r>
              </a:p>
              <a:p>
                <a:pPr marL="971550" lvl="1" indent="-514350">
                  <a:lnSpc>
                    <a:spcPct val="100000"/>
                  </a:lnSpc>
                  <a:buAutoNum type="alphaLcParenBoth"/>
                </a:pP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Crank Nicholson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</a:t>
                </a:r>
              </a:p>
              <a:p>
                <a:pPr marL="971550" lvl="1" indent="-514350">
                  <a:lnSpc>
                    <a:spcPct val="100000"/>
                  </a:lnSpc>
                  <a:buAutoNum type="alphaLcParenBoth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R-K method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time and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Difference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approximation in space.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0.25 and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0.5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854" y="1232422"/>
                <a:ext cx="8124560" cy="5179807"/>
              </a:xfrm>
              <a:blipFill>
                <a:blip r:embed="rId2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A54DFD4-89F8-FF48-907E-EDE90BED64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9742" y="5919608"/>
            <a:ext cx="5766494" cy="492621"/>
            <a:chOff x="3251" y="6966"/>
            <a:chExt cx="4893" cy="4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78D44806-BC1A-8240-9216-6021C6019D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99" y="6966"/>
              <a:ext cx="4618" cy="85"/>
              <a:chOff x="3299" y="7340"/>
              <a:chExt cx="4618" cy="85"/>
            </a:xfrm>
          </p:grpSpPr>
          <p:cxnSp>
            <p:nvCxnSpPr>
              <p:cNvPr id="11" name="Line 734">
                <a:extLst>
                  <a:ext uri="{FF2B5EF4-FFF2-40B4-BE49-F238E27FC236}">
                    <a16:creationId xmlns:a16="http://schemas.microsoft.com/office/drawing/2014/main" xmlns="" id="{BF2D3147-818F-7A42-A6C0-16B79341FDF9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3321" y="7384"/>
                <a:ext cx="4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4B2687DD-FCE4-2942-854E-ACF1DF28A1B7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299" y="7340"/>
                <a:ext cx="85" cy="8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17AC40BF-AE12-FE4D-83F1-AB26047E345D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832" y="7340"/>
                <a:ext cx="85" cy="8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12647FAF-91E8-4E4F-91D5-9C73934A2AB9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591" y="7340"/>
                <a:ext cx="85" cy="8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C92A2173-C2EE-AD43-BD7D-18DA82DF3FC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401" y="7340"/>
                <a:ext cx="85" cy="8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xmlns="" id="{4AD3F830-E716-2A49-8D12-27AC0C9060CC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719" y="7340"/>
                <a:ext cx="85" cy="8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" name="Text Box 740">
              <a:extLst>
                <a:ext uri="{FF2B5EF4-FFF2-40B4-BE49-F238E27FC236}">
                  <a16:creationId xmlns:a16="http://schemas.microsoft.com/office/drawing/2014/main" xmlns="" id="{29830D1B-7E95-2540-BB1C-932BAFEB342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3251" y="7024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 Box 741">
              <a:extLst>
                <a:ext uri="{FF2B5EF4-FFF2-40B4-BE49-F238E27FC236}">
                  <a16:creationId xmlns:a16="http://schemas.microsoft.com/office/drawing/2014/main" xmlns="" id="{88EEC5AF-7985-E14F-8CB4-B872A33E68AB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353" y="7024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742">
              <a:extLst>
                <a:ext uri="{FF2B5EF4-FFF2-40B4-BE49-F238E27FC236}">
                  <a16:creationId xmlns:a16="http://schemas.microsoft.com/office/drawing/2014/main" xmlns="" id="{625E2466-B497-A440-844E-FC76923D2F02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551" y="7017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 Box 743">
              <a:extLst>
                <a:ext uri="{FF2B5EF4-FFF2-40B4-BE49-F238E27FC236}">
                  <a16:creationId xmlns:a16="http://schemas.microsoft.com/office/drawing/2014/main" xmlns="" id="{8AE09612-4B41-6C4D-9FAD-2B64DE1A37C1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6686" y="7013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 Box 744">
              <a:extLst>
                <a:ext uri="{FF2B5EF4-FFF2-40B4-BE49-F238E27FC236}">
                  <a16:creationId xmlns:a16="http://schemas.microsoft.com/office/drawing/2014/main" xmlns="" id="{81C514D0-F3B2-644B-A46B-1D05F6A843AB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7784" y="7024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15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847"/>
                <a:ext cx="7886700" cy="48681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about Consistency, Stability, Convergence?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does one choose </a:t>
                </a:r>
                <a:r>
                  <a:rPr lang="en-US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 Are they interdependent?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Diffusion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𝜇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847"/>
                <a:ext cx="7886700" cy="4868116"/>
              </a:xfrm>
              <a:blipFill>
                <a:blip r:embed="rId2"/>
                <a:stretch>
                  <a:fillRect l="-1546" t="-2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44642D-18A4-7842-8A60-8D82FC87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655912"/>
            <a:ext cx="7625811" cy="1521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D1B50F7C-2C9B-4B22-AA5B-D8E7BC05D4F0}"/>
                  </a:ext>
                </a:extLst>
              </p:cNvPr>
              <p:cNvSpPr/>
              <p:nvPr/>
            </p:nvSpPr>
            <p:spPr>
              <a:xfrm>
                <a:off x="628650" y="6246588"/>
                <a:ext cx="3800656" cy="537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f>
                      <m:f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governs the equations.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B50F7C-2C9B-4B22-AA5B-D8E7BC05D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246588"/>
                <a:ext cx="3800656" cy="537070"/>
              </a:xfrm>
              <a:prstGeom prst="rect">
                <a:avLst/>
              </a:prstGeom>
              <a:blipFill>
                <a:blip r:embed="rId4"/>
                <a:stretch>
                  <a:fillRect l="-1603" r="-1122"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95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30053</TotalTime>
  <Words>426</Words>
  <Application>Microsoft Office PowerPoint</Application>
  <PresentationFormat>On-screen Show (4:3)</PresentationFormat>
  <Paragraphs>227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ESO 208A: Computational Methods in Engineering  Partial Differential Equations: Introduction, Parabolic Equation</vt:lpstr>
      <vt:lpstr>Introduction</vt:lpstr>
      <vt:lpstr>Parabolic PDE: semi-discretization</vt:lpstr>
      <vt:lpstr>Parabolic PDE: semi-discretization</vt:lpstr>
      <vt:lpstr>Parabolic PDE: semi-discretization</vt:lpstr>
      <vt:lpstr>Parabolic PDE: full-discretization</vt:lpstr>
      <vt:lpstr>Types of Boundary Conditions</vt:lpstr>
      <vt:lpstr>Example</vt:lpstr>
      <vt:lpstr>Convergence</vt:lpstr>
      <vt:lpstr>Convergence</vt:lpstr>
      <vt:lpstr>Convergence</vt:lpstr>
      <vt:lpstr>Convergence</vt:lpstr>
      <vt:lpstr>Consistency</vt:lpstr>
      <vt:lpstr>Consistency</vt:lpstr>
      <vt:lpstr>PowerPoint Presentation</vt:lpstr>
      <vt:lpstr>Consistency</vt:lpstr>
      <vt:lpstr>Consistency</vt:lpstr>
      <vt:lpstr>Consistency</vt:lpstr>
      <vt:lpstr>Consistency</vt:lpstr>
      <vt:lpstr>Consistency</vt:lpstr>
      <vt:lpstr>Consistency</vt:lpstr>
      <vt:lpstr>Consistency: inconsistent scheme</vt:lpstr>
      <vt:lpstr>Consistency: inconsistent scheme</vt:lpstr>
      <vt:lpstr>Stability: Diffusion Equation</vt:lpstr>
      <vt:lpstr>Stability: Diffusion Equation</vt:lpstr>
      <vt:lpstr>Stability: Diffusion Equation</vt:lpstr>
      <vt:lpstr>Stability: Diffusion Equation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sguha;abhas</dc:creator>
  <cp:lastModifiedBy>Abhas Singh</cp:lastModifiedBy>
  <cp:revision>873</cp:revision>
  <dcterms:created xsi:type="dcterms:W3CDTF">2018-04-30T11:42:59Z</dcterms:created>
  <dcterms:modified xsi:type="dcterms:W3CDTF">2019-11-14T08:43:44Z</dcterms:modified>
</cp:coreProperties>
</file>