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40" r:id="rId4"/>
    <p:sldId id="306" r:id="rId5"/>
    <p:sldId id="338" r:id="rId6"/>
    <p:sldId id="339" r:id="rId7"/>
    <p:sldId id="307" r:id="rId8"/>
    <p:sldId id="341" r:id="rId9"/>
    <p:sldId id="342" r:id="rId10"/>
    <p:sldId id="308" r:id="rId11"/>
    <p:sldId id="309" r:id="rId12"/>
    <p:sldId id="343" r:id="rId13"/>
    <p:sldId id="310" r:id="rId14"/>
    <p:sldId id="31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FDBA8-DFAA-4C4F-A864-54655AEBECF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1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1" y="503382"/>
            <a:ext cx="7820891" cy="2438399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Equations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234966"/>
            <a:ext cx="6854537" cy="1607272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Abhas Singh</a:t>
            </a:r>
          </a:p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5089243"/>
            <a:ext cx="1166400" cy="11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Regula-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Method of False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0547" y="1082651"/>
                <a:ext cx="8378889" cy="5451236"/>
              </a:xfrm>
            </p:spPr>
            <p:txBody>
              <a:bodyPr>
                <a:normAutofit fontScale="850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Principle: In place of the mid point, the function is assumed to be linear within the interval and the root of the linear function is chosen.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 Choose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0. </a:t>
                </a:r>
                <a:r>
                  <a:rPr lang="en-US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done by trial and error.  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step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straight line passing through two points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and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is  given by: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of this equation 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root. (It’s your lucky day!)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0: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else,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iterations: size of the interval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stop if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Estimate the root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say!) as: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47" y="1082651"/>
                <a:ext cx="8378889" cy="5451236"/>
              </a:xfrm>
              <a:blipFill>
                <a:blip r:embed="rId2"/>
                <a:stretch>
                  <a:fillRect l="-800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Regula-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Method of False Position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A99CAF3F-90BF-440E-BA83-3CBD1E1B4990}"/>
              </a:ext>
            </a:extLst>
          </p:cNvPr>
          <p:cNvGrpSpPr/>
          <p:nvPr/>
        </p:nvGrpSpPr>
        <p:grpSpPr>
          <a:xfrm>
            <a:off x="2155363" y="180941"/>
            <a:ext cx="4469935" cy="5467842"/>
            <a:chOff x="2155363" y="180941"/>
            <a:chExt cx="4469935" cy="5467842"/>
          </a:xfrm>
        </p:grpSpPr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D5F2D24B-B80D-46AC-A0D8-F0D236FAFAB0}"/>
                </a:ext>
              </a:extLst>
            </p:cNvPr>
            <p:cNvGrpSpPr/>
            <p:nvPr/>
          </p:nvGrpSpPr>
          <p:grpSpPr>
            <a:xfrm>
              <a:off x="2155363" y="180941"/>
              <a:ext cx="4469935" cy="5467842"/>
              <a:chOff x="1800799" y="180941"/>
              <a:chExt cx="4469935" cy="5467842"/>
            </a:xfrm>
          </p:grpSpPr>
          <p:cxnSp>
            <p:nvCxnSpPr>
              <p:cNvPr id="39" name="Connector: Curved 38">
                <a:extLst>
                  <a:ext uri="{FF2B5EF4-FFF2-40B4-BE49-F238E27FC236}">
                    <a16:creationId xmlns="" xmlns:a16="http://schemas.microsoft.com/office/drawing/2014/main" id="{7F5E75C8-E8F2-417E-BC2C-E518338A86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280767" y="4295499"/>
                <a:ext cx="689755" cy="19127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="" xmlns:a16="http://schemas.microsoft.com/office/drawing/2014/main" id="{4FA6778B-9CD3-4A06-9905-0BEEC82F9478}"/>
                  </a:ext>
                </a:extLst>
              </p:cNvPr>
              <p:cNvGrpSpPr/>
              <p:nvPr/>
            </p:nvGrpSpPr>
            <p:grpSpPr>
              <a:xfrm>
                <a:off x="1800799" y="180941"/>
                <a:ext cx="4469935" cy="5467842"/>
                <a:chOff x="1800799" y="180941"/>
                <a:chExt cx="4469935" cy="546784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="" xmlns:a16="http://schemas.microsoft.com/office/drawing/2014/main" id="{F25FFB33-1EF2-496E-990F-072A6E55AFEF}"/>
                    </a:ext>
                  </a:extLst>
                </p:cNvPr>
                <p:cNvGrpSpPr/>
                <p:nvPr/>
              </p:nvGrpSpPr>
              <p:grpSpPr>
                <a:xfrm>
                  <a:off x="1800799" y="180941"/>
                  <a:ext cx="4469935" cy="5467842"/>
                  <a:chOff x="1800799" y="180941"/>
                  <a:chExt cx="4469935" cy="5467842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="" xmlns:a16="http://schemas.microsoft.com/office/drawing/2014/main" id="{AFE8DC37-827C-41A1-B6DB-A7094570B4DB}"/>
                      </a:ext>
                    </a:extLst>
                  </p:cNvPr>
                  <p:cNvGrpSpPr/>
                  <p:nvPr/>
                </p:nvGrpSpPr>
                <p:grpSpPr>
                  <a:xfrm>
                    <a:off x="1800799" y="180941"/>
                    <a:ext cx="4469935" cy="5467842"/>
                    <a:chOff x="1800799" y="78300"/>
                    <a:chExt cx="4469935" cy="5467842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="" xmlns:a16="http://schemas.microsoft.com/office/drawing/2014/main" id="{08391043-DEA5-4687-9407-951AF58D31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00799" y="2528622"/>
                      <a:ext cx="3657600" cy="3017520"/>
                      <a:chOff x="1800799" y="2528622"/>
                      <a:chExt cx="3657600" cy="3017520"/>
                    </a:xfrm>
                  </p:grpSpPr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="" xmlns:a16="http://schemas.microsoft.com/office/drawing/2014/main" id="{A4CF3A1D-C013-4557-8424-DF8D59D596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00799" y="4637317"/>
                        <a:ext cx="36576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stealth" w="med" len="lg"/>
                        <a:tailEnd type="stealth" w="med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Straight Arrow Connector 9">
                        <a:extLst>
                          <a:ext uri="{FF2B5EF4-FFF2-40B4-BE49-F238E27FC236}">
                            <a16:creationId xmlns="" xmlns:a16="http://schemas.microsoft.com/office/drawing/2014/main" id="{750D6B27-F59A-4FEC-BE1A-922E2D54932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705877" y="2528622"/>
                        <a:ext cx="0" cy="301752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stealth" w="med" len="lg"/>
                        <a:tailEnd type="stealth" w="med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" name="Arc 13">
                      <a:extLst>
                        <a:ext uri="{FF2B5EF4-FFF2-40B4-BE49-F238E27FC236}">
                          <a16:creationId xmlns="" xmlns:a16="http://schemas.microsoft.com/office/drawing/2014/main" id="{08796A14-2E43-49BF-B565-63E4A18216EA}"/>
                        </a:ext>
                      </a:extLst>
                    </p:cNvPr>
                    <p:cNvSpPr/>
                    <p:nvPr/>
                  </p:nvSpPr>
                  <p:spPr>
                    <a:xfrm rot="10269966">
                      <a:off x="3451759" y="78300"/>
                      <a:ext cx="2818975" cy="4949449"/>
                    </a:xfrm>
                    <a:prstGeom prst="arc">
                      <a:avLst>
                        <a:gd name="adj1" fmla="val 16330841"/>
                        <a:gd name="adj2" fmla="val 210381"/>
                      </a:avLst>
                    </a:prstGeom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="" xmlns:a16="http://schemas.microsoft.com/office/drawing/2014/main" id="{72F21B72-3B4F-4090-9A89-FFCA5193A33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45633" y="3153747"/>
                      <a:ext cx="0" cy="1483570"/>
                    </a:xfrm>
                    <a:prstGeom prst="line">
                      <a:avLst/>
                    </a:prstGeom>
                    <a:ln w="158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="" xmlns:a16="http://schemas.microsoft.com/office/drawing/2014/main" id="{D675140C-AAAF-4902-A96D-D8CDCE700A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004318" y="4618655"/>
                      <a:ext cx="0" cy="411480"/>
                    </a:xfrm>
                    <a:prstGeom prst="line">
                      <a:avLst/>
                    </a:prstGeom>
                    <a:ln w="158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="" xmlns:a16="http://schemas.microsoft.com/office/drawing/2014/main" id="{6DC74E0A-C1A6-44C0-BDA8-371ED597F2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5632" y="3153746"/>
                      <a:ext cx="1458686" cy="1848957"/>
                    </a:xfrm>
                    <a:prstGeom prst="line">
                      <a:avLst/>
                    </a:prstGeom>
                    <a:ln w="158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" name="Straight Connector 26">
                    <a:extLst>
                      <a:ext uri="{FF2B5EF4-FFF2-40B4-BE49-F238E27FC236}">
                        <a16:creationId xmlns="" xmlns:a16="http://schemas.microsoft.com/office/drawing/2014/main" id="{38D796EF-423F-445D-B7E5-9A146AB627FC}"/>
                      </a:ext>
                    </a:extLst>
                  </p:cNvPr>
                  <p:cNvCxnSpPr/>
                  <p:nvPr/>
                </p:nvCxnSpPr>
                <p:spPr>
                  <a:xfrm>
                    <a:off x="2690318" y="3265718"/>
                    <a:ext cx="914400" cy="0"/>
                  </a:xfrm>
                  <a:prstGeom prst="line">
                    <a:avLst/>
                  </a:prstGeom>
                  <a:ln w="158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="" xmlns:a16="http://schemas.microsoft.com/office/drawing/2014/main" id="{615675BE-E445-4AFB-B63C-2F64E7CC5C90}"/>
                      </a:ext>
                    </a:extLst>
                  </p:cNvPr>
                  <p:cNvCxnSpPr/>
                  <p:nvPr/>
                </p:nvCxnSpPr>
                <p:spPr>
                  <a:xfrm>
                    <a:off x="2687197" y="5105344"/>
                    <a:ext cx="2286000" cy="0"/>
                  </a:xfrm>
                  <a:prstGeom prst="line">
                    <a:avLst/>
                  </a:prstGeom>
                  <a:ln w="158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60A1BBFE-BF5C-454F-BEC1-8D2A59D8B989}"/>
                    </a:ext>
                  </a:extLst>
                </p:cNvPr>
                <p:cNvSpPr txBox="1"/>
                <p:nvPr/>
              </p:nvSpPr>
              <p:spPr>
                <a:xfrm>
                  <a:off x="3387016" y="4661365"/>
                  <a:ext cx="382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id="{2D597F79-2CDF-466F-893C-FF35C57D28D5}"/>
                    </a:ext>
                  </a:extLst>
                </p:cNvPr>
                <p:cNvSpPr txBox="1"/>
                <p:nvPr/>
              </p:nvSpPr>
              <p:spPr>
                <a:xfrm>
                  <a:off x="2104062" y="3059668"/>
                  <a:ext cx="69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D365128C-0854-420B-84A8-5EE5FBD31554}"/>
                    </a:ext>
                  </a:extLst>
                </p:cNvPr>
                <p:cNvSpPr txBox="1"/>
                <p:nvPr/>
              </p:nvSpPr>
              <p:spPr>
                <a:xfrm>
                  <a:off x="4842583" y="4386230"/>
                  <a:ext cx="382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01F6E890-E0C3-40A6-B302-7CE33C28F917}"/>
                    </a:ext>
                  </a:extLst>
                </p:cNvPr>
                <p:cNvSpPr txBox="1"/>
                <p:nvPr/>
              </p:nvSpPr>
              <p:spPr>
                <a:xfrm>
                  <a:off x="4320060" y="3660843"/>
                  <a:ext cx="653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+1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B5FC950A-DA04-4B5E-AFFD-8AF4014AC270}"/>
                    </a:ext>
                  </a:extLst>
                </p:cNvPr>
                <p:cNvSpPr txBox="1"/>
                <p:nvPr/>
              </p:nvSpPr>
              <p:spPr>
                <a:xfrm>
                  <a:off x="2125050" y="4887992"/>
                  <a:ext cx="69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BA5C060-0872-4AF2-BDE1-D4320F84E431}"/>
                </a:ext>
              </a:extLst>
            </p:cNvPr>
            <p:cNvSpPr txBox="1"/>
            <p:nvPr/>
          </p:nvSpPr>
          <p:spPr>
            <a:xfrm>
              <a:off x="3420736" y="2402350"/>
              <a:ext cx="958920" cy="36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0547" y="1082651"/>
                <a:ext cx="8378889" cy="5451236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solution = 0.5671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up a scheme as follows: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   xl           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e         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	0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(guess)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(guess)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f(xl)f(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0</a:t>
                </a:r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47" y="1082651"/>
                <a:ext cx="8378889" cy="5451236"/>
              </a:xfrm>
              <a:blipFill rotWithShape="0"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8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Fixed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 lnSpcReduction="1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Re-arrange the function: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to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criteria: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iterations,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root: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or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Value Theorem: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gʹ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or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gʹ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</m:oMath>
                </a14:m>
                <a:endParaRPr lang="en-US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for convergence: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│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gʹ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)│ &lt; 1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>
                <a:blip r:embed="rId2"/>
                <a:stretch>
                  <a:fillRect l="-1241"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Methods: Fixed Point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2F5FC28E-770B-4ECC-88E8-8A71D61A445F}"/>
              </a:ext>
            </a:extLst>
          </p:cNvPr>
          <p:cNvGrpSpPr/>
          <p:nvPr/>
        </p:nvGrpSpPr>
        <p:grpSpPr>
          <a:xfrm>
            <a:off x="432998" y="774214"/>
            <a:ext cx="4004631" cy="5082704"/>
            <a:chOff x="452048" y="402739"/>
            <a:chExt cx="4004631" cy="5082704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CD1797CC-762F-4977-8C6F-012700652188}"/>
                </a:ext>
              </a:extLst>
            </p:cNvPr>
            <p:cNvGrpSpPr/>
            <p:nvPr/>
          </p:nvGrpSpPr>
          <p:grpSpPr>
            <a:xfrm>
              <a:off x="452048" y="402739"/>
              <a:ext cx="4004631" cy="5082704"/>
              <a:chOff x="404685" y="129079"/>
              <a:chExt cx="4004631" cy="508270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60A1BBFE-BF5C-454F-BEC1-8D2A59D8B989}"/>
                  </a:ext>
                </a:extLst>
              </p:cNvPr>
              <p:cNvSpPr txBox="1"/>
              <p:nvPr/>
            </p:nvSpPr>
            <p:spPr>
              <a:xfrm>
                <a:off x="2546960" y="3941894"/>
                <a:ext cx="382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="" xmlns:a16="http://schemas.microsoft.com/office/drawing/2014/main" id="{2C7C0484-CEEA-402D-B7B4-AD2F1E5EA05D}"/>
                  </a:ext>
                </a:extLst>
              </p:cNvPr>
              <p:cNvGrpSpPr/>
              <p:nvPr/>
            </p:nvGrpSpPr>
            <p:grpSpPr>
              <a:xfrm>
                <a:off x="404685" y="129079"/>
                <a:ext cx="4004631" cy="5082704"/>
                <a:chOff x="357060" y="138604"/>
                <a:chExt cx="4004631" cy="5082704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="" xmlns:a16="http://schemas.microsoft.com/office/drawing/2014/main" id="{08391043-DEA5-4687-9407-951AF58D31A1}"/>
                    </a:ext>
                  </a:extLst>
                </p:cNvPr>
                <p:cNvGrpSpPr/>
                <p:nvPr/>
              </p:nvGrpSpPr>
              <p:grpSpPr>
                <a:xfrm>
                  <a:off x="458363" y="1931467"/>
                  <a:ext cx="3657600" cy="3017520"/>
                  <a:chOff x="1800799" y="2528622"/>
                  <a:chExt cx="3657600" cy="3017520"/>
                </a:xfrm>
              </p:grpSpPr>
              <p:cxnSp>
                <p:nvCxnSpPr>
                  <p:cNvPr id="6" name="Straight Arrow Connector 5">
                    <a:extLst>
                      <a:ext uri="{FF2B5EF4-FFF2-40B4-BE49-F238E27FC236}">
                        <a16:creationId xmlns="" xmlns:a16="http://schemas.microsoft.com/office/drawing/2014/main" id="{A4CF3A1D-C013-4557-8424-DF8D59D596E8}"/>
                      </a:ext>
                    </a:extLst>
                  </p:cNvPr>
                  <p:cNvCxnSpPr/>
                  <p:nvPr/>
                </p:nvCxnSpPr>
                <p:spPr>
                  <a:xfrm>
                    <a:off x="1800799" y="4637317"/>
                    <a:ext cx="3657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="" xmlns:a16="http://schemas.microsoft.com/office/drawing/2014/main" id="{750D6B27-F59A-4FEC-BE1A-922E2D54932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05877" y="2528622"/>
                    <a:ext cx="0" cy="30175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Arc 13">
                  <a:extLst>
                    <a:ext uri="{FF2B5EF4-FFF2-40B4-BE49-F238E27FC236}">
                      <a16:creationId xmlns="" xmlns:a16="http://schemas.microsoft.com/office/drawing/2014/main" id="{08796A14-2E43-49BF-B565-63E4A18216EA}"/>
                    </a:ext>
                  </a:extLst>
                </p:cNvPr>
                <p:cNvSpPr/>
                <p:nvPr/>
              </p:nvSpPr>
              <p:spPr>
                <a:xfrm rot="12722067" flipH="1">
                  <a:off x="357060" y="138604"/>
                  <a:ext cx="2239091" cy="5082704"/>
                </a:xfrm>
                <a:prstGeom prst="arc">
                  <a:avLst>
                    <a:gd name="adj1" fmla="val 17797017"/>
                    <a:gd name="adj2" fmla="val 3956697"/>
                  </a:avLst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="" xmlns:a16="http://schemas.microsoft.com/office/drawing/2014/main" id="{72F21B72-3B4F-4090-9A89-FFCA5193A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98193" y="2974010"/>
                  <a:ext cx="0" cy="109728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="" xmlns:a16="http://schemas.microsoft.com/office/drawing/2014/main" id="{D675140C-AAAF-4902-A96D-D8CDCE700A90}"/>
                    </a:ext>
                  </a:extLst>
                </p:cNvPr>
                <p:cNvCxnSpPr/>
                <p:nvPr/>
              </p:nvCxnSpPr>
              <p:spPr>
                <a:xfrm>
                  <a:off x="2408773" y="2965461"/>
                  <a:ext cx="0" cy="109728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38D796EF-423F-445D-B7E5-9A146AB627FC}"/>
                    </a:ext>
                  </a:extLst>
                </p:cNvPr>
                <p:cNvCxnSpPr/>
                <p:nvPr/>
              </p:nvCxnSpPr>
              <p:spPr>
                <a:xfrm>
                  <a:off x="2388444" y="2984511"/>
                  <a:ext cx="256032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id="{2D597F79-2CDF-466F-893C-FF35C57D28D5}"/>
                    </a:ext>
                  </a:extLst>
                </p:cNvPr>
                <p:cNvSpPr txBox="1"/>
                <p:nvPr/>
              </p:nvSpPr>
              <p:spPr>
                <a:xfrm>
                  <a:off x="2703438" y="1220403"/>
                  <a:ext cx="958920" cy="369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 = g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01F6E890-E0C3-40A6-B302-7CE33C28F917}"/>
                    </a:ext>
                  </a:extLst>
                </p:cNvPr>
                <p:cNvSpPr txBox="1"/>
                <p:nvPr/>
              </p:nvSpPr>
              <p:spPr>
                <a:xfrm>
                  <a:off x="2268017" y="3954806"/>
                  <a:ext cx="402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="" xmlns:a16="http://schemas.microsoft.com/office/drawing/2014/main" id="{0298B2C4-9F2F-44C3-B475-16DA695F64A7}"/>
                    </a:ext>
                  </a:extLst>
                </p:cNvPr>
                <p:cNvCxnSpPr/>
                <p:nvPr/>
              </p:nvCxnSpPr>
              <p:spPr>
                <a:xfrm flipV="1">
                  <a:off x="1354099" y="1756797"/>
                  <a:ext cx="2286000" cy="228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CA872809-6B85-4384-B4F2-0B338F3A4901}"/>
                    </a:ext>
                  </a:extLst>
                </p:cNvPr>
                <p:cNvSpPr txBox="1"/>
                <p:nvPr/>
              </p:nvSpPr>
              <p:spPr>
                <a:xfrm>
                  <a:off x="3402771" y="1429825"/>
                  <a:ext cx="958920" cy="369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 = x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="" xmlns:a16="http://schemas.microsoft.com/office/drawing/2014/main" id="{97A33F01-CBFB-421E-A2EB-7B235F17FC53}"/>
                    </a:ext>
                  </a:extLst>
                </p:cNvPr>
                <p:cNvCxnSpPr/>
                <p:nvPr/>
              </p:nvCxnSpPr>
              <p:spPr>
                <a:xfrm>
                  <a:off x="2133174" y="3289311"/>
                  <a:ext cx="27432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="" xmlns:a16="http://schemas.microsoft.com/office/drawing/2014/main" id="{DC3C28FF-0113-44E2-9408-7C9E7FE0B2EF}"/>
                    </a:ext>
                  </a:extLst>
                </p:cNvPr>
                <p:cNvCxnSpPr/>
                <p:nvPr/>
              </p:nvCxnSpPr>
              <p:spPr>
                <a:xfrm>
                  <a:off x="2114124" y="3268805"/>
                  <a:ext cx="0" cy="82296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B709AE23-7F18-4749-8551-542CCC1D8C7B}"/>
                    </a:ext>
                  </a:extLst>
                </p:cNvPr>
                <p:cNvSpPr txBox="1"/>
                <p:nvPr/>
              </p:nvSpPr>
              <p:spPr>
                <a:xfrm>
                  <a:off x="1959005" y="3954246"/>
                  <a:ext cx="653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="" xmlns:a16="http://schemas.microsoft.com/office/drawing/2014/main" id="{6EED9488-6103-44AB-9CEA-B25004244B21}"/>
                    </a:ext>
                  </a:extLst>
                </p:cNvPr>
                <p:cNvSpPr txBox="1"/>
                <p:nvPr/>
              </p:nvSpPr>
              <p:spPr>
                <a:xfrm>
                  <a:off x="2705424" y="4395471"/>
                  <a:ext cx="958920" cy="369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Root </a:t>
                  </a:r>
                  <a:r>
                    <a:rPr lang="el-G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α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="" xmlns:a16="http://schemas.microsoft.com/office/drawing/2014/main" id="{3BA90430-B26E-446F-A9E9-8E9E18EA50A0}"/>
                    </a:ext>
                  </a:extLst>
                </p:cNvPr>
                <p:cNvCxnSpPr/>
                <p:nvPr/>
              </p:nvCxnSpPr>
              <p:spPr>
                <a:xfrm>
                  <a:off x="1669445" y="3709456"/>
                  <a:ext cx="45720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="" xmlns:a16="http://schemas.microsoft.com/office/drawing/2014/main" id="{8AE7A7B4-22B6-45A7-BDA8-892E9E26FB83}"/>
                    </a:ext>
                  </a:extLst>
                </p:cNvPr>
                <p:cNvCxnSpPr/>
                <p:nvPr/>
              </p:nvCxnSpPr>
              <p:spPr>
                <a:xfrm>
                  <a:off x="1686321" y="3689810"/>
                  <a:ext cx="0" cy="36576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28DE4358-E88C-4D80-832B-14D4CF45F0B3}"/>
                    </a:ext>
                  </a:extLst>
                </p:cNvPr>
                <p:cNvSpPr txBox="1"/>
                <p:nvPr/>
              </p:nvSpPr>
              <p:spPr>
                <a:xfrm>
                  <a:off x="1539713" y="3935674"/>
                  <a:ext cx="653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  <p:cxnSp>
          <p:nvCxnSpPr>
            <p:cNvPr id="50" name="Connector: Curved 49">
              <a:extLst>
                <a:ext uri="{FF2B5EF4-FFF2-40B4-BE49-F238E27FC236}">
                  <a16:creationId xmlns="" xmlns:a16="http://schemas.microsoft.com/office/drawing/2014/main" id="{8CC37052-16EB-4AD7-A646-216026FAF04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73531" y="4360380"/>
              <a:ext cx="455356" cy="263506"/>
            </a:xfrm>
            <a:prstGeom prst="curvedConnector3">
              <a:avLst/>
            </a:prstGeom>
            <a:ln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ED9A8895-75CD-46AF-BC0E-D1288B8B733E}"/>
                </a:ext>
              </a:extLst>
            </p:cNvPr>
            <p:cNvCxnSpPr>
              <a:cxnSpLocks/>
            </p:cNvCxnSpPr>
            <p:nvPr/>
          </p:nvCxnSpPr>
          <p:spPr>
            <a:xfrm>
              <a:off x="2871771" y="2883335"/>
              <a:ext cx="0" cy="146304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051064C8-8A45-41A3-BAD1-81C9BD6E2090}"/>
              </a:ext>
            </a:extLst>
          </p:cNvPr>
          <p:cNvGrpSpPr/>
          <p:nvPr/>
        </p:nvGrpSpPr>
        <p:grpSpPr>
          <a:xfrm>
            <a:off x="3896922" y="1597584"/>
            <a:ext cx="5119884" cy="3988390"/>
            <a:chOff x="3906447" y="1321359"/>
            <a:chExt cx="5119884" cy="3988390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531CAB8-3131-4B83-9838-ACF44E2D6989}"/>
                </a:ext>
              </a:extLst>
            </p:cNvPr>
            <p:cNvSpPr txBox="1"/>
            <p:nvPr/>
          </p:nvSpPr>
          <p:spPr>
            <a:xfrm>
              <a:off x="7518046" y="4319705"/>
              <a:ext cx="3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="" xmlns:a16="http://schemas.microsoft.com/office/drawing/2014/main" id="{F5228BA6-7466-44EE-B9CA-4B869AC86EF8}"/>
                </a:ext>
              </a:extLst>
            </p:cNvPr>
            <p:cNvGrpSpPr/>
            <p:nvPr/>
          </p:nvGrpSpPr>
          <p:grpSpPr>
            <a:xfrm>
              <a:off x="3906447" y="1321359"/>
              <a:ext cx="5119884" cy="3988390"/>
              <a:chOff x="3906447" y="1321359"/>
              <a:chExt cx="5119884" cy="398839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="" xmlns:a16="http://schemas.microsoft.com/office/drawing/2014/main" id="{B1367D6C-1555-469D-A178-DE19F08F8DE0}"/>
                  </a:ext>
                </a:extLst>
              </p:cNvPr>
              <p:cNvGrpSpPr/>
              <p:nvPr/>
            </p:nvGrpSpPr>
            <p:grpSpPr>
              <a:xfrm>
                <a:off x="4543865" y="2292229"/>
                <a:ext cx="3657600" cy="3017520"/>
                <a:chOff x="1800799" y="2528622"/>
                <a:chExt cx="3657600" cy="3017520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="" xmlns:a16="http://schemas.microsoft.com/office/drawing/2014/main" id="{B772849E-C984-4892-818B-85A349E0EE82}"/>
                    </a:ext>
                  </a:extLst>
                </p:cNvPr>
                <p:cNvCxnSpPr/>
                <p:nvPr/>
              </p:nvCxnSpPr>
              <p:spPr>
                <a:xfrm>
                  <a:off x="1800799" y="4637317"/>
                  <a:ext cx="3657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="" xmlns:a16="http://schemas.microsoft.com/office/drawing/2014/main" id="{7C6809E2-C224-4F06-8AAE-070614AB49A4}"/>
                    </a:ext>
                  </a:extLst>
                </p:cNvPr>
                <p:cNvCxnSpPr/>
                <p:nvPr/>
              </p:nvCxnSpPr>
              <p:spPr>
                <a:xfrm flipV="1">
                  <a:off x="2705877" y="2528622"/>
                  <a:ext cx="0" cy="30175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Arc 53">
                <a:extLst>
                  <a:ext uri="{FF2B5EF4-FFF2-40B4-BE49-F238E27FC236}">
                    <a16:creationId xmlns="" xmlns:a16="http://schemas.microsoft.com/office/drawing/2014/main" id="{D7850E57-7771-47CD-A946-0FEA9DC52C2E}"/>
                  </a:ext>
                </a:extLst>
              </p:cNvPr>
              <p:cNvSpPr/>
              <p:nvPr/>
            </p:nvSpPr>
            <p:spPr>
              <a:xfrm rot="14337798" flipH="1">
                <a:off x="5328253" y="-100447"/>
                <a:ext cx="2239091" cy="5082704"/>
              </a:xfrm>
              <a:prstGeom prst="arc">
                <a:avLst>
                  <a:gd name="adj1" fmla="val 17797017"/>
                  <a:gd name="adj2" fmla="val 3956697"/>
                </a:avLst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46CE4C78-1799-4BCC-83B7-26F1F6A7D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245" y="2943767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3DC8E51F-3030-4F2A-94D9-17EE29A96CBA}"/>
                  </a:ext>
                </a:extLst>
              </p:cNvPr>
              <p:cNvCxnSpPr/>
              <p:nvPr/>
            </p:nvCxnSpPr>
            <p:spPr>
              <a:xfrm>
                <a:off x="6886037" y="2944930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FBCC90A3-C51A-435E-BADB-69176C72D17B}"/>
                  </a:ext>
                </a:extLst>
              </p:cNvPr>
              <p:cNvCxnSpPr/>
              <p:nvPr/>
            </p:nvCxnSpPr>
            <p:spPr>
              <a:xfrm>
                <a:off x="6353780" y="3486485"/>
                <a:ext cx="548640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01BDB4D4-F4C9-49D0-8391-4B0FD4093056}"/>
                  </a:ext>
                </a:extLst>
              </p:cNvPr>
              <p:cNvSpPr txBox="1"/>
              <p:nvPr/>
            </p:nvSpPr>
            <p:spPr>
              <a:xfrm>
                <a:off x="8067411" y="1899718"/>
                <a:ext cx="958920" cy="36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80CFD544-AC80-4A03-BABB-AFB6DA5E4D34}"/>
                  </a:ext>
                </a:extLst>
              </p:cNvPr>
              <p:cNvSpPr txBox="1"/>
              <p:nvPr/>
            </p:nvSpPr>
            <p:spPr>
              <a:xfrm>
                <a:off x="6774454" y="4314820"/>
                <a:ext cx="41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="" xmlns:a16="http://schemas.microsoft.com/office/drawing/2014/main" id="{75875516-DF10-4364-BB8B-A1A0B8631D74}"/>
                  </a:ext>
                </a:extLst>
              </p:cNvPr>
              <p:cNvCxnSpPr/>
              <p:nvPr/>
            </p:nvCxnSpPr>
            <p:spPr>
              <a:xfrm flipV="1">
                <a:off x="5439601" y="2117559"/>
                <a:ext cx="2286000" cy="228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63E21928-4E7F-40C2-81F3-07FAC925FE3B}"/>
                  </a:ext>
                </a:extLst>
              </p:cNvPr>
              <p:cNvSpPr txBox="1"/>
              <p:nvPr/>
            </p:nvSpPr>
            <p:spPr>
              <a:xfrm>
                <a:off x="7488273" y="1790587"/>
                <a:ext cx="958920" cy="36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="" xmlns:a16="http://schemas.microsoft.com/office/drawing/2014/main" id="{A043E97E-DCCA-4173-91D7-448E7677390F}"/>
                  </a:ext>
                </a:extLst>
              </p:cNvPr>
              <p:cNvCxnSpPr/>
              <p:nvPr/>
            </p:nvCxnSpPr>
            <p:spPr>
              <a:xfrm>
                <a:off x="6088820" y="3740940"/>
                <a:ext cx="274320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="" xmlns:a16="http://schemas.microsoft.com/office/drawing/2014/main" id="{1468D2A0-B81A-46C1-A223-CE1CB28B6A21}"/>
                  </a:ext>
                </a:extLst>
              </p:cNvPr>
              <p:cNvCxnSpPr/>
              <p:nvPr/>
            </p:nvCxnSpPr>
            <p:spPr>
              <a:xfrm>
                <a:off x="6362156" y="3474962"/>
                <a:ext cx="0" cy="91440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DA76506F-29A9-45B6-A3C4-033730AA334A}"/>
                  </a:ext>
                </a:extLst>
              </p:cNvPr>
              <p:cNvSpPr txBox="1"/>
              <p:nvPr/>
            </p:nvSpPr>
            <p:spPr>
              <a:xfrm>
                <a:off x="6278132" y="4325449"/>
                <a:ext cx="410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65" name="Connector: Curved 64">
                <a:extLst>
                  <a:ext uri="{FF2B5EF4-FFF2-40B4-BE49-F238E27FC236}">
                    <a16:creationId xmlns="" xmlns:a16="http://schemas.microsoft.com/office/drawing/2014/main" id="{8A17CAEC-160E-4677-B5EB-934DCE23B3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675797" y="4520269"/>
                <a:ext cx="378547" cy="151623"/>
              </a:xfrm>
              <a:prstGeom prst="curvedConnector3">
                <a:avLst>
                  <a:gd name="adj1" fmla="val 62581"/>
                </a:avLst>
              </a:prstGeom>
              <a:ln>
                <a:headEnd type="stealth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A8DAE1E8-830D-4874-BA8E-A60E8C318422}"/>
                  </a:ext>
                </a:extLst>
              </p:cNvPr>
              <p:cNvSpPr txBox="1"/>
              <p:nvPr/>
            </p:nvSpPr>
            <p:spPr>
              <a:xfrm>
                <a:off x="5472508" y="4692882"/>
                <a:ext cx="958920" cy="36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="" xmlns:a16="http://schemas.microsoft.com/office/drawing/2014/main" id="{548FAEF7-9BA7-4932-9701-5B4CAD0C4982}"/>
                  </a:ext>
                </a:extLst>
              </p:cNvPr>
              <p:cNvCxnSpPr/>
              <p:nvPr/>
            </p:nvCxnSpPr>
            <p:spPr>
              <a:xfrm>
                <a:off x="6859847" y="2948511"/>
                <a:ext cx="822960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127125FA-779C-4A3C-8FC6-CB29742913C3}"/>
                  </a:ext>
                </a:extLst>
              </p:cNvPr>
              <p:cNvCxnSpPr/>
              <p:nvPr/>
            </p:nvCxnSpPr>
            <p:spPr>
              <a:xfrm>
                <a:off x="6107543" y="3740940"/>
                <a:ext cx="0" cy="64008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C2246784-EAFA-4325-A90B-81421AAD761B}"/>
                  </a:ext>
                </a:extLst>
              </p:cNvPr>
              <p:cNvSpPr txBox="1"/>
              <p:nvPr/>
            </p:nvSpPr>
            <p:spPr>
              <a:xfrm>
                <a:off x="5971496" y="4325449"/>
                <a:ext cx="431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7336546C-2546-4C81-9C20-A5783AB80934}"/>
                </a:ext>
              </a:extLst>
            </p:cNvPr>
            <p:cNvCxnSpPr/>
            <p:nvPr/>
          </p:nvCxnSpPr>
          <p:spPr>
            <a:xfrm>
              <a:off x="5940552" y="3895514"/>
              <a:ext cx="0" cy="54864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2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5"/>
            <a:ext cx="8002178" cy="531882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Roots of </a:t>
            </a:r>
            <a:r>
              <a:rPr lang="en-US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 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quations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a function belonging to any class: algebraic, trigonometric, hyperbolic, polynomials, logarithmic, exponential, etc. 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types of methods can broadly be classified:</a:t>
            </a: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Bracketing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Bisection, Regula-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 point, Newton-Raphson, Secant, Muller</a:t>
            </a: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for polynomials: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Bairstow’s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Brent’s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assumed (MTH 101):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intermediate value theorem; nested interval theorem; Cauchy sequence and convergence; Taylor’s and Maclaurin’s series;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4" t="7327" b="27347"/>
          <a:stretch/>
        </p:blipFill>
        <p:spPr>
          <a:xfrm>
            <a:off x="301336" y="1017815"/>
            <a:ext cx="5510657" cy="51640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11353" y="1291653"/>
            <a:ext cx="3413706" cy="1717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plotting f(x) curve and finding the solution at the intersection </a:t>
            </a:r>
            <a:r>
              <a:rPr 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with </a:t>
            </a:r>
            <a:r>
              <a:rPr 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x-axis.</a:t>
            </a:r>
          </a:p>
        </p:txBody>
      </p:sp>
    </p:spTree>
    <p:extLst>
      <p:ext uri="{BB962C8B-B14F-4D97-AF65-F5344CB8AC3E}">
        <p14:creationId xmlns:p14="http://schemas.microsoft.com/office/powerpoint/2010/main" val="11960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8"/>
            <a:ext cx="4674637" cy="6016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 fontScale="850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 value theorem: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continuous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and 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 there exists at least one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Bracketing methods are application of this theorem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Nested interval theorem: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be a sequence of (non-empty) bounded intervals of real numbers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only one point.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guarantees the convergence of the bracketing methods to the root.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bracketing methods, a sequence of nested interval is generated such that each interval follows the </a:t>
                </a:r>
                <a:r>
                  <a:rPr lang="en-US" sz="2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 value theorem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 Then the method converges to the root by the one point specified by the </a:t>
                </a:r>
                <a:r>
                  <a:rPr lang="en-US" sz="2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nested interval theorem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Methods only differ in ways to generate the nested intervals.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 rotWithShape="0">
                <a:blip r:embed="rId2"/>
                <a:stretch>
                  <a:fillRect l="-949" t="-869" r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Value Theorem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8" b="63793"/>
          <a:stretch/>
        </p:blipFill>
        <p:spPr>
          <a:xfrm>
            <a:off x="115909" y="1267606"/>
            <a:ext cx="8784815" cy="46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91" b="28937"/>
          <a:stretch/>
        </p:blipFill>
        <p:spPr>
          <a:xfrm>
            <a:off x="0" y="118684"/>
            <a:ext cx="4700789" cy="656415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b="55428"/>
          <a:stretch/>
        </p:blipFill>
        <p:spPr>
          <a:xfrm>
            <a:off x="4649272" y="195957"/>
            <a:ext cx="4494727" cy="32203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43377" b="22417"/>
          <a:stretch/>
        </p:blipFill>
        <p:spPr>
          <a:xfrm>
            <a:off x="4572000" y="3758568"/>
            <a:ext cx="4494727" cy="28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7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4"/>
            <a:ext cx="4674637" cy="6016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1082651"/>
            <a:ext cx="8378889" cy="5451236"/>
          </a:xfrm>
        </p:spPr>
        <p:txBody>
          <a:bodyPr>
            <a:normAutofit fontScale="92500" lnSpcReduction="20000"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 Choose an initial interval based on intermediate value theorem and halve the interval at each iteration step to generate the nested intervals.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Initialize: Choose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0.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trial and error.  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step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mid-point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 and functional value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(It’s your lucky day!)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0: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iterations: size of the interval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stop if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 the root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say!) as: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±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4" t="7115" b="35111"/>
          <a:stretch/>
        </p:blipFill>
        <p:spPr>
          <a:xfrm>
            <a:off x="4636394" y="1533064"/>
            <a:ext cx="4507606" cy="373565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9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815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13751</TotalTime>
  <Words>596</Words>
  <Application>Microsoft Office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ESO 208A: Computational Methods in Engineering  Nonlinear Equations</vt:lpstr>
      <vt:lpstr>PowerPoint Presentation</vt:lpstr>
      <vt:lpstr>Graphical Method</vt:lpstr>
      <vt:lpstr>Bracketing Methods</vt:lpstr>
      <vt:lpstr>Intermediate Value Theorem</vt:lpstr>
      <vt:lpstr>PowerPoint Presentation</vt:lpstr>
      <vt:lpstr>Bisection Method</vt:lpstr>
      <vt:lpstr>Bisection Method</vt:lpstr>
      <vt:lpstr>Bisection Method</vt:lpstr>
      <vt:lpstr>Regula-Falsi or Method of False Position</vt:lpstr>
      <vt:lpstr>Regula-Falsi or Method of False Position</vt:lpstr>
      <vt:lpstr>Example Problem</vt:lpstr>
      <vt:lpstr>Open Methods: Fixed Point</vt:lpstr>
      <vt:lpstr> Open Methods: Fixed 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307</cp:revision>
  <dcterms:created xsi:type="dcterms:W3CDTF">2018-04-30T11:42:59Z</dcterms:created>
  <dcterms:modified xsi:type="dcterms:W3CDTF">2019-08-02T15:58:02Z</dcterms:modified>
</cp:coreProperties>
</file>