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306" r:id="rId3"/>
    <p:sldId id="307" r:id="rId4"/>
    <p:sldId id="308" r:id="rId5"/>
    <p:sldId id="343" r:id="rId6"/>
    <p:sldId id="346" r:id="rId7"/>
    <p:sldId id="310" r:id="rId8"/>
    <p:sldId id="311" r:id="rId9"/>
    <p:sldId id="347" r:id="rId10"/>
    <p:sldId id="348" r:id="rId11"/>
    <p:sldId id="312" r:id="rId12"/>
    <p:sldId id="344" r:id="rId13"/>
    <p:sldId id="314" r:id="rId14"/>
    <p:sldId id="313" r:id="rId15"/>
    <p:sldId id="315" r:id="rId16"/>
    <p:sldId id="34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AB0-82E9-443B-80DB-C6FD1C847014}" type="datetimeFigureOut">
              <a:rPr lang="en-IN" smtClean="0"/>
              <a:t>05-08-2019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FDBA8-DFAA-4C4F-A864-54655AEB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2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FDBA8-DFAA-4C4F-A864-54655AEBECF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51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CCC4-74F0-4F96-A07F-D1B145D90622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A7D-097C-4C61-986E-0EB7821DFE2C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8E6C-3A01-426F-A9BA-51D8683F016D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7EC8-B311-4807-8E9E-EC2C2434DF3C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E4F-A21B-4C21-BC9B-299E08AF9BBB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8307-925B-48DC-9E0A-BF801BC72C13}" type="datetime1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A30B-BCF1-4A9F-A710-718CFFA88867}" type="datetime1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3C0-39CF-4155-AFED-29A252B1E987}" type="datetime1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072C-771C-45A2-871B-EFECF799FB04}" type="datetime1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3D62-9F5D-4298-8D78-7CE004D9A1DD}" type="datetime1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0C3-304A-4AF9-805F-BED6DB9B20F1}" type="datetime1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D8B9-F2B3-4796-B5E2-253DC0AB69F1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F5A492-478B-4889-B5A1-6749D84AB5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Functions.xls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unctions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Functions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11" y="421258"/>
            <a:ext cx="8002178" cy="531882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4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Roots of Non-Linear Equations (Recap):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be a function belonging to any class: algebraic, trigonometric, hyperbolic, polynomials, logarithmic, exponential, etc.  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types of methods can broadly be classified:</a:t>
            </a:r>
          </a:p>
          <a:p>
            <a:pPr marL="344488" indent="-34448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method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indent="-34448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Bracketing methods: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Bisection, Regula-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Falsi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indent="-34448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Fixed point, Newton-Raphson, Secant, Muller</a:t>
            </a:r>
          </a:p>
          <a:p>
            <a:pPr marL="344488" indent="-34448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methods for polynomials: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Bairstow’s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indent="-344488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methods: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Brent’s</a:t>
            </a:r>
          </a:p>
          <a:p>
            <a:pPr marL="344488" indent="-344488">
              <a:lnSpc>
                <a:spcPct val="110000"/>
              </a:lnSpc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9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0" y="324116"/>
            <a:ext cx="7847047" cy="52992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520" y="1017815"/>
                <a:ext cx="8649480" cy="5992582"/>
              </a:xfrm>
            </p:spPr>
            <p:txBody>
              <a:bodyPr>
                <a:noAutofit/>
              </a:bodyPr>
              <a:lstStyle/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by Fixed Point Method</a:t>
                </a:r>
              </a:p>
              <a:p>
                <a:pPr marL="344488" indent="-344488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Rearrange (alternate):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ad>
                          <m:radPr>
                            <m:ctrlP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0.165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−0.399∙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sup>
                            </m:sSup>
                          </m:e>
                        </m:rad>
                      </m:e>
                      <m:sup/>
                    </m:sSup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guesses: x = 0.001, 0.01, 0.003, 0.08 m all CONVERGE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 action="ppaction://hlinkfile"/>
                  </a:rPr>
                  <a:t>Functions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  <a:hlinkClick r:id="rId2" action="ppaction://hlinkfile"/>
                  </a:rPr>
                  <a:t>.xlsx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0" y="1017815"/>
                <a:ext cx="8649480" cy="5992582"/>
              </a:xfrm>
              <a:blipFill>
                <a:blip r:embed="rId3"/>
                <a:stretch>
                  <a:fillRect l="-1268" t="-11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79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Newton-Raphson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81" y="1127587"/>
            <a:ext cx="8308911" cy="2039678"/>
          </a:xfrm>
        </p:spPr>
        <p:txBody>
          <a:bodyPr>
            <a:normAutofit lnSpcReduction="10000"/>
          </a:bodyPr>
          <a:lstStyle/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0, find a root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</a:p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the function as a straight line having same slope as the original function at the point of iteration.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32F4810-500C-4962-9C74-813BEFAD6A27}"/>
              </a:ext>
            </a:extLst>
          </p:cNvPr>
          <p:cNvGrpSpPr/>
          <p:nvPr/>
        </p:nvGrpSpPr>
        <p:grpSpPr>
          <a:xfrm>
            <a:off x="1761943" y="761977"/>
            <a:ext cx="4469935" cy="5476911"/>
            <a:chOff x="1828786" y="199603"/>
            <a:chExt cx="4469935" cy="547691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49DEC36C-EF36-4CF0-A793-A8E52B4B379E}"/>
                </a:ext>
              </a:extLst>
            </p:cNvPr>
            <p:cNvSpPr txBox="1"/>
            <p:nvPr/>
          </p:nvSpPr>
          <p:spPr>
            <a:xfrm>
              <a:off x="5157283" y="4919989"/>
              <a:ext cx="958920" cy="369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f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1BB112E0-07D8-47A0-B1A4-2BA1DC9D4B3C}"/>
                </a:ext>
              </a:extLst>
            </p:cNvPr>
            <p:cNvGrpSpPr/>
            <p:nvPr/>
          </p:nvGrpSpPr>
          <p:grpSpPr>
            <a:xfrm>
              <a:off x="1828786" y="199603"/>
              <a:ext cx="4469935" cy="5476911"/>
              <a:chOff x="2118039" y="199603"/>
              <a:chExt cx="4469935" cy="5476911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xmlns="" id="{7086A40B-32D7-4C9B-9779-02ED829CD5E9}"/>
                  </a:ext>
                </a:extLst>
              </p:cNvPr>
              <p:cNvCxnSpPr/>
              <p:nvPr/>
            </p:nvCxnSpPr>
            <p:spPr>
              <a:xfrm>
                <a:off x="3044882" y="3265718"/>
                <a:ext cx="914400" cy="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xmlns="" id="{C7854E40-A75D-4F9A-BD96-28A55C43CD0F}"/>
                  </a:ext>
                </a:extLst>
              </p:cNvPr>
              <p:cNvCxnSpPr/>
              <p:nvPr/>
            </p:nvCxnSpPr>
            <p:spPr>
              <a:xfrm>
                <a:off x="3007558" y="4158685"/>
                <a:ext cx="1280160" cy="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xmlns="" id="{83EBDD7F-0E1C-4F34-853A-A962FA54C979}"/>
                  </a:ext>
                </a:extLst>
              </p:cNvPr>
              <p:cNvGrpSpPr/>
              <p:nvPr/>
            </p:nvGrpSpPr>
            <p:grpSpPr>
              <a:xfrm>
                <a:off x="2118039" y="199603"/>
                <a:ext cx="4469935" cy="5476911"/>
                <a:chOff x="2118039" y="199603"/>
                <a:chExt cx="4469935" cy="5476911"/>
              </a:xfrm>
            </p:grpSpPr>
            <p:cxnSp>
              <p:nvCxnSpPr>
                <p:cNvPr id="19" name="Connector: Curved 18">
                  <a:extLst>
                    <a:ext uri="{FF2B5EF4-FFF2-40B4-BE49-F238E27FC236}">
                      <a16:creationId xmlns:a16="http://schemas.microsoft.com/office/drawing/2014/main" xmlns="" id="{E0A8CFBB-009F-4AE2-9072-B2AC0206CD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4327417" y="4957142"/>
                  <a:ext cx="689755" cy="191276"/>
                </a:xfrm>
                <a:prstGeom prst="curvedConnector3">
                  <a:avLst/>
                </a:prstGeom>
                <a:ln>
                  <a:solidFill>
                    <a:schemeClr val="tx1"/>
                  </a:solidFill>
                  <a:tailEnd type="stealth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AFC92A7C-FD07-4085-96D8-BE447D6AAECD}"/>
                    </a:ext>
                  </a:extLst>
                </p:cNvPr>
                <p:cNvSpPr txBox="1"/>
                <p:nvPr/>
              </p:nvSpPr>
              <p:spPr>
                <a:xfrm>
                  <a:off x="3741580" y="4661365"/>
                  <a:ext cx="382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xmlns="" id="{541C851E-1623-4A58-B750-DF0AE872DE71}"/>
                    </a:ext>
                  </a:extLst>
                </p:cNvPr>
                <p:cNvSpPr txBox="1"/>
                <p:nvPr/>
              </p:nvSpPr>
              <p:spPr>
                <a:xfrm>
                  <a:off x="2458626" y="3059668"/>
                  <a:ext cx="69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xmlns="" id="{E3A5F3EB-E788-4E47-9627-D8F71E354DE9}"/>
                    </a:ext>
                  </a:extLst>
                </p:cNvPr>
                <p:cNvSpPr txBox="1"/>
                <p:nvPr/>
              </p:nvSpPr>
              <p:spPr>
                <a:xfrm>
                  <a:off x="4653539" y="5304488"/>
                  <a:ext cx="4758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xmlns="" id="{D7208D7F-B5F1-447E-8EF6-F5F16D1E6C36}"/>
                    </a:ext>
                  </a:extLst>
                </p:cNvPr>
                <p:cNvSpPr txBox="1"/>
                <p:nvPr/>
              </p:nvSpPr>
              <p:spPr>
                <a:xfrm>
                  <a:off x="2458625" y="3974019"/>
                  <a:ext cx="69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059A817C-8298-4979-9D6F-A760A2E7EE7D}"/>
                    </a:ext>
                  </a:extLst>
                </p:cNvPr>
                <p:cNvSpPr txBox="1"/>
                <p:nvPr/>
              </p:nvSpPr>
              <p:spPr>
                <a:xfrm>
                  <a:off x="4232542" y="5307182"/>
                  <a:ext cx="382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xmlns="" id="{BBAD0740-9565-4735-AADA-C4ABE820AD13}"/>
                    </a:ext>
                  </a:extLst>
                </p:cNvPr>
                <p:cNvGrpSpPr/>
                <p:nvPr/>
              </p:nvGrpSpPr>
              <p:grpSpPr>
                <a:xfrm>
                  <a:off x="2118039" y="199603"/>
                  <a:ext cx="4469935" cy="5467842"/>
                  <a:chOff x="2155363" y="180941"/>
                  <a:chExt cx="4469935" cy="5467842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xmlns="" id="{60D4E216-442C-4F17-B899-E77A6EDA6945}"/>
                      </a:ext>
                    </a:extLst>
                  </p:cNvPr>
                  <p:cNvGrpSpPr/>
                  <p:nvPr/>
                </p:nvGrpSpPr>
                <p:grpSpPr>
                  <a:xfrm>
                    <a:off x="2155363" y="180941"/>
                    <a:ext cx="4469935" cy="5467842"/>
                    <a:chOff x="2155363" y="180941"/>
                    <a:chExt cx="4469935" cy="5467842"/>
                  </a:xfrm>
                </p:grpSpPr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xmlns="" id="{6C33ACAC-4205-41F6-A79F-A2796B767C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55363" y="2631263"/>
                      <a:ext cx="3657600" cy="3017520"/>
                      <a:chOff x="2155363" y="2631263"/>
                      <a:chExt cx="3657600" cy="3017520"/>
                    </a:xfrm>
                  </p:grpSpPr>
                  <p:cxnSp>
                    <p:nvCxnSpPr>
                      <p:cNvPr id="34" name="Straight Arrow Connector 33">
                        <a:extLst>
                          <a:ext uri="{FF2B5EF4-FFF2-40B4-BE49-F238E27FC236}">
                            <a16:creationId xmlns:a16="http://schemas.microsoft.com/office/drawing/2014/main" xmlns="" id="{A53023C7-28EC-41C8-8C37-B9B37E9186B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55363" y="4739958"/>
                        <a:ext cx="365760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stealth" w="med" len="lg"/>
                        <a:tailEnd type="stealth" w="med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Straight Arrow Connector 34">
                        <a:extLst>
                          <a:ext uri="{FF2B5EF4-FFF2-40B4-BE49-F238E27FC236}">
                            <a16:creationId xmlns:a16="http://schemas.microsoft.com/office/drawing/2014/main" xmlns="" id="{E835433D-E7BF-47FC-B275-6CB606063E5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060441" y="2631263"/>
                        <a:ext cx="0" cy="301752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stealth" w="med" len="lg"/>
                        <a:tailEnd type="stealth" w="med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0" name="Arc 29">
                      <a:extLst>
                        <a:ext uri="{FF2B5EF4-FFF2-40B4-BE49-F238E27FC236}">
                          <a16:creationId xmlns:a16="http://schemas.microsoft.com/office/drawing/2014/main" xmlns="" id="{483DC0F3-75E1-48BE-866D-4D25C3F47304}"/>
                        </a:ext>
                      </a:extLst>
                    </p:cNvPr>
                    <p:cNvSpPr/>
                    <p:nvPr/>
                  </p:nvSpPr>
                  <p:spPr>
                    <a:xfrm rot="10269966">
                      <a:off x="3806323" y="180941"/>
                      <a:ext cx="2818975" cy="4949449"/>
                    </a:xfrm>
                    <a:prstGeom prst="arc">
                      <a:avLst>
                        <a:gd name="adj1" fmla="val 16330841"/>
                        <a:gd name="adj2" fmla="val 210381"/>
                      </a:avLst>
                    </a:prstGeom>
                    <a:ln w="12700">
                      <a:solidFill>
                        <a:srgbClr val="0070C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xmlns="" id="{7AADE59F-5244-44FE-994C-9FA26284FB4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900197" y="3256388"/>
                      <a:ext cx="0" cy="1483570"/>
                    </a:xfrm>
                    <a:prstGeom prst="line">
                      <a:avLst/>
                    </a:prstGeom>
                    <a:ln w="158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xmlns="" id="{ABCC51ED-CCC4-4288-952B-304762DF458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261708" y="4140023"/>
                      <a:ext cx="0" cy="640080"/>
                    </a:xfrm>
                    <a:prstGeom prst="line">
                      <a:avLst/>
                    </a:prstGeom>
                    <a:ln w="158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xmlns="" id="{3906B7B0-12D6-421B-911D-3F01550D93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71983" y="2799400"/>
                      <a:ext cx="523937" cy="2042171"/>
                    </a:xfrm>
                    <a:prstGeom prst="line">
                      <a:avLst/>
                    </a:prstGeom>
                    <a:ln w="15875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xmlns="" id="{EC548A38-154F-4D57-8C53-31E09F6BD0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24197" y="3621353"/>
                    <a:ext cx="758159" cy="1282320"/>
                  </a:xfrm>
                  <a:prstGeom prst="line">
                    <a:avLst/>
                  </a:prstGeom>
                  <a:ln w="15875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Connector: Curved 25">
                  <a:extLst>
                    <a:ext uri="{FF2B5EF4-FFF2-40B4-BE49-F238E27FC236}">
                      <a16:creationId xmlns:a16="http://schemas.microsoft.com/office/drawing/2014/main" xmlns="" id="{553CB126-2B48-4ECE-9AB3-A3132614D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3957939" y="4961640"/>
                  <a:ext cx="689755" cy="191276"/>
                </a:xfrm>
                <a:prstGeom prst="curvedConnector3">
                  <a:avLst/>
                </a:prstGeom>
                <a:ln>
                  <a:solidFill>
                    <a:schemeClr val="tx1"/>
                  </a:solidFill>
                  <a:tailEnd type="stealth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39274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Newton-Raphson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5881" y="1127587"/>
                <a:ext cx="8308911" cy="5489904"/>
              </a:xfrm>
            </p:spPr>
            <p:txBody>
              <a:bodyPr>
                <a:normAutofit fontScale="92500" lnSpcReduction="10000"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0, find a root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</a:t>
                </a:r>
                <a:endParaRPr lang="en-US" sz="2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Step </a:t>
                </a:r>
                <a:r>
                  <a:rPr lang="en-US" sz="2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Taylor’s Theorem at x = 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2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>
                        <a:cs typeface="Times New Roman" panose="02020603050405020304" pitchFamily="18" charset="0"/>
                      </a:rPr>
                      <m:t> </m:t>
                    </m:r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Step </a:t>
                </a:r>
                <a:r>
                  <a:rPr lang="en-US" sz="2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sz="22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000" dirty="0">
                        <a:cs typeface="Times New Roman" panose="02020603050405020304" pitchFamily="18" charset="0"/>
                      </a:rPr>
                      <m:t> </m:t>
                    </m:r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for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34800" lvl="1" indent="-344488">
                  <a:lnSpc>
                    <a:spcPct val="12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Assumptions: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Neglect 2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higher order terms and assume that the root is arrived at the 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+1)</a:t>
                </a:r>
                <a:r>
                  <a:rPr lang="en-US" sz="22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iteration, i.e.,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</a:p>
              <a:p>
                <a:pPr marL="334800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Formula: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334800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 with x = x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(Guess!)	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Stopping criteria: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IN" sz="22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+!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881" y="1127587"/>
                <a:ext cx="8308911" cy="5489904"/>
              </a:xfrm>
              <a:blipFill>
                <a:blip r:embed="rId2"/>
                <a:stretch>
                  <a:fillRect l="-1027" t="-666" r="-8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Newton-Raphson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5881" y="1127587"/>
                <a:ext cx="8332238" cy="5011953"/>
              </a:xfrm>
            </p:spPr>
            <p:txBody>
              <a:bodyPr>
                <a:normAutofit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Taylor’s Theorem after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iterations,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for some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Re-arrange: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or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constant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881" y="1127587"/>
                <a:ext cx="8332238" cy="5011953"/>
              </a:xfrm>
              <a:blipFill>
                <a:blip r:embed="rId2"/>
                <a:stretch>
                  <a:fillRect l="-1171" t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5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324115"/>
            <a:ext cx="6923316" cy="54598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Newton-Raphson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582B4774-A006-471E-A6EF-EC92A3AFF38B}"/>
              </a:ext>
            </a:extLst>
          </p:cNvPr>
          <p:cNvGrpSpPr/>
          <p:nvPr/>
        </p:nvGrpSpPr>
        <p:grpSpPr>
          <a:xfrm>
            <a:off x="4636803" y="1186479"/>
            <a:ext cx="4129744" cy="3017520"/>
            <a:chOff x="4394201" y="1938876"/>
            <a:chExt cx="4129744" cy="301752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FA343A59-E2A6-4551-9FC4-777A804314BF}"/>
                </a:ext>
              </a:extLst>
            </p:cNvPr>
            <p:cNvSpPr txBox="1"/>
            <p:nvPr/>
          </p:nvSpPr>
          <p:spPr>
            <a:xfrm>
              <a:off x="6720759" y="3999930"/>
              <a:ext cx="382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DB28389E-761B-4C93-85E1-AF805421E220}"/>
                </a:ext>
              </a:extLst>
            </p:cNvPr>
            <p:cNvSpPr txBox="1"/>
            <p:nvPr/>
          </p:nvSpPr>
          <p:spPr>
            <a:xfrm>
              <a:off x="6076520" y="3646825"/>
              <a:ext cx="382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9B9BC154-75F4-445D-9BA2-E4928857F2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3931" y="3106224"/>
              <a:ext cx="1077246" cy="1022840"/>
            </a:xfrm>
            <a:prstGeom prst="line">
              <a:avLst/>
            </a:prstGeom>
            <a:ln w="158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E9C3958C-FF01-4271-BAD8-C872606F14BF}"/>
                </a:ext>
              </a:extLst>
            </p:cNvPr>
            <p:cNvSpPr txBox="1"/>
            <p:nvPr/>
          </p:nvSpPr>
          <p:spPr>
            <a:xfrm>
              <a:off x="7565025" y="3059684"/>
              <a:ext cx="958920" cy="369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f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97D7E3BE-2CC6-410A-8236-C4B8E0C4FE96}"/>
                </a:ext>
              </a:extLst>
            </p:cNvPr>
            <p:cNvCxnSpPr/>
            <p:nvPr/>
          </p:nvCxnSpPr>
          <p:spPr>
            <a:xfrm>
              <a:off x="5261546" y="4554035"/>
              <a:ext cx="1097280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5ACD0CF1-6D3D-4C38-B9BF-18F3F546052A}"/>
                </a:ext>
              </a:extLst>
            </p:cNvPr>
            <p:cNvSpPr txBox="1"/>
            <p:nvPr/>
          </p:nvSpPr>
          <p:spPr>
            <a:xfrm>
              <a:off x="4687110" y="3370097"/>
              <a:ext cx="692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83A62790-D18E-4A9D-9F22-3E07109440C9}"/>
                </a:ext>
              </a:extLst>
            </p:cNvPr>
            <p:cNvSpPr txBox="1"/>
            <p:nvPr/>
          </p:nvSpPr>
          <p:spPr>
            <a:xfrm>
              <a:off x="4717405" y="4355714"/>
              <a:ext cx="692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AD0B270E-543B-4F46-8A79-759EB06E4972}"/>
                </a:ext>
              </a:extLst>
            </p:cNvPr>
            <p:cNvCxnSpPr>
              <a:cxnSpLocks/>
            </p:cNvCxnSpPr>
            <p:nvPr/>
          </p:nvCxnSpPr>
          <p:spPr>
            <a:xfrm>
              <a:off x="6855143" y="3543026"/>
              <a:ext cx="0" cy="54864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3E8120A3-693E-4F88-83C4-FBEC22BDF875}"/>
                </a:ext>
              </a:extLst>
            </p:cNvPr>
            <p:cNvCxnSpPr/>
            <p:nvPr/>
          </p:nvCxnSpPr>
          <p:spPr>
            <a:xfrm>
              <a:off x="5299280" y="3566403"/>
              <a:ext cx="1554480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xmlns="" id="{D987BD7B-5902-42EF-93FF-2C5CD6371E65}"/>
                </a:ext>
              </a:extLst>
            </p:cNvPr>
            <p:cNvCxnSpPr/>
            <p:nvPr/>
          </p:nvCxnSpPr>
          <p:spPr>
            <a:xfrm>
              <a:off x="4394201" y="4047571"/>
              <a:ext cx="3657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xmlns="" id="{54DCB6BE-59E4-4A91-957E-269692E78EF7}"/>
                </a:ext>
              </a:extLst>
            </p:cNvPr>
            <p:cNvCxnSpPr/>
            <p:nvPr/>
          </p:nvCxnSpPr>
          <p:spPr>
            <a:xfrm flipV="1">
              <a:off x="5299279" y="1938876"/>
              <a:ext cx="0" cy="30175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8D8F4A73-ADC5-446D-ABCA-EB3FA2530B50}"/>
                </a:ext>
              </a:extLst>
            </p:cNvPr>
            <p:cNvCxnSpPr/>
            <p:nvPr/>
          </p:nvCxnSpPr>
          <p:spPr>
            <a:xfrm>
              <a:off x="6336790" y="4047571"/>
              <a:ext cx="0" cy="54864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xmlns="" id="{0B13D82A-81F4-45D3-8BF2-EBE0B26AE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4131" y="3289205"/>
              <a:ext cx="2017571" cy="1569164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78E95D1D-3D0C-4D96-8526-5E463FDA8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6741" y="3856191"/>
              <a:ext cx="1077246" cy="1022840"/>
            </a:xfrm>
            <a:prstGeom prst="line">
              <a:avLst/>
            </a:prstGeom>
            <a:ln w="158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65C0FC6-EAA8-4908-B4DC-828FB36D29A9}"/>
              </a:ext>
            </a:extLst>
          </p:cNvPr>
          <p:cNvSpPr txBox="1"/>
          <p:nvPr/>
        </p:nvSpPr>
        <p:spPr>
          <a:xfrm>
            <a:off x="5094514" y="5421086"/>
            <a:ext cx="3032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Newton-Raphson method may get stuck!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14</a:t>
            </a:fld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C0CB79B0-4154-4A8D-983A-23A9E1A8DA3D}"/>
              </a:ext>
            </a:extLst>
          </p:cNvPr>
          <p:cNvSpPr txBox="1"/>
          <p:nvPr/>
        </p:nvSpPr>
        <p:spPr>
          <a:xfrm>
            <a:off x="571699" y="1741750"/>
            <a:ext cx="3032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convergence (quadratic)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calculate derivate</a:t>
            </a:r>
          </a:p>
        </p:txBody>
      </p:sp>
    </p:spTree>
    <p:extLst>
      <p:ext uri="{BB962C8B-B14F-4D97-AF65-F5344CB8AC3E}">
        <p14:creationId xmlns:p14="http://schemas.microsoft.com/office/powerpoint/2010/main" val="4545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Secant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557" y="987628"/>
            <a:ext cx="8392886" cy="5489901"/>
          </a:xfrm>
        </p:spPr>
        <p:txBody>
          <a:bodyPr>
            <a:normAutofit/>
          </a:bodyPr>
          <a:lstStyle/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difference approximation for the slope or derivative in the Newton-Raphson method. This is equivalent to approximating the tangent with a secant.</a:t>
            </a:r>
          </a:p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0, find a root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6FB7F9DB-7467-459A-832A-54BFFEE58FD5}"/>
              </a:ext>
            </a:extLst>
          </p:cNvPr>
          <p:cNvGrpSpPr/>
          <p:nvPr/>
        </p:nvGrpSpPr>
        <p:grpSpPr>
          <a:xfrm>
            <a:off x="1287518" y="3529963"/>
            <a:ext cx="4258472" cy="3069540"/>
            <a:chOff x="699781" y="2006111"/>
            <a:chExt cx="4258472" cy="30695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7E5FF3A-43B0-4AA8-9A6B-A1A2620576A9}"/>
                </a:ext>
              </a:extLst>
            </p:cNvPr>
            <p:cNvSpPr txBox="1"/>
            <p:nvPr/>
          </p:nvSpPr>
          <p:spPr>
            <a:xfrm>
              <a:off x="1995550" y="4078824"/>
              <a:ext cx="382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AB3022D-ECA1-4F42-9EE6-E084B21E1A45}"/>
                </a:ext>
              </a:extLst>
            </p:cNvPr>
            <p:cNvSpPr txBox="1"/>
            <p:nvPr/>
          </p:nvSpPr>
          <p:spPr>
            <a:xfrm>
              <a:off x="2296517" y="4078824"/>
              <a:ext cx="382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76A46538-3420-4EB9-A804-9AD5986A678F}"/>
                </a:ext>
              </a:extLst>
            </p:cNvPr>
            <p:cNvGrpSpPr/>
            <p:nvPr/>
          </p:nvGrpSpPr>
          <p:grpSpPr>
            <a:xfrm>
              <a:off x="699781" y="2006111"/>
              <a:ext cx="4258472" cy="3069540"/>
              <a:chOff x="699781" y="2006111"/>
              <a:chExt cx="4258472" cy="3069540"/>
            </a:xfrm>
          </p:grpSpPr>
          <p:cxnSp>
            <p:nvCxnSpPr>
              <p:cNvPr id="16" name="Connector: Curved 15">
                <a:extLst>
                  <a:ext uri="{FF2B5EF4-FFF2-40B4-BE49-F238E27FC236}">
                    <a16:creationId xmlns:a16="http://schemas.microsoft.com/office/drawing/2014/main" xmlns="" id="{E344042E-862E-4FC8-BCDD-AE7D370CC2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815846" y="4352517"/>
                <a:ext cx="689755" cy="191276"/>
              </a:xfrm>
              <a:prstGeom prst="curvedConnector3">
                <a:avLst/>
              </a:prstGeom>
              <a:ln>
                <a:solidFill>
                  <a:schemeClr val="tx1"/>
                </a:solidFill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xmlns="" id="{08D32E2A-8866-4E0E-9771-1F5C7D1CB0FE}"/>
                  </a:ext>
                </a:extLst>
              </p:cNvPr>
              <p:cNvSpPr/>
              <p:nvPr/>
            </p:nvSpPr>
            <p:spPr>
              <a:xfrm rot="7505723">
                <a:off x="2792677" y="1988133"/>
                <a:ext cx="1279584" cy="3051568"/>
              </a:xfrm>
              <a:prstGeom prst="arc">
                <a:avLst>
                  <a:gd name="adj1" fmla="val 17845014"/>
                  <a:gd name="adj2" fmla="val 5433557"/>
                </a:avLst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xmlns="" id="{AFFF309B-060B-4BC1-87F4-D23C4DB02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0723" y="2832486"/>
                <a:ext cx="758159" cy="1282320"/>
              </a:xfrm>
              <a:prstGeom prst="line">
                <a:avLst/>
              </a:prstGeom>
              <a:ln w="158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xmlns="" id="{C909082F-A9AF-4FD2-8FC2-357D682BC931}"/>
                  </a:ext>
                </a:extLst>
              </p:cNvPr>
              <p:cNvGrpSpPr/>
              <p:nvPr/>
            </p:nvGrpSpPr>
            <p:grpSpPr>
              <a:xfrm>
                <a:off x="699781" y="2006111"/>
                <a:ext cx="4202481" cy="3069540"/>
                <a:chOff x="699781" y="2006111"/>
                <a:chExt cx="4202481" cy="3069540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xmlns="" id="{B33A6808-7F33-4020-9F84-940A15394DDF}"/>
                    </a:ext>
                  </a:extLst>
                </p:cNvPr>
                <p:cNvSpPr txBox="1"/>
                <p:nvPr/>
              </p:nvSpPr>
              <p:spPr>
                <a:xfrm>
                  <a:off x="3943342" y="4338119"/>
                  <a:ext cx="958920" cy="369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 = f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xmlns="" id="{0676D46C-9188-43EB-A27E-CC7BE675E085}"/>
                    </a:ext>
                  </a:extLst>
                </p:cNvPr>
                <p:cNvCxnSpPr/>
                <p:nvPr/>
              </p:nvCxnSpPr>
              <p:spPr>
                <a:xfrm>
                  <a:off x="1623523" y="2948475"/>
                  <a:ext cx="548640" cy="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xmlns="" id="{690F5827-25F2-4913-861F-97350E56EC2A}"/>
                    </a:ext>
                  </a:extLst>
                </p:cNvPr>
                <p:cNvCxnSpPr/>
                <p:nvPr/>
              </p:nvCxnSpPr>
              <p:spPr>
                <a:xfrm>
                  <a:off x="1614192" y="3520477"/>
                  <a:ext cx="914400" cy="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xmlns="" id="{CEE44D8D-C795-4197-A331-86BFF0BE3EF3}"/>
                    </a:ext>
                  </a:extLst>
                </p:cNvPr>
                <p:cNvSpPr txBox="1"/>
                <p:nvPr/>
              </p:nvSpPr>
              <p:spPr>
                <a:xfrm>
                  <a:off x="1038659" y="2720658"/>
                  <a:ext cx="69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xmlns="" id="{11762873-60AA-4385-AB88-31BF306EFBC9}"/>
                    </a:ext>
                  </a:extLst>
                </p:cNvPr>
                <p:cNvSpPr txBox="1"/>
                <p:nvPr/>
              </p:nvSpPr>
              <p:spPr>
                <a:xfrm>
                  <a:off x="1049698" y="3330205"/>
                  <a:ext cx="692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xmlns="" id="{8037E583-8801-4150-87BE-981396F06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6706" y="2771296"/>
                  <a:ext cx="0" cy="137160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xmlns="" id="{66E28ADB-5776-4A0C-90C5-4C242B0DF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5064" y="3369694"/>
                  <a:ext cx="872387" cy="874465"/>
                </a:xfrm>
                <a:prstGeom prst="line">
                  <a:avLst/>
                </a:prstGeom>
                <a:ln w="158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xmlns="" id="{5B9CC9E5-B85D-4256-8F33-CB834BCE1149}"/>
                    </a:ext>
                  </a:extLst>
                </p:cNvPr>
                <p:cNvCxnSpPr/>
                <p:nvPr/>
              </p:nvCxnSpPr>
              <p:spPr>
                <a:xfrm>
                  <a:off x="1586204" y="3832187"/>
                  <a:ext cx="1280160" cy="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xmlns="" id="{2AAE9362-33DC-48D6-993B-1656590DF4CC}"/>
                    </a:ext>
                  </a:extLst>
                </p:cNvPr>
                <p:cNvGrpSpPr/>
                <p:nvPr/>
              </p:nvGrpSpPr>
              <p:grpSpPr>
                <a:xfrm>
                  <a:off x="699781" y="2006111"/>
                  <a:ext cx="3657600" cy="3069540"/>
                  <a:chOff x="709112" y="2006111"/>
                  <a:chExt cx="3657600" cy="3069540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xmlns="" id="{FC5403E1-C3C5-45D5-9AD9-93562FB31F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83492" y="4078824"/>
                    <a:ext cx="4758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xmlns="" id="{32018F09-485C-49D0-BB15-E4F3B6CD64B9}"/>
                      </a:ext>
                    </a:extLst>
                  </p:cNvPr>
                  <p:cNvGrpSpPr/>
                  <p:nvPr/>
                </p:nvGrpSpPr>
                <p:grpSpPr>
                  <a:xfrm>
                    <a:off x="709112" y="2006111"/>
                    <a:ext cx="3657600" cy="3017520"/>
                    <a:chOff x="709112" y="2006111"/>
                    <a:chExt cx="3657600" cy="3017520"/>
                  </a:xfrm>
                </p:grpSpPr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xmlns="" id="{DCCDC0CF-7746-48E7-9740-D99543FE5D3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09112" y="4114806"/>
                      <a:ext cx="365760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stealth" w="med" len="lg"/>
                      <a:tailEnd type="stealth" w="med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>
                      <a:extLst>
                        <a:ext uri="{FF2B5EF4-FFF2-40B4-BE49-F238E27FC236}">
                          <a16:creationId xmlns:a16="http://schemas.microsoft.com/office/drawing/2014/main" xmlns="" id="{EBA7BF01-3643-4F94-9287-FD497EB1429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614190" y="2006111"/>
                      <a:ext cx="0" cy="301752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stealth" w="med" len="lg"/>
                      <a:tailEnd type="stealth" w="med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xmlns="" id="{B5B78339-19AF-4A79-9AA4-CBEB7C35DB8D}"/>
                      </a:ext>
                    </a:extLst>
                  </p:cNvPr>
                  <p:cNvCxnSpPr/>
                  <p:nvPr/>
                </p:nvCxnSpPr>
                <p:spPr>
                  <a:xfrm>
                    <a:off x="2479557" y="3502816"/>
                    <a:ext cx="0" cy="640080"/>
                  </a:xfrm>
                  <a:prstGeom prst="line">
                    <a:avLst/>
                  </a:prstGeom>
                  <a:ln w="15875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xmlns="" id="{5A8B055D-AB4A-42B6-9709-CF6996A90966}"/>
                      </a:ext>
                    </a:extLst>
                  </p:cNvPr>
                  <p:cNvCxnSpPr/>
                  <p:nvPr/>
                </p:nvCxnSpPr>
                <p:spPr>
                  <a:xfrm>
                    <a:off x="2830276" y="3813525"/>
                    <a:ext cx="0" cy="320040"/>
                  </a:xfrm>
                  <a:prstGeom prst="line">
                    <a:avLst/>
                  </a:prstGeom>
                  <a:ln w="15875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xmlns="" id="{079D7A49-4390-47F6-9C94-C89740611E59}"/>
                      </a:ext>
                    </a:extLst>
                  </p:cNvPr>
                  <p:cNvSpPr txBox="1"/>
                  <p:nvPr/>
                </p:nvSpPr>
                <p:spPr>
                  <a:xfrm>
                    <a:off x="1043456" y="3630973"/>
                    <a:ext cx="6920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</a:t>
                    </a:r>
                    <a: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xmlns="" id="{BFC2ACC4-E3A3-48C9-9EB2-EC4664369C11}"/>
                      </a:ext>
                    </a:extLst>
                  </p:cNvPr>
                  <p:cNvSpPr txBox="1"/>
                  <p:nvPr/>
                </p:nvSpPr>
                <p:spPr>
                  <a:xfrm>
                    <a:off x="3098898" y="4706319"/>
                    <a:ext cx="4758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84179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Secant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5557" y="987628"/>
                <a:ext cx="8392886" cy="5489901"/>
              </a:xfrm>
            </p:spPr>
            <p:txBody>
              <a:bodyPr>
                <a:normAutofit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0, find a root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choose two points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evaluate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Approximation: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replace in Newton-Raphson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Formula: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Stopping criteria: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557" y="987628"/>
                <a:ext cx="8392886" cy="5489901"/>
              </a:xfrm>
              <a:blipFill>
                <a:blip r:embed="rId2"/>
                <a:stretch>
                  <a:fillRect l="-1308" t="-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4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324115"/>
            <a:ext cx="6923316" cy="54598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Secant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AB2620DE-72F8-410B-9AA7-824E07B238E8}"/>
              </a:ext>
            </a:extLst>
          </p:cNvPr>
          <p:cNvGrpSpPr/>
          <p:nvPr/>
        </p:nvGrpSpPr>
        <p:grpSpPr>
          <a:xfrm>
            <a:off x="4636803" y="1994862"/>
            <a:ext cx="4129744" cy="3017520"/>
            <a:chOff x="4394201" y="1938876"/>
            <a:chExt cx="4129744" cy="301752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6014C678-CDDC-4490-989C-46B9138424B2}"/>
                </a:ext>
              </a:extLst>
            </p:cNvPr>
            <p:cNvSpPr txBox="1"/>
            <p:nvPr/>
          </p:nvSpPr>
          <p:spPr>
            <a:xfrm>
              <a:off x="6720759" y="3999930"/>
              <a:ext cx="382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62AF407C-CFCE-4FC9-83BD-8D64E93A4F98}"/>
                </a:ext>
              </a:extLst>
            </p:cNvPr>
            <p:cNvSpPr txBox="1"/>
            <p:nvPr/>
          </p:nvSpPr>
          <p:spPr>
            <a:xfrm>
              <a:off x="6076520" y="3646825"/>
              <a:ext cx="382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86B73EBC-CB33-47A9-BC2B-707D3A880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3931" y="3106224"/>
              <a:ext cx="1077246" cy="1022840"/>
            </a:xfrm>
            <a:prstGeom prst="line">
              <a:avLst/>
            </a:prstGeom>
            <a:ln w="158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4A30631C-8C5C-41F2-A0D7-49BFDEB4E075}"/>
                </a:ext>
              </a:extLst>
            </p:cNvPr>
            <p:cNvSpPr txBox="1"/>
            <p:nvPr/>
          </p:nvSpPr>
          <p:spPr>
            <a:xfrm>
              <a:off x="7565025" y="3059684"/>
              <a:ext cx="958920" cy="369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= f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04B06B87-CA38-426C-A3EA-C6AB1B370130}"/>
                </a:ext>
              </a:extLst>
            </p:cNvPr>
            <p:cNvCxnSpPr/>
            <p:nvPr/>
          </p:nvCxnSpPr>
          <p:spPr>
            <a:xfrm>
              <a:off x="5261546" y="4554035"/>
              <a:ext cx="1097280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C4AEF4D2-C730-4C90-AFB5-15DDDD250239}"/>
                </a:ext>
              </a:extLst>
            </p:cNvPr>
            <p:cNvSpPr txBox="1"/>
            <p:nvPr/>
          </p:nvSpPr>
          <p:spPr>
            <a:xfrm>
              <a:off x="4687110" y="3370097"/>
              <a:ext cx="692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6DD09E6E-0CDB-4CEF-94FD-A31C3A8E52E8}"/>
                </a:ext>
              </a:extLst>
            </p:cNvPr>
            <p:cNvSpPr txBox="1"/>
            <p:nvPr/>
          </p:nvSpPr>
          <p:spPr>
            <a:xfrm>
              <a:off x="4717405" y="4355714"/>
              <a:ext cx="692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892F3707-B748-4A66-B009-3B690BCC29D5}"/>
                </a:ext>
              </a:extLst>
            </p:cNvPr>
            <p:cNvCxnSpPr>
              <a:cxnSpLocks/>
            </p:cNvCxnSpPr>
            <p:nvPr/>
          </p:nvCxnSpPr>
          <p:spPr>
            <a:xfrm>
              <a:off x="6855143" y="3543026"/>
              <a:ext cx="0" cy="54864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83D315D4-DC37-400D-9F48-577D711E02EA}"/>
                </a:ext>
              </a:extLst>
            </p:cNvPr>
            <p:cNvCxnSpPr/>
            <p:nvPr/>
          </p:nvCxnSpPr>
          <p:spPr>
            <a:xfrm>
              <a:off x="5299280" y="3566403"/>
              <a:ext cx="1554480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xmlns="" id="{F9E84782-197D-4C7C-84DA-354F46C1645F}"/>
                </a:ext>
              </a:extLst>
            </p:cNvPr>
            <p:cNvCxnSpPr/>
            <p:nvPr/>
          </p:nvCxnSpPr>
          <p:spPr>
            <a:xfrm>
              <a:off x="4394201" y="4047571"/>
              <a:ext cx="3657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xmlns="" id="{4E01CBE1-3530-4374-B9E8-AA5D6B337F98}"/>
                </a:ext>
              </a:extLst>
            </p:cNvPr>
            <p:cNvCxnSpPr/>
            <p:nvPr/>
          </p:nvCxnSpPr>
          <p:spPr>
            <a:xfrm flipV="1">
              <a:off x="5299279" y="1938876"/>
              <a:ext cx="0" cy="30175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78883866-80DC-411D-97F6-44F5B1A131EE}"/>
                </a:ext>
              </a:extLst>
            </p:cNvPr>
            <p:cNvCxnSpPr/>
            <p:nvPr/>
          </p:nvCxnSpPr>
          <p:spPr>
            <a:xfrm>
              <a:off x="6336790" y="4047571"/>
              <a:ext cx="0" cy="548640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xmlns="" id="{B3FC4384-F859-4217-B0DE-56FCB108D0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4131" y="3289205"/>
              <a:ext cx="2017571" cy="1569164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1A940069-40D9-40F0-943A-CA1A9456F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6741" y="3856191"/>
              <a:ext cx="1077246" cy="1022840"/>
            </a:xfrm>
            <a:prstGeom prst="line">
              <a:avLst/>
            </a:prstGeom>
            <a:ln w="158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17</a:t>
            </a:fld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03695B-8170-435B-BA46-AA42C398D68F}"/>
              </a:ext>
            </a:extLst>
          </p:cNvPr>
          <p:cNvSpPr txBox="1"/>
          <p:nvPr/>
        </p:nvSpPr>
        <p:spPr>
          <a:xfrm>
            <a:off x="571699" y="1741750"/>
            <a:ext cx="3032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convergence (slightly less than quadratic)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Overcomes the disadvantage of having to calculate derivate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F13F99CC-C2BB-4D0D-998E-AC42D86E0BED}"/>
              </a:ext>
            </a:extLst>
          </p:cNvPr>
          <p:cNvSpPr txBox="1"/>
          <p:nvPr/>
        </p:nvSpPr>
        <p:spPr>
          <a:xfrm>
            <a:off x="5094514" y="5421086"/>
            <a:ext cx="3032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Secant method may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stuck!</a:t>
            </a:r>
          </a:p>
        </p:txBody>
      </p:sp>
    </p:spTree>
    <p:extLst>
      <p:ext uri="{BB962C8B-B14F-4D97-AF65-F5344CB8AC3E}">
        <p14:creationId xmlns:p14="http://schemas.microsoft.com/office/powerpoint/2010/main" val="236266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Secant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5881" y="1127587"/>
                <a:ext cx="8332238" cy="5011953"/>
              </a:xfrm>
            </p:spPr>
            <p:txBody>
              <a:bodyPr>
                <a:normAutofit fontScale="85000" lnSpcReduction="10000"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Newton’s polynomial,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     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Divided difference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Re-arrange: 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2400" dirty="0"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[using mean value theorem]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constant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881" y="1127587"/>
                <a:ext cx="8332238" cy="5011953"/>
              </a:xfrm>
              <a:blipFill>
                <a:blip r:embed="rId2"/>
                <a:stretch>
                  <a:fillRect l="-659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076" y="417790"/>
            <a:ext cx="5365103" cy="5805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Secant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673" y="1366226"/>
            <a:ext cx="6904654" cy="4125547"/>
          </a:xfrm>
        </p:spPr>
        <p:txBody>
          <a:bodyPr>
            <a:normAutofit/>
          </a:bodyPr>
          <a:lstStyle/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 of the Newton-Raphson method is evaluated numerically using difference approximation. </a:t>
            </a:r>
          </a:p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methods for estimation of derivative of a function will be covered in detail later.</a:t>
            </a:r>
          </a:p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of the method is same.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6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8"/>
            <a:ext cx="4674637" cy="60163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</p:spPr>
            <p:txBody>
              <a:bodyPr>
                <a:normAutofit fontScale="85000" lnSpcReduction="20000"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Intermediate value theorem: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continuous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[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and let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then there exists at least one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 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Bracketing methods are application of this theorem with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Nested interval theorem: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each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let 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be a sequence of (non-empty) bounded intervals of real numbers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⊃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⊃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contains only one point.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guarantees the convergence of the bracketing methods to the root.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bracketing methods, a sequence of nested interval is generated such that each interval follows the </a:t>
                </a:r>
                <a:r>
                  <a:rPr lang="en-US" sz="2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intermediate value theorem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 Then the method converges to the root by the one point specified by the </a:t>
                </a:r>
                <a:r>
                  <a:rPr lang="en-US" sz="2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nested interval theorem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Methods only differ in ways to generate the nested intervals.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  <a:blipFill rotWithShape="0">
                <a:blip r:embed="rId2"/>
                <a:stretch>
                  <a:fillRect l="-949" t="-869" r="-11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Muller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090" y="978562"/>
            <a:ext cx="7696262" cy="1728140"/>
          </a:xfrm>
        </p:spPr>
        <p:txBody>
          <a:bodyPr>
            <a:normAutofit/>
          </a:bodyPr>
          <a:lstStyle/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quadratic polynomial through three points to approximate the function.</a:t>
            </a:r>
          </a:p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0, find a root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1AC703D-DB37-4123-BCB1-2E4C55CB9313}"/>
              </a:ext>
            </a:extLst>
          </p:cNvPr>
          <p:cNvGrpSpPr/>
          <p:nvPr/>
        </p:nvGrpSpPr>
        <p:grpSpPr>
          <a:xfrm>
            <a:off x="1909208" y="2923286"/>
            <a:ext cx="5040231" cy="3596385"/>
            <a:chOff x="2108697" y="2006111"/>
            <a:chExt cx="4005024" cy="311898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7F7C349E-46C1-40F4-A31B-825FACD6E797}"/>
                </a:ext>
              </a:extLst>
            </p:cNvPr>
            <p:cNvGrpSpPr/>
            <p:nvPr/>
          </p:nvGrpSpPr>
          <p:grpSpPr>
            <a:xfrm>
              <a:off x="2108697" y="2006111"/>
              <a:ext cx="4005024" cy="3118984"/>
              <a:chOff x="2108697" y="2006111"/>
              <a:chExt cx="4005024" cy="311898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xmlns="" id="{2441932E-0F3E-45C1-A4E0-F963655A752B}"/>
                  </a:ext>
                </a:extLst>
              </p:cNvPr>
              <p:cNvGrpSpPr/>
              <p:nvPr/>
            </p:nvGrpSpPr>
            <p:grpSpPr>
              <a:xfrm>
                <a:off x="2108697" y="2006111"/>
                <a:ext cx="4005024" cy="3118984"/>
                <a:chOff x="2108697" y="2006111"/>
                <a:chExt cx="4005024" cy="311898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xmlns="" id="{19B6CC4F-CAA1-46DA-8688-614D046A035F}"/>
                    </a:ext>
                  </a:extLst>
                </p:cNvPr>
                <p:cNvGrpSpPr/>
                <p:nvPr/>
              </p:nvGrpSpPr>
              <p:grpSpPr>
                <a:xfrm>
                  <a:off x="2108697" y="2006111"/>
                  <a:ext cx="3657600" cy="3017520"/>
                  <a:chOff x="2108697" y="2006111"/>
                  <a:chExt cx="3657600" cy="3017520"/>
                </a:xfrm>
              </p:grpSpPr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xmlns="" id="{4C62439C-A59A-4070-81CA-034A023FF4C8}"/>
                      </a:ext>
                    </a:extLst>
                  </p:cNvPr>
                  <p:cNvCxnSpPr/>
                  <p:nvPr/>
                </p:nvCxnSpPr>
                <p:spPr>
                  <a:xfrm>
                    <a:off x="2108697" y="4114806"/>
                    <a:ext cx="36576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stealth" w="med" len="lg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xmlns="" id="{D003EE31-2B88-46BF-B926-DF86CBA7707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013775" y="2006111"/>
                    <a:ext cx="0" cy="30175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stealth" w="med" len="lg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xmlns="" id="{4E228627-B8C1-46DF-ADA4-6CB92D64D813}"/>
                    </a:ext>
                  </a:extLst>
                </p:cNvPr>
                <p:cNvGrpSpPr/>
                <p:nvPr/>
              </p:nvGrpSpPr>
              <p:grpSpPr>
                <a:xfrm>
                  <a:off x="2405356" y="3073759"/>
                  <a:ext cx="3708365" cy="2051336"/>
                  <a:chOff x="2405356" y="3073759"/>
                  <a:chExt cx="3708365" cy="2051336"/>
                </a:xfrm>
              </p:grpSpPr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xmlns="" id="{A0E44CBE-05E6-4ED1-A779-3A48AA20C612}"/>
                      </a:ext>
                    </a:extLst>
                  </p:cNvPr>
                  <p:cNvSpPr txBox="1"/>
                  <p:nvPr/>
                </p:nvSpPr>
                <p:spPr>
                  <a:xfrm>
                    <a:off x="3319989" y="4044049"/>
                    <a:ext cx="3825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xmlns="" id="{1AA9E071-F800-422C-A04C-835A10152CFF}"/>
                      </a:ext>
                    </a:extLst>
                  </p:cNvPr>
                  <p:cNvSpPr txBox="1"/>
                  <p:nvPr/>
                </p:nvSpPr>
                <p:spPr>
                  <a:xfrm>
                    <a:off x="3706851" y="4045929"/>
                    <a:ext cx="3825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r>
                      <a:rPr lang="en-US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xmlns="" id="{9F5B23E2-D13B-4A02-9643-6312BDF34806}"/>
                      </a:ext>
                    </a:extLst>
                  </p:cNvPr>
                  <p:cNvGrpSpPr/>
                  <p:nvPr/>
                </p:nvGrpSpPr>
                <p:grpSpPr>
                  <a:xfrm>
                    <a:off x="2405356" y="3073759"/>
                    <a:ext cx="3708365" cy="2051336"/>
                    <a:chOff x="2405356" y="3073759"/>
                    <a:chExt cx="3708365" cy="2051336"/>
                  </a:xfrm>
                </p:grpSpPr>
                <p:cxnSp>
                  <p:nvCxnSpPr>
                    <p:cNvPr id="22" name="Connector: Curved 21">
                      <a:extLst>
                        <a:ext uri="{FF2B5EF4-FFF2-40B4-BE49-F238E27FC236}">
                          <a16:creationId xmlns:a16="http://schemas.microsoft.com/office/drawing/2014/main" xmlns="" id="{6C3306D7-AC62-41A1-99BF-E17C210272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4098656" y="4363458"/>
                      <a:ext cx="689755" cy="191276"/>
                    </a:xfrm>
                    <a:prstGeom prst="curvedConnector3">
                      <a:avLst/>
                    </a:prstGeom>
                    <a:ln>
                      <a:solidFill>
                        <a:schemeClr val="tx1"/>
                      </a:solidFill>
                      <a:tailEnd type="stealth" w="sm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xmlns="" id="{40262D81-A381-4056-ACFA-7C89FA7B55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05356" y="3073759"/>
                      <a:ext cx="3708365" cy="2051336"/>
                      <a:chOff x="2405356" y="3073759"/>
                      <a:chExt cx="3708365" cy="2051336"/>
                    </a:xfrm>
                  </p:grpSpPr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xmlns="" id="{FD55B7B2-2260-4A96-8780-25FFDFF078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54801" y="4274438"/>
                        <a:ext cx="958920" cy="3693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y = f</a:t>
                        </a:r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(</a:t>
                        </a:r>
                        <a: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</a:t>
                        </a:r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)</a:t>
                        </a:r>
                      </a:p>
                    </p:txBody>
                  </p:sp>
                  <p:cxnSp>
                    <p:nvCxnSpPr>
                      <p:cNvPr id="25" name="Straight Connector 24">
                        <a:extLst>
                          <a:ext uri="{FF2B5EF4-FFF2-40B4-BE49-F238E27FC236}">
                            <a16:creationId xmlns:a16="http://schemas.microsoft.com/office/drawing/2014/main" xmlns="" id="{5F704168-9F5E-464F-B8F1-2F783872F08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973254" y="3430755"/>
                        <a:ext cx="548640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Connector 25">
                        <a:extLst>
                          <a:ext uri="{FF2B5EF4-FFF2-40B4-BE49-F238E27FC236}">
                            <a16:creationId xmlns:a16="http://schemas.microsoft.com/office/drawing/2014/main" xmlns="" id="{07B67B90-D9DC-4321-BB91-86A1CAACD60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013775" y="3339598"/>
                        <a:ext cx="914400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xmlns="" id="{1C37B75D-40B4-46FD-B6F2-C75D8D9DF3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94142" y="3073759"/>
                        <a:ext cx="6920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f</a:t>
                        </a:r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(</a:t>
                        </a:r>
                        <a: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</a:t>
                        </a:r>
                        <a:r>
                          <a:rPr lang="en-US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0</a:t>
                        </a:r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)</a:t>
                        </a:r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xmlns="" id="{0EA7D874-AB8B-4118-9DA2-83367F9002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05356" y="3262172"/>
                        <a:ext cx="69202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f</a:t>
                        </a:r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(</a:t>
                        </a:r>
                        <a:r>
                          <a: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x</a:t>
                        </a:r>
                        <a:r>
                          <a:rPr lang="en-US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)</a:t>
                        </a:r>
                      </a:p>
                    </p:txBody>
                  </p:sp>
                  <p:cxnSp>
                    <p:nvCxnSpPr>
                      <p:cNvPr id="29" name="Straight Connector 28">
                        <a:extLst>
                          <a:ext uri="{FF2B5EF4-FFF2-40B4-BE49-F238E27FC236}">
                            <a16:creationId xmlns:a16="http://schemas.microsoft.com/office/drawing/2014/main" xmlns="" id="{B85BAE20-6FC5-4499-931C-B37095D8F2B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68374" y="3326504"/>
                        <a:ext cx="0" cy="822960"/>
                      </a:xfrm>
                      <a:prstGeom prst="line">
                        <a:avLst/>
                      </a:prstGeom>
                      <a:ln w="15875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>
                        <a:extLst>
                          <a:ext uri="{FF2B5EF4-FFF2-40B4-BE49-F238E27FC236}">
                            <a16:creationId xmlns:a16="http://schemas.microsoft.com/office/drawing/2014/main" xmlns="" id="{F44A627A-EAFB-4396-BA35-A6DB6DC293E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973254" y="3673476"/>
                        <a:ext cx="1280160" cy="0"/>
                      </a:xfrm>
                      <a:prstGeom prst="line">
                        <a:avLst/>
                      </a:prstGeom>
                      <a:ln w="15875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1" name="Group 30">
                        <a:extLst>
                          <a:ext uri="{FF2B5EF4-FFF2-40B4-BE49-F238E27FC236}">
                            <a16:creationId xmlns:a16="http://schemas.microsoft.com/office/drawing/2014/main" xmlns="" id="{5E4F18F2-47B3-4113-808B-224A8D5110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56225" y="3410338"/>
                        <a:ext cx="2391562" cy="1714757"/>
                        <a:chOff x="2456225" y="3410338"/>
                        <a:chExt cx="2391562" cy="1714757"/>
                      </a:xfrm>
                    </p:grpSpPr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xmlns="" id="{88C226F2-9380-49D0-812C-16390B90F8A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60505" y="4018385"/>
                          <a:ext cx="4758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p:txBody>
                    </p:sp>
                    <p:cxnSp>
                      <p:nvCxnSpPr>
                        <p:cNvPr id="33" name="Straight Connector 32">
                          <a:extLst>
                            <a:ext uri="{FF2B5EF4-FFF2-40B4-BE49-F238E27FC236}">
                              <a16:creationId xmlns:a16="http://schemas.microsoft.com/office/drawing/2014/main" xmlns="" id="{2935D349-D7A7-47BF-ADAD-853D54E7E3A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493901" y="3410338"/>
                          <a:ext cx="0" cy="731520"/>
                        </a:xfrm>
                        <a:prstGeom prst="line">
                          <a:avLst/>
                        </a:prstGeom>
                        <a:ln w="15875">
                          <a:solidFill>
                            <a:srgbClr val="FF0000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Connector 33">
                          <a:extLst>
                            <a:ext uri="{FF2B5EF4-FFF2-40B4-BE49-F238E27FC236}">
                              <a16:creationId xmlns:a16="http://schemas.microsoft.com/office/drawing/2014/main" xmlns="" id="{43200DAC-D31D-440A-9734-05100AEE38C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246156" y="3673476"/>
                          <a:ext cx="0" cy="457200"/>
                        </a:xfrm>
                        <a:prstGeom prst="line">
                          <a:avLst/>
                        </a:prstGeom>
                        <a:ln w="15875">
                          <a:solidFill>
                            <a:srgbClr val="FF0000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xmlns="" id="{2792DDFE-1A1E-498B-BEB3-A2C711860F8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456225" y="3548430"/>
                          <a:ext cx="69202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p:txBody>
                    </p:sp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xmlns="" id="{238B30FA-2164-48A0-9B7B-39347EE9EC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71927" y="4755763"/>
                          <a:ext cx="4758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xmlns="" id="{2CDB29DA-99B0-4C4F-817F-0A5B33C67E19}"/>
                  </a:ext>
                </a:extLst>
              </p:cNvPr>
              <p:cNvSpPr/>
              <p:nvPr/>
            </p:nvSpPr>
            <p:spPr>
              <a:xfrm>
                <a:off x="3200384" y="3332680"/>
                <a:ext cx="1150984" cy="1564415"/>
              </a:xfrm>
              <a:prstGeom prst="arc">
                <a:avLst>
                  <a:gd name="adj1" fmla="val 10757999"/>
                  <a:gd name="adj2" fmla="val 0"/>
                </a:avLst>
              </a:prstGeom>
              <a:ln w="158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2B57C614-28FE-4C3E-B89E-20881455CBD5}"/>
                </a:ext>
              </a:extLst>
            </p:cNvPr>
            <p:cNvSpPr/>
            <p:nvPr/>
          </p:nvSpPr>
          <p:spPr>
            <a:xfrm>
              <a:off x="2700156" y="3260305"/>
              <a:ext cx="2459666" cy="1153076"/>
            </a:xfrm>
            <a:custGeom>
              <a:avLst/>
              <a:gdLst>
                <a:gd name="connsiteX0" fmla="*/ 2780523 w 2780523"/>
                <a:gd name="connsiteY0" fmla="*/ 1492898 h 1492898"/>
                <a:gd name="connsiteX1" fmla="*/ 1931437 w 2780523"/>
                <a:gd name="connsiteY1" fmla="*/ 774441 h 1492898"/>
                <a:gd name="connsiteX2" fmla="*/ 1576874 w 2780523"/>
                <a:gd name="connsiteY2" fmla="*/ 205273 h 1492898"/>
                <a:gd name="connsiteX3" fmla="*/ 1110343 w 2780523"/>
                <a:gd name="connsiteY3" fmla="*/ 149290 h 1492898"/>
                <a:gd name="connsiteX4" fmla="*/ 289249 w 2780523"/>
                <a:gd name="connsiteY4" fmla="*/ 457200 h 1492898"/>
                <a:gd name="connsiteX5" fmla="*/ 0 w 2780523"/>
                <a:gd name="connsiteY5" fmla="*/ 0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523" h="1492898">
                  <a:moveTo>
                    <a:pt x="2780523" y="1492898"/>
                  </a:moveTo>
                  <a:cubicBezTo>
                    <a:pt x="2456284" y="1240971"/>
                    <a:pt x="2132045" y="989045"/>
                    <a:pt x="1931437" y="774441"/>
                  </a:cubicBezTo>
                  <a:cubicBezTo>
                    <a:pt x="1730829" y="559837"/>
                    <a:pt x="1713723" y="309465"/>
                    <a:pt x="1576874" y="205273"/>
                  </a:cubicBezTo>
                  <a:cubicBezTo>
                    <a:pt x="1440025" y="101081"/>
                    <a:pt x="1324947" y="107302"/>
                    <a:pt x="1110343" y="149290"/>
                  </a:cubicBezTo>
                  <a:cubicBezTo>
                    <a:pt x="895739" y="191278"/>
                    <a:pt x="474306" y="482082"/>
                    <a:pt x="289249" y="457200"/>
                  </a:cubicBezTo>
                  <a:cubicBezTo>
                    <a:pt x="104192" y="432318"/>
                    <a:pt x="52096" y="216159"/>
                    <a:pt x="0" y="0"/>
                  </a:cubicBezTo>
                </a:path>
              </a:pathLst>
            </a:cu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2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324115"/>
            <a:ext cx="6923316" cy="54598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Muller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xmlns="" id="{527EDE8E-7EAC-4C58-900C-5DC3CB5C2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4520" y="1033873"/>
                <a:ext cx="8329439" cy="5500007"/>
              </a:xfrm>
            </p:spPr>
            <p:txBody>
              <a:bodyPr>
                <a:normAutofit lnSpcReduction="10000"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choose three points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evaluate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Denote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a quadratic polynomial through three points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as: </a:t>
                </a:r>
              </a:p>
              <a:p>
                <a:pPr marL="457200" lvl="1" indent="0" algn="ctr">
                  <a:lnSpc>
                    <a:spcPct val="120000"/>
                  </a:lnSpc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Equations: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2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Divided Differences: 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Divided Difference:</a:t>
                </a:r>
                <a:r>
                  <a:rPr lang="en-US" sz="2000" dirty="0"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Divided Difference: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527EDE8E-7EAC-4C58-900C-5DC3CB5C2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0" y="1033873"/>
                <a:ext cx="8329439" cy="5500007"/>
              </a:xfrm>
              <a:blipFill>
                <a:blip r:embed="rId2"/>
                <a:stretch>
                  <a:fillRect l="-952" t="-665" r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7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324115"/>
            <a:ext cx="6923316" cy="54598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Muller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xmlns="" id="{527EDE8E-7EAC-4C58-900C-5DC3CB5C2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4520" y="1033873"/>
                <a:ext cx="8329439" cy="5500007"/>
              </a:xfrm>
            </p:spPr>
            <p:txBody>
              <a:bodyPr>
                <a:normAutofit fontScale="92500"/>
              </a:bodyPr>
              <a:lstStyle/>
              <a:p>
                <a:pPr marL="457200" lvl="1" indent="0">
                  <a:lnSpc>
                    <a:spcPct val="110000"/>
                  </a:lnSpc>
                  <a:spcBef>
                    <a:spcPts val="600"/>
                  </a:spcBef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2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 as: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Solutions: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527EDE8E-7EAC-4C58-900C-5DC3CB5C2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0" y="1033873"/>
                <a:ext cx="8329439" cy="5500007"/>
              </a:xfrm>
              <a:blipFill>
                <a:blip r:embed="rId2"/>
                <a:stretch>
                  <a:fillRect l="-805" t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9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324115"/>
            <a:ext cx="6923316" cy="54598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Divided Differences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xmlns="" id="{527EDE8E-7EAC-4C58-900C-5DC3CB5C2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264" y="1033872"/>
                <a:ext cx="8729472" cy="550000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Divided Difference: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 strike="sngStrike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527EDE8E-7EAC-4C58-900C-5DC3CB5C2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264" y="1033872"/>
                <a:ext cx="8729472" cy="5500009"/>
              </a:xfrm>
              <a:blipFill>
                <a:blip r:embed="rId2"/>
                <a:stretch>
                  <a:fillRect l="-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056370DE-43D9-4781-82E2-205ABF61CBBB}"/>
                  </a:ext>
                </a:extLst>
              </p:cNvPr>
              <p:cNvSpPr txBox="1"/>
              <p:nvPr/>
            </p:nvSpPr>
            <p:spPr>
              <a:xfrm>
                <a:off x="4709160" y="3059668"/>
                <a:ext cx="2487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6370DE-43D9-4781-82E2-205ABF61C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60" y="3059668"/>
                <a:ext cx="2487168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0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0" y="324115"/>
            <a:ext cx="7753367" cy="709734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Properties of Divided Differences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xmlns="" id="{527EDE8E-7EAC-4C58-900C-5DC3CB5C2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264" y="1033872"/>
                <a:ext cx="8729472" cy="5500009"/>
              </a:xfrm>
            </p:spPr>
            <p:txBody>
              <a:bodyPr>
                <a:normAutofit/>
              </a:bodyPr>
              <a:lstStyle/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aseline="30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Divided Difference: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7663" indent="-347663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2nd Divided Difference: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endParaRPr lang="en-US" sz="1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shall use these properties for the </a:t>
                </a:r>
                <a:r>
                  <a:rPr lang="en-US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Theory of Approximation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527EDE8E-7EAC-4C58-900C-5DC3CB5C2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264" y="1033872"/>
                <a:ext cx="8729472" cy="5500009"/>
              </a:xfrm>
              <a:blipFill>
                <a:blip r:embed="rId2"/>
                <a:stretch>
                  <a:fillRect l="-908" t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3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Muller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9290" y="987628"/>
                <a:ext cx="8714792" cy="5431829"/>
              </a:xfrm>
            </p:spPr>
            <p:txBody>
              <a:bodyPr>
                <a:normAutofit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Principle: 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a quadratic polynomial through three points to approximate the function.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0, find a root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</a:t>
                </a:r>
                <a:endParaRPr lang="en-US" sz="2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choose three points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evaluate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a quadratic polynomial through three points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as: </a:t>
                </a:r>
              </a:p>
              <a:p>
                <a:pPr marL="457200" lvl="1" indent="0" algn="ctr">
                  <a:lnSpc>
                    <a:spcPct val="120000"/>
                  </a:lnSpc>
                  <a:buNone/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Constants: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+ (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];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step </a:t>
                </a:r>
                <a:r>
                  <a:rPr lang="en-US" sz="2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𝑎𝑐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Stopping criteria: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290" y="987628"/>
                <a:ext cx="8714792" cy="5431829"/>
              </a:xfrm>
              <a:blipFill>
                <a:blip r:embed="rId2"/>
                <a:stretch>
                  <a:fillRect l="-1049" t="-2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Muller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5881" y="1127587"/>
                <a:ext cx="8332238" cy="5011953"/>
              </a:xfrm>
            </p:spPr>
            <p:txBody>
              <a:bodyPr>
                <a:normAutofit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Analysis is similar to Secant method, using Newton’s Polynomial.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𝜉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box>
                        <m:r>
                          <m:rPr>
                            <m:nor/>
                          </m:rPr>
                          <a:rPr lang="en-US" sz="2400" dirty="0"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′′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constant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881" y="1127587"/>
                <a:ext cx="8332238" cy="5011953"/>
              </a:xfrm>
              <a:blipFill>
                <a:blip r:embed="rId2"/>
                <a:stretch>
                  <a:fillRect l="-1025" t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324114"/>
            <a:ext cx="4674637" cy="60163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Bisection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1082651"/>
            <a:ext cx="8378889" cy="5451236"/>
          </a:xfrm>
        </p:spPr>
        <p:txBody>
          <a:bodyPr>
            <a:normAutofit fontScale="92500" lnSpcReduction="20000"/>
          </a:bodyPr>
          <a:lstStyle/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Principle: Choose an initial interval based on intermediate value theorem and halve the interval at each iteration step to generate the nested intervals.</a:t>
            </a:r>
          </a:p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Initialize: Choose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that,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0.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by trial and error.  </a:t>
            </a:r>
          </a:p>
          <a:p>
            <a:pPr marL="344488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step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mid-point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 and functional value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root. </a:t>
            </a: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0: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else,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iterations: size of the interval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stop if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lvl="1" indent="-3444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Estimate the root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say!) as: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±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-(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2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0" y="324116"/>
            <a:ext cx="7847047" cy="52992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Regula-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Method of False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0547" y="1082651"/>
                <a:ext cx="8378889" cy="5451236"/>
              </a:xfrm>
            </p:spPr>
            <p:txBody>
              <a:bodyPr>
                <a:normAutofit fontScale="85000" lnSpcReduction="20000"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Principle: In place of the mid point, the function is assumed to be linear within the interval and the root of the linear function is chosen.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Initialize: Choose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that,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0. </a:t>
                </a:r>
                <a:r>
                  <a:rPr lang="en-US" sz="2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done by trial and error.  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step </a:t>
                </a:r>
                <a:r>
                  <a:rPr lang="en-US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straight line passing through two points 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and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is  given by: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 of this equation 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 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root. 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0: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else,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m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b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iterations: size of the interval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stop if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Estimate the root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say!) as: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547" y="1082651"/>
                <a:ext cx="8378889" cy="5451236"/>
              </a:xfrm>
              <a:blipFill>
                <a:blip r:embed="rId2"/>
                <a:stretch>
                  <a:fillRect l="-800" t="-7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3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0" y="324116"/>
            <a:ext cx="7847047" cy="52992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520" y="1017815"/>
                <a:ext cx="8649480" cy="5451229"/>
              </a:xfrm>
            </p:spPr>
            <p:txBody>
              <a:bodyPr>
                <a:noAutofit/>
              </a:bodyPr>
              <a:lstStyle/>
              <a:p>
                <a:pPr marL="344488" indent="-344488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𝑏𝑎𝑙𝑙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𝑟𝑎𝑑𝑖𝑢𝑠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5.5 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𝑐𝑚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𝑚𝑎𝑑𝑒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𝑤𝑖𝑡h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𝑚𝑎𝑡𝑒𝑟𝑖𝑎𝑙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</m:oMath>
                </a14:m>
                <a:endParaRPr lang="en-IN" b="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𝑠𝑝𝑒𝑐𝑖𝑓𝑖𝑐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𝑔𝑟𝑎𝑣𝑖𝑡𝑦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0.6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𝑝𝑎𝑟𝑡𝑖𝑎𝑙𝑙𝑦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𝑖𝑚𝑚𝑒𝑟𝑠𝑒𝑑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𝑤𝑎𝑡𝑒𝑟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IN" b="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IN" b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Find th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a:rPr lang="en-I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di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𝑠𝑝𝑙𝑎𝑐𝑒𝑚𝑒𝑛𝑡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𝑏𝑒𝑙𝑜𝑤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𝑤𝑎𝑡𝑒𝑟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𝑠𝑢𝑟𝑓𝑎𝑐𝑒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 </m:t>
                    </m:r>
                  </m:oMath>
                </a14:m>
                <a:endParaRPr lang="en-IN" b="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b="0" i="1" baseline="300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−0.165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b="0" i="1" baseline="300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+0.399∙10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 is in m.</a:t>
                </a:r>
              </a:p>
              <a:p>
                <a:pPr marL="344488" indent="-344488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endParaRPr 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by Bisection Method</a:t>
                </a:r>
              </a:p>
              <a:p>
                <a:pPr marL="344488" indent="-344488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guess: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m;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2R = 0.11 m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 action="ppaction://hlinkfile"/>
                  </a:rPr>
                  <a:t>Functions.xlsx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 iterations to converge to x = 0.062 m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lphaUcPeriod" startAt="2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by Regula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Falsi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Method</a:t>
                </a:r>
              </a:p>
              <a:p>
                <a:pPr marL="344488" indent="-344488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guess: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m;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2R = 0.11 m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 action="ppaction://hlinkfile"/>
                  </a:rPr>
                  <a:t>Functions.xlsx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iterations to converge to x = 0.062 m</a:t>
                </a:r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0" y="1017815"/>
                <a:ext cx="8649480" cy="5451229"/>
              </a:xfrm>
              <a:blipFill>
                <a:blip r:embed="rId3"/>
                <a:stretch>
                  <a:fillRect l="-1409" r="-775" b="-73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48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0" y="324116"/>
            <a:ext cx="7847047" cy="52992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Bracketing Methods: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0547" y="1082651"/>
                <a:ext cx="8378889" cy="5451236"/>
              </a:xfrm>
            </p:spPr>
            <p:txBody>
              <a:bodyPr>
                <a:normAutofit lnSpcReduction="10000"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𝐴𝑑𝑣𝑎𝑛𝑡𝑎𝑔𝑒𝑠</m:t>
                    </m:r>
                  </m:oMath>
                </a14:m>
                <a:endParaRPr 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 to a root is guaranteed (may not get all the roots, though!)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Simple to program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Computation of derivative not needed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Disadvantages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Slow convergence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more than one roots, may find only one solution by this approach.</a:t>
                </a:r>
              </a:p>
            </p:txBody>
          </p:sp>
        </mc:Choice>
        <mc:Fallback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547" y="1082651"/>
                <a:ext cx="8378889" cy="5451236"/>
              </a:xfrm>
              <a:blipFill rotWithShape="0">
                <a:blip r:embed="rId2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83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1" y="240509"/>
            <a:ext cx="7585789" cy="5214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Methods: Fixed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</p:spPr>
            <p:txBody>
              <a:bodyPr>
                <a:normAutofit lnSpcReduction="10000"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0, find a root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Re-arrange the function: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 to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Stopping criteria: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IN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iterations,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the root: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or 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-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Value Theorem: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𝜉</m:t>
                    </m:r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gʹ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ξ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or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gʹ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ξ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22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</m:oMath>
                </a14:m>
                <a:endParaRPr lang="en-US" sz="2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for convergence: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│</a:t>
                </a: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gʹ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ξ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)│ &lt; 1</a:t>
                </a:r>
              </a:p>
              <a:p>
                <a:pPr marL="801688" lvl="1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constant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1" y="922314"/>
                <a:ext cx="8350899" cy="5615010"/>
              </a:xfrm>
              <a:blipFill>
                <a:blip r:embed="rId2"/>
                <a:stretch>
                  <a:fillRect l="-1241" t="-8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0" y="324116"/>
            <a:ext cx="7847047" cy="52992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Methods: Fixed Point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2F5FC28E-770B-4ECC-88E8-8A71D61A445F}"/>
              </a:ext>
            </a:extLst>
          </p:cNvPr>
          <p:cNvGrpSpPr/>
          <p:nvPr/>
        </p:nvGrpSpPr>
        <p:grpSpPr>
          <a:xfrm>
            <a:off x="432998" y="774214"/>
            <a:ext cx="4004631" cy="5082704"/>
            <a:chOff x="452048" y="402739"/>
            <a:chExt cx="4004631" cy="508270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CD1797CC-762F-4977-8C6F-012700652188}"/>
                </a:ext>
              </a:extLst>
            </p:cNvPr>
            <p:cNvGrpSpPr/>
            <p:nvPr/>
          </p:nvGrpSpPr>
          <p:grpSpPr>
            <a:xfrm>
              <a:off x="452048" y="402739"/>
              <a:ext cx="4004631" cy="5082704"/>
              <a:chOff x="404685" y="129079"/>
              <a:chExt cx="4004631" cy="508270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60A1BBFE-BF5C-454F-BEC1-8D2A59D8B989}"/>
                  </a:ext>
                </a:extLst>
              </p:cNvPr>
              <p:cNvSpPr txBox="1"/>
              <p:nvPr/>
            </p:nvSpPr>
            <p:spPr>
              <a:xfrm>
                <a:off x="2546960" y="3941894"/>
                <a:ext cx="382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xmlns="" id="{2C7C0484-CEEA-402D-B7B4-AD2F1E5EA05D}"/>
                  </a:ext>
                </a:extLst>
              </p:cNvPr>
              <p:cNvGrpSpPr/>
              <p:nvPr/>
            </p:nvGrpSpPr>
            <p:grpSpPr>
              <a:xfrm>
                <a:off x="404685" y="129079"/>
                <a:ext cx="4004631" cy="5082704"/>
                <a:chOff x="357060" y="138604"/>
                <a:chExt cx="4004631" cy="5082704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xmlns="" id="{08391043-DEA5-4687-9407-951AF58D31A1}"/>
                    </a:ext>
                  </a:extLst>
                </p:cNvPr>
                <p:cNvGrpSpPr/>
                <p:nvPr/>
              </p:nvGrpSpPr>
              <p:grpSpPr>
                <a:xfrm>
                  <a:off x="458363" y="1931467"/>
                  <a:ext cx="3657600" cy="3017520"/>
                  <a:chOff x="1800799" y="2528622"/>
                  <a:chExt cx="3657600" cy="3017520"/>
                </a:xfrm>
              </p:grpSpPr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xmlns="" id="{A4CF3A1D-C013-4557-8424-DF8D59D596E8}"/>
                      </a:ext>
                    </a:extLst>
                  </p:cNvPr>
                  <p:cNvCxnSpPr/>
                  <p:nvPr/>
                </p:nvCxnSpPr>
                <p:spPr>
                  <a:xfrm>
                    <a:off x="1800799" y="4637317"/>
                    <a:ext cx="365760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stealth" w="med" len="lg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xmlns="" id="{750D6B27-F59A-4FEC-BE1A-922E2D54932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05877" y="2528622"/>
                    <a:ext cx="0" cy="30175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stealth" w="med" len="lg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Arc 13">
                  <a:extLst>
                    <a:ext uri="{FF2B5EF4-FFF2-40B4-BE49-F238E27FC236}">
                      <a16:creationId xmlns:a16="http://schemas.microsoft.com/office/drawing/2014/main" xmlns="" id="{08796A14-2E43-49BF-B565-63E4A18216EA}"/>
                    </a:ext>
                  </a:extLst>
                </p:cNvPr>
                <p:cNvSpPr/>
                <p:nvPr/>
              </p:nvSpPr>
              <p:spPr>
                <a:xfrm rot="12722067" flipH="1">
                  <a:off x="357060" y="138604"/>
                  <a:ext cx="2239091" cy="5082704"/>
                </a:xfrm>
                <a:prstGeom prst="arc">
                  <a:avLst>
                    <a:gd name="adj1" fmla="val 17797017"/>
                    <a:gd name="adj2" fmla="val 3956697"/>
                  </a:avLst>
                </a:prstGeom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xmlns="" id="{72F21B72-3B4F-4090-9A89-FFCA5193A3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98193" y="2974010"/>
                  <a:ext cx="0" cy="109728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xmlns="" id="{D675140C-AAAF-4902-A96D-D8CDCE700A90}"/>
                    </a:ext>
                  </a:extLst>
                </p:cNvPr>
                <p:cNvCxnSpPr/>
                <p:nvPr/>
              </p:nvCxnSpPr>
              <p:spPr>
                <a:xfrm>
                  <a:off x="2408773" y="2965461"/>
                  <a:ext cx="0" cy="109728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xmlns="" id="{38D796EF-423F-445D-B7E5-9A146AB627FC}"/>
                    </a:ext>
                  </a:extLst>
                </p:cNvPr>
                <p:cNvCxnSpPr/>
                <p:nvPr/>
              </p:nvCxnSpPr>
              <p:spPr>
                <a:xfrm>
                  <a:off x="2388444" y="2984511"/>
                  <a:ext cx="256032" cy="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xmlns="" id="{2D597F79-2CDF-466F-893C-FF35C57D28D5}"/>
                    </a:ext>
                  </a:extLst>
                </p:cNvPr>
                <p:cNvSpPr txBox="1"/>
                <p:nvPr/>
              </p:nvSpPr>
              <p:spPr>
                <a:xfrm>
                  <a:off x="2703438" y="1220403"/>
                  <a:ext cx="958920" cy="369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 = g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01F6E890-E0C3-40A6-B302-7CE33C28F917}"/>
                    </a:ext>
                  </a:extLst>
                </p:cNvPr>
                <p:cNvSpPr txBox="1"/>
                <p:nvPr/>
              </p:nvSpPr>
              <p:spPr>
                <a:xfrm>
                  <a:off x="2268017" y="3954806"/>
                  <a:ext cx="4027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xmlns="" id="{0298B2C4-9F2F-44C3-B475-16DA695F64A7}"/>
                    </a:ext>
                  </a:extLst>
                </p:cNvPr>
                <p:cNvCxnSpPr/>
                <p:nvPr/>
              </p:nvCxnSpPr>
              <p:spPr>
                <a:xfrm flipV="1">
                  <a:off x="1354099" y="1756797"/>
                  <a:ext cx="2286000" cy="2286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CA872809-6B85-4384-B4F2-0B338F3A4901}"/>
                    </a:ext>
                  </a:extLst>
                </p:cNvPr>
                <p:cNvSpPr txBox="1"/>
                <p:nvPr/>
              </p:nvSpPr>
              <p:spPr>
                <a:xfrm>
                  <a:off x="3402771" y="1429825"/>
                  <a:ext cx="958920" cy="369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 = x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xmlns="" id="{97A33F01-CBFB-421E-A2EB-7B235F17FC53}"/>
                    </a:ext>
                  </a:extLst>
                </p:cNvPr>
                <p:cNvCxnSpPr/>
                <p:nvPr/>
              </p:nvCxnSpPr>
              <p:spPr>
                <a:xfrm>
                  <a:off x="2133174" y="3289311"/>
                  <a:ext cx="274320" cy="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xmlns="" id="{DC3C28FF-0113-44E2-9408-7C9E7FE0B2EF}"/>
                    </a:ext>
                  </a:extLst>
                </p:cNvPr>
                <p:cNvCxnSpPr/>
                <p:nvPr/>
              </p:nvCxnSpPr>
              <p:spPr>
                <a:xfrm>
                  <a:off x="2114124" y="3268805"/>
                  <a:ext cx="0" cy="82296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B709AE23-7F18-4749-8551-542CCC1D8C7B}"/>
                    </a:ext>
                  </a:extLst>
                </p:cNvPr>
                <p:cNvSpPr txBox="1"/>
                <p:nvPr/>
              </p:nvSpPr>
              <p:spPr>
                <a:xfrm>
                  <a:off x="1959005" y="3954246"/>
                  <a:ext cx="653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6EED9488-6103-44AB-9CEA-B25004244B21}"/>
                    </a:ext>
                  </a:extLst>
                </p:cNvPr>
                <p:cNvSpPr txBox="1"/>
                <p:nvPr/>
              </p:nvSpPr>
              <p:spPr>
                <a:xfrm>
                  <a:off x="2705424" y="4395471"/>
                  <a:ext cx="958920" cy="369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Root </a:t>
                  </a:r>
                  <a:r>
                    <a:rPr lang="el-GR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α</a:t>
                  </a:r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xmlns="" id="{3BA90430-B26E-446F-A9E9-8E9E18EA50A0}"/>
                    </a:ext>
                  </a:extLst>
                </p:cNvPr>
                <p:cNvCxnSpPr/>
                <p:nvPr/>
              </p:nvCxnSpPr>
              <p:spPr>
                <a:xfrm>
                  <a:off x="1669445" y="3709456"/>
                  <a:ext cx="457200" cy="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xmlns="" id="{8AE7A7B4-22B6-45A7-BDA8-892E9E26FB83}"/>
                    </a:ext>
                  </a:extLst>
                </p:cNvPr>
                <p:cNvCxnSpPr/>
                <p:nvPr/>
              </p:nvCxnSpPr>
              <p:spPr>
                <a:xfrm>
                  <a:off x="1686321" y="3689810"/>
                  <a:ext cx="0" cy="365760"/>
                </a:xfrm>
                <a:prstGeom prst="line">
                  <a:avLst/>
                </a:prstGeom>
                <a:ln w="1587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id="{28DE4358-E88C-4D80-832B-14D4CF45F0B3}"/>
                    </a:ext>
                  </a:extLst>
                </p:cNvPr>
                <p:cNvSpPr txBox="1"/>
                <p:nvPr/>
              </p:nvSpPr>
              <p:spPr>
                <a:xfrm>
                  <a:off x="1539713" y="3935674"/>
                  <a:ext cx="653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</p:grpSp>
        </p:grp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xmlns="" id="{8CC37052-16EB-4AD7-A646-216026FAF04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73531" y="4360380"/>
              <a:ext cx="455356" cy="263506"/>
            </a:xfrm>
            <a:prstGeom prst="curvedConnector3">
              <a:avLst/>
            </a:prstGeom>
            <a:ln>
              <a:headEnd type="stealth" w="med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ED9A8895-75CD-46AF-BC0E-D1288B8B733E}"/>
                </a:ext>
              </a:extLst>
            </p:cNvPr>
            <p:cNvCxnSpPr>
              <a:cxnSpLocks/>
            </p:cNvCxnSpPr>
            <p:nvPr/>
          </p:nvCxnSpPr>
          <p:spPr>
            <a:xfrm>
              <a:off x="2871771" y="2883335"/>
              <a:ext cx="0" cy="146304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051064C8-8A45-41A3-BAD1-81C9BD6E2090}"/>
              </a:ext>
            </a:extLst>
          </p:cNvPr>
          <p:cNvGrpSpPr/>
          <p:nvPr/>
        </p:nvGrpSpPr>
        <p:grpSpPr>
          <a:xfrm>
            <a:off x="3896922" y="1597584"/>
            <a:ext cx="5119884" cy="3988390"/>
            <a:chOff x="3906447" y="1321359"/>
            <a:chExt cx="5119884" cy="398839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6531CAB8-3131-4B83-9838-ACF44E2D6989}"/>
                </a:ext>
              </a:extLst>
            </p:cNvPr>
            <p:cNvSpPr txBox="1"/>
            <p:nvPr/>
          </p:nvSpPr>
          <p:spPr>
            <a:xfrm>
              <a:off x="7518046" y="4319705"/>
              <a:ext cx="382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xmlns="" id="{F5228BA6-7466-44EE-B9CA-4B869AC86EF8}"/>
                </a:ext>
              </a:extLst>
            </p:cNvPr>
            <p:cNvGrpSpPr/>
            <p:nvPr/>
          </p:nvGrpSpPr>
          <p:grpSpPr>
            <a:xfrm>
              <a:off x="3906447" y="1321359"/>
              <a:ext cx="5119884" cy="3988390"/>
              <a:chOff x="3906447" y="1321359"/>
              <a:chExt cx="5119884" cy="398839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xmlns="" id="{B1367D6C-1555-469D-A178-DE19F08F8DE0}"/>
                  </a:ext>
                </a:extLst>
              </p:cNvPr>
              <p:cNvGrpSpPr/>
              <p:nvPr/>
            </p:nvGrpSpPr>
            <p:grpSpPr>
              <a:xfrm>
                <a:off x="4543865" y="2292229"/>
                <a:ext cx="3657600" cy="3017520"/>
                <a:chOff x="1800799" y="2528622"/>
                <a:chExt cx="3657600" cy="3017520"/>
              </a:xfrm>
            </p:grpSpPr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xmlns="" id="{B772849E-C984-4892-818B-85A349E0EE82}"/>
                    </a:ext>
                  </a:extLst>
                </p:cNvPr>
                <p:cNvCxnSpPr/>
                <p:nvPr/>
              </p:nvCxnSpPr>
              <p:spPr>
                <a:xfrm>
                  <a:off x="1800799" y="4637317"/>
                  <a:ext cx="36576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stealth" w="med" len="lg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xmlns="" id="{7C6809E2-C224-4F06-8AAE-070614AB49A4}"/>
                    </a:ext>
                  </a:extLst>
                </p:cNvPr>
                <p:cNvCxnSpPr/>
                <p:nvPr/>
              </p:nvCxnSpPr>
              <p:spPr>
                <a:xfrm flipV="1">
                  <a:off x="2705877" y="2528622"/>
                  <a:ext cx="0" cy="30175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stealth" w="med" len="lg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xmlns="" id="{D7850E57-7771-47CD-A946-0FEA9DC52C2E}"/>
                  </a:ext>
                </a:extLst>
              </p:cNvPr>
              <p:cNvSpPr/>
              <p:nvPr/>
            </p:nvSpPr>
            <p:spPr>
              <a:xfrm rot="14337798" flipH="1">
                <a:off x="5328253" y="-100447"/>
                <a:ext cx="2239091" cy="5082704"/>
              </a:xfrm>
              <a:prstGeom prst="arc">
                <a:avLst>
                  <a:gd name="adj1" fmla="val 17797017"/>
                  <a:gd name="adj2" fmla="val 3956697"/>
                </a:avLst>
              </a:prstGeom>
              <a:ln w="127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xmlns="" id="{46CE4C78-1799-4BCC-83B7-26F1F6A7D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5245" y="2943767"/>
                <a:ext cx="0" cy="146304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3DC8E51F-3030-4F2A-94D9-17EE29A96CBA}"/>
                  </a:ext>
                </a:extLst>
              </p:cNvPr>
              <p:cNvCxnSpPr/>
              <p:nvPr/>
            </p:nvCxnSpPr>
            <p:spPr>
              <a:xfrm>
                <a:off x="6886037" y="2944930"/>
                <a:ext cx="0" cy="146304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xmlns="" id="{FBCC90A3-C51A-435E-BADB-69176C72D17B}"/>
                  </a:ext>
                </a:extLst>
              </p:cNvPr>
              <p:cNvCxnSpPr/>
              <p:nvPr/>
            </p:nvCxnSpPr>
            <p:spPr>
              <a:xfrm>
                <a:off x="6353780" y="3486485"/>
                <a:ext cx="548640" cy="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01BDB4D4-F4C9-49D0-8391-4B0FD4093056}"/>
                  </a:ext>
                </a:extLst>
              </p:cNvPr>
              <p:cNvSpPr txBox="1"/>
              <p:nvPr/>
            </p:nvSpPr>
            <p:spPr>
              <a:xfrm>
                <a:off x="8067411" y="1899718"/>
                <a:ext cx="958920" cy="36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80CFD544-AC80-4A03-BABB-AFB6DA5E4D34}"/>
                  </a:ext>
                </a:extLst>
              </p:cNvPr>
              <p:cNvSpPr txBox="1"/>
              <p:nvPr/>
            </p:nvSpPr>
            <p:spPr>
              <a:xfrm>
                <a:off x="6774454" y="4314820"/>
                <a:ext cx="41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xmlns="" id="{75875516-DF10-4364-BB8B-A1A0B8631D74}"/>
                  </a:ext>
                </a:extLst>
              </p:cNvPr>
              <p:cNvCxnSpPr/>
              <p:nvPr/>
            </p:nvCxnSpPr>
            <p:spPr>
              <a:xfrm flipV="1">
                <a:off x="5439601" y="2117559"/>
                <a:ext cx="2286000" cy="2286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63E21928-4E7F-40C2-81F3-07FAC925FE3B}"/>
                  </a:ext>
                </a:extLst>
              </p:cNvPr>
              <p:cNvSpPr txBox="1"/>
              <p:nvPr/>
            </p:nvSpPr>
            <p:spPr>
              <a:xfrm>
                <a:off x="7488273" y="1790587"/>
                <a:ext cx="958920" cy="36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xmlns="" id="{A043E97E-DCCA-4173-91D7-448E7677390F}"/>
                  </a:ext>
                </a:extLst>
              </p:cNvPr>
              <p:cNvCxnSpPr/>
              <p:nvPr/>
            </p:nvCxnSpPr>
            <p:spPr>
              <a:xfrm>
                <a:off x="6088820" y="3740940"/>
                <a:ext cx="274320" cy="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xmlns="" id="{1468D2A0-B81A-46C1-A223-CE1CB28B6A21}"/>
                  </a:ext>
                </a:extLst>
              </p:cNvPr>
              <p:cNvCxnSpPr/>
              <p:nvPr/>
            </p:nvCxnSpPr>
            <p:spPr>
              <a:xfrm>
                <a:off x="6362156" y="3474962"/>
                <a:ext cx="0" cy="91440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DA76506F-29A9-45B6-A3C4-033730AA334A}"/>
                  </a:ext>
                </a:extLst>
              </p:cNvPr>
              <p:cNvSpPr txBox="1"/>
              <p:nvPr/>
            </p:nvSpPr>
            <p:spPr>
              <a:xfrm>
                <a:off x="6278132" y="4325449"/>
                <a:ext cx="4107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65" name="Connector: Curved 64">
                <a:extLst>
                  <a:ext uri="{FF2B5EF4-FFF2-40B4-BE49-F238E27FC236}">
                    <a16:creationId xmlns:a16="http://schemas.microsoft.com/office/drawing/2014/main" xmlns="" id="{8A17CAEC-160E-4677-B5EB-934DCE23B37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5675797" y="4520269"/>
                <a:ext cx="378547" cy="151623"/>
              </a:xfrm>
              <a:prstGeom prst="curvedConnector3">
                <a:avLst>
                  <a:gd name="adj1" fmla="val 62581"/>
                </a:avLst>
              </a:prstGeom>
              <a:ln>
                <a:headEnd type="stealth" w="med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A8DAE1E8-830D-4874-BA8E-A60E8C318422}"/>
                  </a:ext>
                </a:extLst>
              </p:cNvPr>
              <p:cNvSpPr txBox="1"/>
              <p:nvPr/>
            </p:nvSpPr>
            <p:spPr>
              <a:xfrm>
                <a:off x="5472508" y="4692882"/>
                <a:ext cx="958920" cy="36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548FAEF7-9BA7-4932-9701-5B4CAD0C4982}"/>
                  </a:ext>
                </a:extLst>
              </p:cNvPr>
              <p:cNvCxnSpPr/>
              <p:nvPr/>
            </p:nvCxnSpPr>
            <p:spPr>
              <a:xfrm>
                <a:off x="6859847" y="2948511"/>
                <a:ext cx="822960" cy="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127125FA-779C-4A3C-8FC6-CB29742913C3}"/>
                  </a:ext>
                </a:extLst>
              </p:cNvPr>
              <p:cNvCxnSpPr/>
              <p:nvPr/>
            </p:nvCxnSpPr>
            <p:spPr>
              <a:xfrm>
                <a:off x="6107543" y="3740940"/>
                <a:ext cx="0" cy="64008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C2246784-EAFA-4325-A90B-81421AAD761B}"/>
                  </a:ext>
                </a:extLst>
              </p:cNvPr>
              <p:cNvSpPr txBox="1"/>
              <p:nvPr/>
            </p:nvSpPr>
            <p:spPr>
              <a:xfrm>
                <a:off x="5971496" y="4325449"/>
                <a:ext cx="431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7336546C-2546-4C81-9C20-A5783AB80934}"/>
                </a:ext>
              </a:extLst>
            </p:cNvPr>
            <p:cNvCxnSpPr/>
            <p:nvPr/>
          </p:nvCxnSpPr>
          <p:spPr>
            <a:xfrm>
              <a:off x="5940552" y="3895514"/>
              <a:ext cx="0" cy="54864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2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520" y="324116"/>
            <a:ext cx="7847047" cy="52992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Problem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520" y="1017815"/>
                <a:ext cx="8649480" cy="5992582"/>
              </a:xfrm>
            </p:spPr>
            <p:txBody>
              <a:bodyPr>
                <a:noAutofit/>
              </a:bodyPr>
              <a:lstStyle/>
              <a:p>
                <a:pPr marL="344488" indent="-344488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𝑏𝑎𝑙𝑙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𝑟𝑎𝑑𝑖𝑢𝑠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5.5 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𝑐𝑚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𝑚𝑎𝑑𝑒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𝑤𝑖𝑡h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𝑚𝑎𝑡𝑒𝑟𝑖𝑎𝑙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</m:oMath>
                </a14:m>
                <a:endParaRPr lang="en-IN" b="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𝑠𝑝𝑒𝑐𝑖𝑓𝑖𝑐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𝑔𝑟𝑎𝑣𝑖𝑡𝑦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0.6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𝑝𝑎𝑟𝑡𝑖𝑎𝑙𝑙𝑦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𝑖𝑚𝑚𝑒𝑟𝑠𝑒𝑑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𝑤𝑎𝑡𝑒𝑟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endParaRPr lang="en-IN" b="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IN" b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Find th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r>
                      <a:rPr lang="en-I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di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𝑠𝑝𝑙𝑎𝑐𝑒𝑚𝑒𝑛𝑡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𝑏𝑒𝑙𝑜𝑤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𝑤𝑎𝑡𝑒𝑟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𝑠𝑢𝑟𝑓𝑎𝑐𝑒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 </m:t>
                    </m:r>
                  </m:oMath>
                </a14:m>
                <a:endParaRPr lang="en-IN" b="0" i="1" dirty="0">
                  <a:solidFill>
                    <a:srgbClr val="0000FF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b="0" i="1" baseline="300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−0.165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b="0" i="1" baseline="300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+0.399∙10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 is in m.</a:t>
                </a:r>
              </a:p>
              <a:p>
                <a:pPr marL="344488" indent="-344488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endParaRPr 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lphaU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by Fixed Point Method</a:t>
                </a:r>
              </a:p>
              <a:p>
                <a:pPr marL="344488" indent="-344488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Rearrange: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IN" i="1" baseline="30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+0.399∙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−4</m:t>
                                </m:r>
                              </m:sup>
                            </m:sSup>
                          </m:num>
                          <m:den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0.165</m:t>
                            </m:r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  <m:sup/>
                    </m:sSup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I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guesses: x = 0.001, 0.01, 0.003 m DO NOT CONVERGE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 action="ppaction://hlinkfile"/>
                  </a:rPr>
                  <a:t>Functions.xlsx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guess: x = 0.08 m,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takes 5 iterations to converge to x = 0.062 m</a:t>
                </a:r>
              </a:p>
            </p:txBody>
          </p:sp>
        </mc:Choice>
        <mc:Fallback xmlns="">
          <p:sp>
            <p:nvSpPr>
              <p:cNvPr id="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520" y="1017815"/>
                <a:ext cx="8649480" cy="5992582"/>
              </a:xfrm>
              <a:blipFill>
                <a:blip r:embed="rId3"/>
                <a:stretch>
                  <a:fillRect l="-1409" r="-19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75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14047</TotalTime>
  <Words>1265</Words>
  <Application>Microsoft Office PowerPoint</Application>
  <PresentationFormat>On-screen Show (4:3)</PresentationFormat>
  <Paragraphs>266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Bracketing Methods</vt:lpstr>
      <vt:lpstr>Bisection Method</vt:lpstr>
      <vt:lpstr>Regula-Falsi or Method of False Position</vt:lpstr>
      <vt:lpstr>Example Problem</vt:lpstr>
      <vt:lpstr>Bracketing Methods: </vt:lpstr>
      <vt:lpstr>Open Methods: Fixed Point</vt:lpstr>
      <vt:lpstr> Open Methods: Fixed Point</vt:lpstr>
      <vt:lpstr>Example Problem</vt:lpstr>
      <vt:lpstr>Example Problem</vt:lpstr>
      <vt:lpstr>Open Methods: Newton-Raphson</vt:lpstr>
      <vt:lpstr>Open Methods: Newton-Raphson</vt:lpstr>
      <vt:lpstr>Open Methods: Newton-Raphson</vt:lpstr>
      <vt:lpstr>Open Methods: Newton-Raphson</vt:lpstr>
      <vt:lpstr>Open Methods: Secant</vt:lpstr>
      <vt:lpstr>Open Methods: Secant</vt:lpstr>
      <vt:lpstr>Open Methods: Secant</vt:lpstr>
      <vt:lpstr>Open Methods: Secant</vt:lpstr>
      <vt:lpstr>Open Methods: Secant</vt:lpstr>
      <vt:lpstr>Open Methods: Muller</vt:lpstr>
      <vt:lpstr>Open Methods: Muller</vt:lpstr>
      <vt:lpstr>Open Methods: Muller</vt:lpstr>
      <vt:lpstr>Properties of Divided Differences</vt:lpstr>
      <vt:lpstr>Note: Properties of Divided Differences</vt:lpstr>
      <vt:lpstr>Open Methods: Muller</vt:lpstr>
      <vt:lpstr>Open Methods: Muller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341</cp:revision>
  <dcterms:created xsi:type="dcterms:W3CDTF">2018-04-30T11:42:59Z</dcterms:created>
  <dcterms:modified xsi:type="dcterms:W3CDTF">2019-08-05T15:39:52Z</dcterms:modified>
</cp:coreProperties>
</file>