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319" r:id="rId3"/>
    <p:sldId id="320" r:id="rId4"/>
    <p:sldId id="321" r:id="rId5"/>
    <p:sldId id="346" r:id="rId6"/>
    <p:sldId id="322" r:id="rId7"/>
    <p:sldId id="323" r:id="rId8"/>
    <p:sldId id="324" r:id="rId9"/>
    <p:sldId id="347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1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ob%202_Tut2.xls" TargetMode="Externa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1" y="421258"/>
            <a:ext cx="8002178" cy="53188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 of Non-Linear Equations (Recap):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a function belonging to any class: algebraic, trigonometric, hyperbolic, polynomials, logarithmic, exponential, etc. 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types of methods can broadly be classified: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Bisection, Regula-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Fixed point, Newton-Raphson, Secant,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Muller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methods for polynomials: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methods: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Brent’s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 is similar to Secant method, using Newton’s Polynomial.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  <a:blipFill>
                <a:blip r:embed="rId2"/>
                <a:stretch>
                  <a:fillRect l="-1025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</p:spPr>
            <p:txBody>
              <a:bodyPr>
                <a:normAutofit fontScale="925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which converges to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there exists a number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constant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0 such that,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order of convergence of the sequence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asymptotic error constant.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 Raphson: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1.6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Muller: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1.84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  <a:blipFill>
                <a:blip r:embed="rId2"/>
                <a:stretch>
                  <a:fillRect l="-952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079" y="1509097"/>
                <a:ext cx="7403841" cy="45360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divide by a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root of the polynomial, we will get an exact polynomial of order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- 1).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dividing by a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will have a remainder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79" y="1509097"/>
                <a:ext cx="7403841" cy="4536092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→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at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Newton-Raphson: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Formula for Step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a value of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estimate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new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Continue until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zero. (with acceptable relative error)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  <a:blipFill>
                <a:blip r:embed="rId2"/>
                <a:stretch>
                  <a:fillRect l="-1187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divide by a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the factor is exact, the resulting polynomial will be of order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2). Two roots of the polynomial can be estimated simultaneously as the roots of the quadratic factor. For the complex roots, they will be the complex conjugates.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not exact, there will be two remainder terms, one function of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another constant.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express the remainder term as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form instead of the standard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to device a convenient iteration formula!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  <a:blipFill>
                <a:blip r:embed="rId2"/>
                <a:stretch>
                  <a:fillRect l="-816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9032" y="1023536"/>
                <a:ext cx="8605935" cy="548780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032" y="1023536"/>
                <a:ext cx="8605935" cy="54878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functions of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→ 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in Taylor’s series: Apply 2-d Newton-Raphson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evaluate: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  <a:blipFill>
                <a:blip r:embed="rId2"/>
                <a:stretch>
                  <a:fillRect l="-964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differentials with respect to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     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>
                <a:blip r:embed="rId2"/>
                <a:stretch>
                  <a:fillRect l="-730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differentials with respect to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>
                <a:blip r:embed="rId2"/>
                <a:stretch>
                  <a:fillRect l="-730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90" y="978562"/>
            <a:ext cx="7696262" cy="1728140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quadratic polynomial through three points to approximate the function.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find a root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1AC703D-DB37-4123-BCB1-2E4C55CB9313}"/>
              </a:ext>
            </a:extLst>
          </p:cNvPr>
          <p:cNvGrpSpPr/>
          <p:nvPr/>
        </p:nvGrpSpPr>
        <p:grpSpPr>
          <a:xfrm>
            <a:off x="1909208" y="2923286"/>
            <a:ext cx="5040231" cy="3596385"/>
            <a:chOff x="2108697" y="2006111"/>
            <a:chExt cx="4005024" cy="3118984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7F7C349E-46C1-40F4-A31B-825FACD6E797}"/>
                </a:ext>
              </a:extLst>
            </p:cNvPr>
            <p:cNvGrpSpPr/>
            <p:nvPr/>
          </p:nvGrpSpPr>
          <p:grpSpPr>
            <a:xfrm>
              <a:off x="2108697" y="2006111"/>
              <a:ext cx="4005024" cy="3118984"/>
              <a:chOff x="2108697" y="2006111"/>
              <a:chExt cx="4005024" cy="311898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2441932E-0F3E-45C1-A4E0-F963655A752B}"/>
                  </a:ext>
                </a:extLst>
              </p:cNvPr>
              <p:cNvGrpSpPr/>
              <p:nvPr/>
            </p:nvGrpSpPr>
            <p:grpSpPr>
              <a:xfrm>
                <a:off x="2108697" y="2006111"/>
                <a:ext cx="4005024" cy="3118984"/>
                <a:chOff x="2108697" y="2006111"/>
                <a:chExt cx="4005024" cy="31189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="" xmlns:a16="http://schemas.microsoft.com/office/drawing/2014/main" id="{19B6CC4F-CAA1-46DA-8688-614D046A035F}"/>
                    </a:ext>
                  </a:extLst>
                </p:cNvPr>
                <p:cNvGrpSpPr/>
                <p:nvPr/>
              </p:nvGrpSpPr>
              <p:grpSpPr>
                <a:xfrm>
                  <a:off x="2108697" y="2006111"/>
                  <a:ext cx="3657600" cy="3017520"/>
                  <a:chOff x="2108697" y="2006111"/>
                  <a:chExt cx="3657600" cy="3017520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="" xmlns:a16="http://schemas.microsoft.com/office/drawing/2014/main" id="{4C62439C-A59A-4070-81CA-034A023FF4C8}"/>
                      </a:ext>
                    </a:extLst>
                  </p:cNvPr>
                  <p:cNvCxnSpPr/>
                  <p:nvPr/>
                </p:nvCxnSpPr>
                <p:spPr>
                  <a:xfrm>
                    <a:off x="2108697" y="4114806"/>
                    <a:ext cx="3657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="" xmlns:a16="http://schemas.microsoft.com/office/drawing/2014/main" id="{D003EE31-2B88-46BF-B926-DF86CBA770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3775" y="2006111"/>
                    <a:ext cx="0" cy="30175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="" xmlns:a16="http://schemas.microsoft.com/office/drawing/2014/main" id="{4E228627-B8C1-46DF-ADA4-6CB92D64D813}"/>
                    </a:ext>
                  </a:extLst>
                </p:cNvPr>
                <p:cNvGrpSpPr/>
                <p:nvPr/>
              </p:nvGrpSpPr>
              <p:grpSpPr>
                <a:xfrm>
                  <a:off x="2405356" y="3073759"/>
                  <a:ext cx="3708365" cy="2051336"/>
                  <a:chOff x="2405356" y="3073759"/>
                  <a:chExt cx="3708365" cy="2051336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="" xmlns:a16="http://schemas.microsoft.com/office/drawing/2014/main" id="{A0E44CBE-05E6-4ED1-A779-3A48AA20C6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989" y="4044049"/>
                    <a:ext cx="3825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id="{1AA9E071-F800-422C-A04C-835A10152CF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6851" y="4045929"/>
                    <a:ext cx="3825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grpSp>
                <p:nvGrpSpPr>
                  <p:cNvPr id="21" name="Group 20">
                    <a:extLst>
                      <a:ext uri="{FF2B5EF4-FFF2-40B4-BE49-F238E27FC236}">
                        <a16:creationId xmlns="" xmlns:a16="http://schemas.microsoft.com/office/drawing/2014/main" id="{9F5B23E2-D13B-4A02-9643-6312BDF34806}"/>
                      </a:ext>
                    </a:extLst>
                  </p:cNvPr>
                  <p:cNvGrpSpPr/>
                  <p:nvPr/>
                </p:nvGrpSpPr>
                <p:grpSpPr>
                  <a:xfrm>
                    <a:off x="2405356" y="3073759"/>
                    <a:ext cx="3708365" cy="2051336"/>
                    <a:chOff x="2405356" y="3073759"/>
                    <a:chExt cx="3708365" cy="2051336"/>
                  </a:xfrm>
                </p:grpSpPr>
                <p:cxnSp>
                  <p:nvCxnSpPr>
                    <p:cNvPr id="22" name="Connector: Curved 21">
                      <a:extLst>
                        <a:ext uri="{FF2B5EF4-FFF2-40B4-BE49-F238E27FC236}">
                          <a16:creationId xmlns="" xmlns:a16="http://schemas.microsoft.com/office/drawing/2014/main" id="{6C3306D7-AC62-41A1-99BF-E17C21027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098656" y="4363458"/>
                      <a:ext cx="689755" cy="191276"/>
                    </a:xfrm>
                    <a:prstGeom prst="curvedConnector3">
                      <a:avLst/>
                    </a:prstGeom>
                    <a:ln>
                      <a:solidFill>
                        <a:schemeClr val="tx1"/>
                      </a:solidFill>
                      <a:tailEnd type="stealth" w="sm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Group 22">
                      <a:extLst>
                        <a:ext uri="{FF2B5EF4-FFF2-40B4-BE49-F238E27FC236}">
                          <a16:creationId xmlns="" xmlns:a16="http://schemas.microsoft.com/office/drawing/2014/main" id="{40262D81-A381-4056-ACFA-7C89FA7B5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5356" y="3073759"/>
                      <a:ext cx="3708365" cy="2051336"/>
                      <a:chOff x="2405356" y="3073759"/>
                      <a:chExt cx="3708365" cy="2051336"/>
                    </a:xfrm>
                  </p:grpSpPr>
                  <p:sp>
                    <p:nvSpPr>
                      <p:cNvPr id="24" name="TextBox 23">
                        <a:extLst>
                          <a:ext uri="{FF2B5EF4-FFF2-40B4-BE49-F238E27FC236}">
                            <a16:creationId xmlns="" xmlns:a16="http://schemas.microsoft.com/office/drawing/2014/main" id="{FD55B7B2-2260-4A96-8780-25FFDFF07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54801" y="4274438"/>
                        <a:ext cx="958920" cy="3693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 = 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="" xmlns:a16="http://schemas.microsoft.com/office/drawing/2014/main" id="{5F704168-9F5E-464F-B8F1-2F783872F0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73254" y="3430755"/>
                        <a:ext cx="54864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="" xmlns:a16="http://schemas.microsoft.com/office/drawing/2014/main" id="{07B67B90-D9DC-4321-BB91-86A1CAACD6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013775" y="3339598"/>
                        <a:ext cx="91440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="" xmlns:a16="http://schemas.microsoft.com/office/drawing/2014/main" id="{1C37B75D-40B4-46FD-B6F2-C75D8D9DF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4142" y="3073759"/>
                        <a:ext cx="6920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="" xmlns:a16="http://schemas.microsoft.com/office/drawing/2014/main" id="{0EA7D874-AB8B-4118-9DA2-83367F9002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356" y="3262172"/>
                        <a:ext cx="6920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="" xmlns:a16="http://schemas.microsoft.com/office/drawing/2014/main" id="{B85BAE20-6FC5-4499-931C-B37095D8F2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68374" y="3326504"/>
                        <a:ext cx="0" cy="82296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="" xmlns:a16="http://schemas.microsoft.com/office/drawing/2014/main" id="{F44A627A-EAFB-4396-BA35-A6DB6DC293E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73254" y="3673476"/>
                        <a:ext cx="128016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="" xmlns:a16="http://schemas.microsoft.com/office/drawing/2014/main" id="{5E4F18F2-47B3-4113-808B-224A8D5110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56225" y="3410338"/>
                        <a:ext cx="2391562" cy="1714757"/>
                        <a:chOff x="2456225" y="3410338"/>
                        <a:chExt cx="2391562" cy="1714757"/>
                      </a:xfrm>
                    </p:grpSpPr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="" xmlns:a16="http://schemas.microsoft.com/office/drawing/2014/main" id="{88C226F2-9380-49D0-812C-16390B90F8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60505" y="4018385"/>
                          <a:ext cx="4758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p:txBody>
                    </p:sp>
                    <p:cxnSp>
                      <p:nvCxnSpPr>
                        <p:cNvPr id="33" name="Straight Connector 32">
                          <a:extLst>
                            <a:ext uri="{FF2B5EF4-FFF2-40B4-BE49-F238E27FC236}">
                              <a16:creationId xmlns="" xmlns:a16="http://schemas.microsoft.com/office/drawing/2014/main" id="{2935D349-D7A7-47BF-ADAD-853D54E7E3A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493901" y="3410338"/>
                          <a:ext cx="0" cy="731520"/>
                        </a:xfrm>
                        <a:prstGeom prst="line">
                          <a:avLst/>
                        </a:prstGeom>
                        <a:ln w="15875">
                          <a:solidFill>
                            <a:srgbClr val="FF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="" xmlns:a16="http://schemas.microsoft.com/office/drawing/2014/main" id="{43200DAC-D31D-440A-9734-05100AEE38C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246156" y="3673476"/>
                          <a:ext cx="0" cy="457200"/>
                        </a:xfrm>
                        <a:prstGeom prst="line">
                          <a:avLst/>
                        </a:prstGeom>
                        <a:ln w="15875">
                          <a:solidFill>
                            <a:srgbClr val="FF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="" xmlns:a16="http://schemas.microsoft.com/office/drawing/2014/main" id="{2792DDFE-1A1E-498B-BEB3-A2C711860F8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56225" y="3548430"/>
                          <a:ext cx="6920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="" xmlns:a16="http://schemas.microsoft.com/office/drawing/2014/main" id="{238B30FA-2164-48A0-9B7B-39347EE9EC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71927" y="4755763"/>
                          <a:ext cx="4758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6" name="Arc 15">
                <a:extLst>
                  <a:ext uri="{FF2B5EF4-FFF2-40B4-BE49-F238E27FC236}">
                    <a16:creationId xmlns="" xmlns:a16="http://schemas.microsoft.com/office/drawing/2014/main" id="{2CDB29DA-99B0-4C4F-817F-0A5B33C67E19}"/>
                  </a:ext>
                </a:extLst>
              </p:cNvPr>
              <p:cNvSpPr/>
              <p:nvPr/>
            </p:nvSpPr>
            <p:spPr>
              <a:xfrm>
                <a:off x="3200384" y="3332680"/>
                <a:ext cx="1150984" cy="1564415"/>
              </a:xfrm>
              <a:prstGeom prst="arc">
                <a:avLst>
                  <a:gd name="adj1" fmla="val 10757999"/>
                  <a:gd name="adj2" fmla="val 0"/>
                </a:avLst>
              </a:prstGeom>
              <a:ln w="158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2B57C614-28FE-4C3E-B89E-20881455CBD5}"/>
                </a:ext>
              </a:extLst>
            </p:cNvPr>
            <p:cNvSpPr/>
            <p:nvPr/>
          </p:nvSpPr>
          <p:spPr>
            <a:xfrm>
              <a:off x="2700156" y="3260305"/>
              <a:ext cx="2459666" cy="1153076"/>
            </a:xfrm>
            <a:custGeom>
              <a:avLst/>
              <a:gdLst>
                <a:gd name="connsiteX0" fmla="*/ 2780523 w 2780523"/>
                <a:gd name="connsiteY0" fmla="*/ 1492898 h 1492898"/>
                <a:gd name="connsiteX1" fmla="*/ 1931437 w 2780523"/>
                <a:gd name="connsiteY1" fmla="*/ 774441 h 1492898"/>
                <a:gd name="connsiteX2" fmla="*/ 1576874 w 2780523"/>
                <a:gd name="connsiteY2" fmla="*/ 205273 h 1492898"/>
                <a:gd name="connsiteX3" fmla="*/ 1110343 w 2780523"/>
                <a:gd name="connsiteY3" fmla="*/ 149290 h 1492898"/>
                <a:gd name="connsiteX4" fmla="*/ 289249 w 2780523"/>
                <a:gd name="connsiteY4" fmla="*/ 457200 h 1492898"/>
                <a:gd name="connsiteX5" fmla="*/ 0 w 2780523"/>
                <a:gd name="connsiteY5" fmla="*/ 0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523" h="1492898">
                  <a:moveTo>
                    <a:pt x="2780523" y="1492898"/>
                  </a:moveTo>
                  <a:cubicBezTo>
                    <a:pt x="2456284" y="1240971"/>
                    <a:pt x="2132045" y="989045"/>
                    <a:pt x="1931437" y="774441"/>
                  </a:cubicBezTo>
                  <a:cubicBezTo>
                    <a:pt x="1730829" y="559837"/>
                    <a:pt x="1713723" y="309465"/>
                    <a:pt x="1576874" y="205273"/>
                  </a:cubicBezTo>
                  <a:cubicBezTo>
                    <a:pt x="1440025" y="101081"/>
                    <a:pt x="1324947" y="107302"/>
                    <a:pt x="1110343" y="149290"/>
                  </a:cubicBezTo>
                  <a:cubicBezTo>
                    <a:pt x="895739" y="191278"/>
                    <a:pt x="474306" y="482082"/>
                    <a:pt x="289249" y="457200"/>
                  </a:cubicBezTo>
                  <a:cubicBezTo>
                    <a:pt x="104192" y="432318"/>
                    <a:pt x="52096" y="216159"/>
                    <a:pt x="0" y="0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polynomial, we know 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 Assume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 Compute 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8346233" cy="70978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Bairstow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initialize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check for convergence,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εʹ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 if all convergence checks are satisfied. Else, set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go to step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>
                <a:blip r:embed="rId2"/>
                <a:stretch>
                  <a:fillRect l="-803" t="-111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3834883" cy="5804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216" y="989047"/>
                <a:ext cx="8304245" cy="5514390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root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equation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is said to have a multiplicity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 ∝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1, the order of convergence are no longer valid.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-times continuously differentiable in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neighbourhood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root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multiplicity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root of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multiplicity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is a simple root of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16" y="989047"/>
                <a:ext cx="8304245" cy="5514390"/>
              </a:xfrm>
              <a:blipFill>
                <a:blip r:embed="rId2"/>
                <a:stretch>
                  <a:fillRect l="-808" t="-552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three points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evaluate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Denote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Divided Differences: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  <a:r>
                  <a:rPr lang="en-US" sz="20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  <a:blipFill>
                <a:blip r:embed="rId2"/>
                <a:stretch>
                  <a:fillRect l="-952" t="-665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				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…(1)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…(2)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…(3)</a:t>
                </a:r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 (2) and (3) as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400" b="0" i="1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Dividing both sides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respectively, and rearranging: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  <a:blipFill rotWithShape="0">
                <a:blip r:embed="rId2"/>
                <a:stretch>
                  <a:fillRect l="-952" t="-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LHS in terms of Newton’s Divided Differences: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(</a:t>
                </a:r>
                <a:r>
                  <a:rPr lang="en-US" sz="24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(4) – (5)):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  <a:blipFill rotWithShape="0">
                <a:blip r:embed="rId2"/>
                <a:stretch>
                  <a:fillRect l="-952" t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6387" y="1782269"/>
                <a:ext cx="1915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7" y="1782269"/>
                <a:ext cx="191501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540" t="-10526" r="-381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2127" y="2694229"/>
                <a:ext cx="1915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7" y="2694229"/>
                <a:ext cx="191501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66" t="-10526" r="-382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6130" y="1782268"/>
                <a:ext cx="960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…(4)</m:t>
                      </m:r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30" y="1782268"/>
                <a:ext cx="960519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911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19740" y="2668771"/>
                <a:ext cx="960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…(5)</m:t>
                      </m:r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40" y="2668771"/>
                <a:ext cx="960519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911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322748" y="4752304"/>
            <a:ext cx="360000" cy="5666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57912" y="4857309"/>
                <a:ext cx="1835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(5)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12" y="4857309"/>
                <a:ext cx="1835181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664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" grpId="0"/>
      <p:bldP spid="1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056370DE-43D9-4781-82E2-205ABF61CBBB}"/>
                  </a:ext>
                </a:extLst>
              </p:cNvPr>
              <p:cNvSpPr txBox="1"/>
              <p:nvPr/>
            </p:nvSpPr>
            <p:spPr>
              <a:xfrm>
                <a:off x="4709159" y="3059668"/>
                <a:ext cx="4544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𝑛𝑢𝑚𝑒𝑟𝑎𝑡𝑜𝑟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6370DE-43D9-4781-82E2-205ABF61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9" y="3059668"/>
                <a:ext cx="454402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5"/>
            <a:ext cx="7753367" cy="7097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="" xmlns:a16="http://schemas.microsoft.com/office/drawing/2014/main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2nd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use these properties for the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of Approximation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908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90" y="987628"/>
                <a:ext cx="8714792" cy="5431829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to approximate the function.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three points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evaluate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Constants: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90" y="987628"/>
                <a:ext cx="8714792" cy="5431829"/>
              </a:xfrm>
              <a:blipFill>
                <a:blip r:embed="rId2"/>
                <a:stretch>
                  <a:fillRect l="-1049" t="-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2 Problem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87628"/>
            <a:ext cx="8714792" cy="5431829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Find a root of the following equation using </a:t>
            </a: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Muller’s </a:t>
            </a:r>
            <a:r>
              <a:rPr lang="en-I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to an approximate error </a:t>
            </a: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              :</a:t>
            </a:r>
            <a:endParaRPr lang="en-I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values as 1, 2 and 3 in the Muller’s method.  Do they converge to the same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as the Secant Method?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number of iterations required in two methods. </a:t>
            </a:r>
            <a:r>
              <a:rPr lang="en-IN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Prob</a:t>
            </a: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2_Tut2.xls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08258"/>
              </p:ext>
            </p:extLst>
          </p:nvPr>
        </p:nvGraphicFramePr>
        <p:xfrm>
          <a:off x="1009935" y="2088107"/>
          <a:ext cx="2606722" cy="5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1028254" imgH="203112" progId="Equation.3">
                  <p:embed/>
                </p:oleObj>
              </mc:Choice>
              <mc:Fallback>
                <p:oleObj r:id="rId4" imgW="1028254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935" y="2088107"/>
                        <a:ext cx="2606722" cy="506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193553"/>
              </p:ext>
            </p:extLst>
          </p:nvPr>
        </p:nvGraphicFramePr>
        <p:xfrm>
          <a:off x="5199300" y="1589266"/>
          <a:ext cx="1258650" cy="43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672808" imgH="228501" progId="Equation.3">
                  <p:embed/>
                </p:oleObj>
              </mc:Choice>
              <mc:Fallback>
                <p:oleObj r:id="rId6" imgW="67280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300" y="1589266"/>
                        <a:ext cx="1258650" cy="43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7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14196</TotalTime>
  <Words>664</Words>
  <Application>Microsoft Office PowerPoint</Application>
  <PresentationFormat>On-screen Show (4:3)</PresentationFormat>
  <Paragraphs>209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Equation.3</vt:lpstr>
      <vt:lpstr>PowerPoint Presentation</vt:lpstr>
      <vt:lpstr>Open Methods: Muller</vt:lpstr>
      <vt:lpstr>Open Methods: Muller</vt:lpstr>
      <vt:lpstr>Open Methods: Muller</vt:lpstr>
      <vt:lpstr>Open Methods: Muller</vt:lpstr>
      <vt:lpstr>Properties of Divided Differences</vt:lpstr>
      <vt:lpstr>Note: Properties of Divided Differences</vt:lpstr>
      <vt:lpstr>Open Methods: Muller</vt:lpstr>
      <vt:lpstr>Tutorial 2 Problem 2: Muller</vt:lpstr>
      <vt:lpstr>Open Methods: Muller</vt:lpstr>
      <vt:lpstr>Order of Convergence</vt:lpstr>
      <vt:lpstr>Polynomial Methods: Single Root</vt:lpstr>
      <vt:lpstr>Polynomial Methods: Single Root</vt:lpstr>
      <vt:lpstr>Polynomial Methods: Single Root</vt:lpstr>
      <vt:lpstr>Polynomial Methods: Bairstow</vt:lpstr>
      <vt:lpstr>Polynomial Methods: Bairstow</vt:lpstr>
      <vt:lpstr>Polynomial Methods: Bairstow</vt:lpstr>
      <vt:lpstr>Polynomial Methods: Bairstow</vt:lpstr>
      <vt:lpstr>Polynomial Methods: Bairstow</vt:lpstr>
      <vt:lpstr>Polynomial Methods: Bairstow</vt:lpstr>
      <vt:lpstr>Polynomial Methods: Bairstow Algorithm</vt:lpstr>
      <vt:lpstr>Multiple Roots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355</cp:revision>
  <dcterms:created xsi:type="dcterms:W3CDTF">2018-04-30T11:42:59Z</dcterms:created>
  <dcterms:modified xsi:type="dcterms:W3CDTF">2019-08-08T11:19:33Z</dcterms:modified>
</cp:coreProperties>
</file>