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44" r:id="rId2"/>
    <p:sldId id="345" r:id="rId3"/>
    <p:sldId id="346" r:id="rId4"/>
    <p:sldId id="347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59" r:id="rId17"/>
    <p:sldId id="354" r:id="rId18"/>
    <p:sldId id="356" r:id="rId19"/>
    <p:sldId id="357" r:id="rId20"/>
    <p:sldId id="358" r:id="rId21"/>
    <p:sldId id="355" r:id="rId22"/>
    <p:sldId id="337" r:id="rId23"/>
    <p:sldId id="349" r:id="rId24"/>
    <p:sldId id="350" r:id="rId25"/>
    <p:sldId id="351" r:id="rId26"/>
    <p:sldId id="352" r:id="rId27"/>
    <p:sldId id="35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 err="1" smtClean="0">
                <a:solidFill>
                  <a:srgbClr val="0000FF"/>
                </a:solidFill>
              </a:rPr>
              <a:t>Bairstow's</a:t>
            </a:r>
            <a:r>
              <a:rPr lang="en-IN" altLang="en-US" sz="2800" b="1" dirty="0" smtClean="0">
                <a:solidFill>
                  <a:srgbClr val="0000FF"/>
                </a:solidFill>
              </a:rPr>
              <a:t> </a:t>
            </a:r>
            <a:r>
              <a:rPr lang="en-IN" altLang="en-US" sz="2800" b="1" dirty="0">
                <a:solidFill>
                  <a:srgbClr val="0000FF"/>
                </a:solidFill>
              </a:rPr>
              <a:t>Method</a:t>
            </a:r>
            <a:endParaRPr lang="en-US" altLang="en-US" sz="2800" b="1" dirty="0">
              <a:solidFill>
                <a:srgbClr val="0000FF"/>
              </a:solidFill>
            </a:endParaRP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28600" y="1295400"/>
            <a:ext cx="8915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Tx/>
              <a:buAutoNum type="arabicPeriod"/>
            </a:pP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Bairstow’s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an iterative approach loosely related to both Müller and Newton Raphson methods</a:t>
            </a:r>
          </a:p>
          <a:p>
            <a:pPr lvl="1" eaLnBrk="1" hangingPunct="1">
              <a:buFontTx/>
              <a:buAutoNum type="arabicPeriod"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AutoNum type="arabicPeriod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dividing the given polynomial by a quadratic polynomial </a:t>
            </a: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-rx-s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IN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733550" y="3721100"/>
          <a:ext cx="58340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2451100" imgH="1257300" progId="Equation.DSMT4">
                  <p:embed/>
                </p:oleObj>
              </mc:Choice>
              <mc:Fallback>
                <p:oleObj name="Equation" r:id="rId3" imgW="2451100" imgH="1257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721100"/>
                        <a:ext cx="58340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9032" y="1023536"/>
                <a:ext cx="8605935" cy="548780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032" y="1023536"/>
                <a:ext cx="8605935" cy="548780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10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72216" y="1845277"/>
            <a:ext cx="807308" cy="3245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868562" y="1845277"/>
            <a:ext cx="197708" cy="3245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37968" y="1845277"/>
            <a:ext cx="1659923" cy="2858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29232" y="1845276"/>
            <a:ext cx="329514" cy="2924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3654" y="6311293"/>
                <a:ext cx="7552038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are known. For a choice of r and s, one can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from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n+1 equations </a:t>
                </a:r>
                <a:r>
                  <a:rPr lang="en-IN" dirty="0" smtClean="0"/>
                  <a:t>above having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n+1 unknowns 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4" y="6311293"/>
                <a:ext cx="755203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46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865" y="1052943"/>
                <a:ext cx="8220270" cy="54691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functions of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→ 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in Taylor’s series: Apply 2-d Newton-Raphson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evaluate: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65" y="1052943"/>
                <a:ext cx="8220270" cy="5469146"/>
              </a:xfrm>
              <a:blipFill rotWithShape="0">
                <a:blip r:embed="rId2"/>
                <a:stretch>
                  <a:fillRect l="-964" t="-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</a:t>
                </a:r>
                <a:r>
                  <a:rPr 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differentials with respect to </a:t>
                </a:r>
                <a:r>
                  <a:rPr lang="en-US" sz="18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       </m:t>
                      </m:r>
                    </m:oMath>
                  </m:oMathPara>
                </a14:m>
                <a:endParaRPr lang="en-IN" sz="1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I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,⋯2,1,0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  <a:blipFill rotWithShape="0"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62167" y="2704567"/>
            <a:ext cx="631065" cy="1056067"/>
            <a:chOff x="5988676" y="2369713"/>
            <a:chExt cx="631065" cy="1056067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988676" y="2859110"/>
              <a:ext cx="309093" cy="56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flipH="1">
              <a:off x="6143222" y="2369713"/>
              <a:ext cx="47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FF"/>
                  </a:solidFill>
                </a:rPr>
                <a:t>= 0</a:t>
              </a:r>
              <a:endParaRPr lang="en-IN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3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83" y="950305"/>
                <a:ext cx="8346233" cy="524570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differentials with respect to </a:t>
                </a:r>
                <a:r>
                  <a:rPr lang="en-US" sz="18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=0; </m:t>
                      </m:r>
                    </m:oMath>
                  </m:oMathPara>
                </a14:m>
                <a:endParaRPr lang="en-IN" sz="1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(say)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→ 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,⋯2,1,0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83" y="950305"/>
                <a:ext cx="8346233" cy="5245708"/>
              </a:xfrm>
              <a:blipFill rotWithShape="0">
                <a:blip r:embed="rId2"/>
                <a:stretch>
                  <a:fillRect l="-584" b="-5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75347" y="2640170"/>
            <a:ext cx="631065" cy="1056067"/>
            <a:chOff x="5988676" y="2369713"/>
            <a:chExt cx="631065" cy="105606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988676" y="2859110"/>
              <a:ext cx="309093" cy="56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flipH="1">
              <a:off x="6143222" y="2369713"/>
              <a:ext cx="47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FF"/>
                  </a:solidFill>
                </a:rPr>
                <a:t>= 0</a:t>
              </a:r>
              <a:endParaRPr lang="en-IN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26885" y="2640170"/>
            <a:ext cx="631065" cy="1056067"/>
            <a:chOff x="5988676" y="2369713"/>
            <a:chExt cx="631065" cy="1056067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5988676" y="2859110"/>
              <a:ext cx="309093" cy="56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flipH="1">
              <a:off x="6143222" y="2369713"/>
              <a:ext cx="47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FF"/>
                  </a:solidFill>
                </a:rPr>
                <a:t>= 0</a:t>
              </a:r>
              <a:endParaRPr lang="en-IN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91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,⋯2,1,0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,⋯2,1,0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given polynomial, we know {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 Assume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{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and {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 Compute  </a:t>
                </a:r>
                <a:r>
                  <a:rPr lang="el-GR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l-GR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  <a:blipFill rotWithShape="0"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8"/>
            <a:ext cx="8346233" cy="70978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initialize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check for convergence,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IN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𝑛𝑒𝑤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IN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𝑛𝑒𝑤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εʹ</a:t>
                </a:r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7: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Stop if all convergence checks are satisfied. Else, set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go to step 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83" y="950305"/>
                <a:ext cx="8346233" cy="5469151"/>
              </a:xfrm>
              <a:blipFill rotWithShape="0">
                <a:blip r:embed="rId2"/>
                <a:stretch>
                  <a:fillRect l="-803" t="-111" r="-1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 err="1" smtClean="0"/>
              <a:t>Bairstow's</a:t>
            </a:r>
            <a:r>
              <a:rPr lang="en-IN" altLang="en-US" sz="2800" b="1" dirty="0" smtClean="0"/>
              <a:t> </a:t>
            </a:r>
            <a:r>
              <a:rPr lang="en-IN" altLang="en-US" sz="2800" b="1" dirty="0"/>
              <a:t>Method</a:t>
            </a:r>
            <a:endParaRPr lang="en-US" altLang="en-US" sz="2800" b="1" dirty="0"/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950913"/>
            <a:ext cx="8915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roots quadratic polynomial </a:t>
            </a: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-rx-s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obtained as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2484438"/>
            <a:ext cx="89154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Step 9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Arial" charset="0"/>
                <a:cs typeface="Arial" charset="0"/>
              </a:rPr>
              <a:t>At this point three possibilities exist: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quotient is a third-order polynomial or greater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 previous values of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serve as initial guesses and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Bairstow’s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method is applied to the quotient to evaluate new r and s values.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quotient is quadratic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 remaining two roots are evaluated directly, using the above eqn.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quotient is a 1</a:t>
            </a:r>
            <a:r>
              <a:rPr lang="en-US" sz="2600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order polynomial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The remaining single root can be evaluated simply as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x=-s/r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lvl="1" indent="-514350">
              <a:defRPr/>
            </a:pP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3294063" y="1524000"/>
          <a:ext cx="25558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040948" imgH="444307" progId="Equation.3">
                  <p:embed/>
                </p:oleObj>
              </mc:Choice>
              <mc:Fallback>
                <p:oleObj name="Equation" r:id="rId3" imgW="104094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1524000"/>
                        <a:ext cx="25558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3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</p:spPr>
            <p:txBody>
              <a:bodyPr>
                <a:noAutofit/>
              </a:bodyPr>
              <a:lstStyle/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𝐷𝑒𝑡𝑒𝑟𝑚𝑖𝑛𝑒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𝑟𝑜𝑜𝑡𝑠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𝑝𝑜𝑙𝑦𝑛𝑜𝑚𝑖𝑎𝑙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sz="2400" b="0" i="1" dirty="0" smtClean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1" baseline="30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−3.5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1" baseline="30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2.75</m:t>
                      </m:r>
                      <m:r>
                        <a:rPr lang="en-I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1" baseline="30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I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+2.125</m:t>
                      </m:r>
                      <m:r>
                        <a:rPr lang="en-I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1" baseline="30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−3.875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+1.25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initial guesses of r = s = -1 and iterate to </a:t>
                </a:r>
                <a:r>
                  <a:rPr lang="el-GR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IN" sz="24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0.1%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Soln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I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initialize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n = 5;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1.25;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-3.875;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2.125;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2.75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-3.5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1;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  <a:blipFill rotWithShape="0">
                <a:blip r:embed="rId2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</p:spPr>
            <p:txBody>
              <a:bodyPr>
                <a:no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compute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sz="2400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i="1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I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recursive relations derived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IN" sz="24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⋯2, 1, 0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n =5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IN" sz="24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=3, 2, 1, 0</m:t>
                    </m:r>
                  </m:oMath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  <a:blipFill rotWithShape="0">
                <a:blip r:embed="rId2"/>
                <a:stretch>
                  <a:fillRect l="-1057" t="-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SzPts val="2200"/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compute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, …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sz="24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I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recursive relations </a:t>
                </a:r>
                <a:r>
                  <a:rPr lang="en-I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SzPts val="22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SzPts val="22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n =5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IN" sz="24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=3, 2, 1, 0</m:t>
                    </m:r>
                  </m:oMath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  <a:blipFill rotWithShape="0">
                <a:blip r:embed="rId2"/>
                <a:stretch>
                  <a:fillRect l="-1057" t="-1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 err="1" smtClean="0">
                <a:solidFill>
                  <a:srgbClr val="0000FF"/>
                </a:solidFill>
              </a:rPr>
              <a:t>Bairstow's</a:t>
            </a:r>
            <a:r>
              <a:rPr lang="en-IN" altLang="en-US" sz="2800" b="1" dirty="0" smtClean="0">
                <a:solidFill>
                  <a:srgbClr val="0000FF"/>
                </a:solidFill>
              </a:rPr>
              <a:t> </a:t>
            </a:r>
            <a:r>
              <a:rPr lang="en-IN" altLang="en-US" sz="2800" b="1" dirty="0">
                <a:solidFill>
                  <a:srgbClr val="0000FF"/>
                </a:solidFill>
              </a:rPr>
              <a:t>Method</a:t>
            </a:r>
            <a:endParaRPr lang="en-US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114300" y="1295400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 The coefficients </a:t>
            </a:r>
            <a:r>
              <a:rPr lang="en-I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’s are obtained very easily by using recursive relation</a:t>
            </a: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2316163" y="2286000"/>
          <a:ext cx="5075237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2082800" imgH="685800" progId="Equation.DSMT4">
                  <p:embed/>
                </p:oleObj>
              </mc:Choice>
              <mc:Fallback>
                <p:oleObj name="Equation" r:id="rId3" imgW="2082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286000"/>
                        <a:ext cx="5075237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114300" y="4114800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Using Newton Raphson approach, </a:t>
            </a:r>
            <a:r>
              <a:rPr lang="en-IN" altLang="en-US" sz="28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I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IN" altLang="en-US" sz="2800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I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are adjusted so as to make both </a:t>
            </a:r>
            <a:r>
              <a:rPr lang="en-IN" altLang="en-US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IN" altLang="en-US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IN" altLang="en-US" sz="2800" i="1">
                <a:solidFill>
                  <a:srgbClr val="000000"/>
                </a:solidFill>
                <a:latin typeface="Times New Roman" panose="02020603050405020304" pitchFamily="18" charset="0"/>
              </a:rPr>
              <a:t> and b</a:t>
            </a:r>
            <a:r>
              <a:rPr lang="en-IN" altLang="en-US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IN" altLang="en-US" sz="28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approach zero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2500313" y="5334000"/>
          <a:ext cx="414496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5" imgW="1701720" imgH="457200" progId="Equation.DSMT4">
                  <p:embed/>
                </p:oleObj>
              </mc:Choice>
              <mc:Fallback>
                <p:oleObj name="Equation" r:id="rId5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334000"/>
                        <a:ext cx="4144962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0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SzPts val="2200"/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 </a:t>
                </a:r>
                <a:r>
                  <a:rPr lang="el-GR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l-GR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−16.375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−4.875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−4.875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10.75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11.375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Solving,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0.3558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1.1381 </a:t>
                </a: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 compute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0.3558 = -0.6442,      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1.1381 = 0.1381</a:t>
                </a: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6: check for convergence,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IN" sz="240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𝑛𝑒𝑤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IN" sz="240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𝑛𝑒𝑤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l-GR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εʹ</a:t>
                </a:r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IN" sz="2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𝑛𝑒𝑤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−0.6442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</m:num>
                          <m:den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−0.6442</m:t>
                            </m:r>
                          </m:den>
                        </m:f>
                      </m:e>
                    </m:d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100%</m:t>
                    </m:r>
                  </m:oMath>
                </a14:m>
                <a:r>
                  <a:rPr lang="en-IN" sz="2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IN" sz="20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𝑛𝑒𝑤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0.1381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0.1381</m:t>
                            </m:r>
                          </m:den>
                        </m:f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100%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IN" sz="20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7: Stop if all convergence checks are satisfied. Else, set 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4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go to step 2.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I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  <a:blipFill rotWithShape="0">
                <a:blip r:embed="rId2"/>
                <a:stretch>
                  <a:fillRect l="-1057" b="-6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18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 err="1" smtClean="0"/>
              <a:t>Bairstow's</a:t>
            </a:r>
            <a:r>
              <a:rPr lang="en-IN" altLang="en-US" sz="2800" b="1" dirty="0" smtClean="0"/>
              <a:t> </a:t>
            </a:r>
            <a:r>
              <a:rPr lang="en-IN" altLang="en-US" sz="2800" b="1" dirty="0"/>
              <a:t>Method</a:t>
            </a:r>
            <a:endParaRPr lang="en-US" altLang="en-US" sz="2800" b="1" dirty="0"/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950913"/>
            <a:ext cx="8915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roots quadratic polynomial </a:t>
            </a: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-rx-s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obtained as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2484438"/>
            <a:ext cx="89154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IN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Step 9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Arial" charset="0"/>
                <a:cs typeface="Arial" charset="0"/>
              </a:rPr>
              <a:t>At this point three possibilities exist: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quotient is a third-order polynomial or greater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 previous values of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serve as initial guesses and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Bairstow’s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method is applied to the quotient to evaluate new r and s values.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quotient is quadratic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 remaining two roots are evaluated directly, using the above eqn.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quotient is a 1</a:t>
            </a:r>
            <a:r>
              <a:rPr lang="en-US" sz="2600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order polynomial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The remaining single root can be evaluated simply as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x=-s/r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lvl="1" indent="-514350">
              <a:defRPr/>
            </a:pP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3294063" y="1524000"/>
          <a:ext cx="25558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1040948" imgH="444307" progId="Equation.3">
                  <p:embed/>
                </p:oleObj>
              </mc:Choice>
              <mc:Fallback>
                <p:oleObj name="Equation" r:id="rId3" imgW="104094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1524000"/>
                        <a:ext cx="25558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8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8"/>
            <a:ext cx="3834883" cy="5804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216" y="989047"/>
                <a:ext cx="8304245" cy="5514390"/>
              </a:xfrm>
            </p:spPr>
            <p:txBody>
              <a:bodyPr>
                <a:normAutofit fontScale="850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root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equation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is said to have a multiplicity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 ∝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1, the order of convergence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longer valid.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a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-times continuously differentiable in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neighbourhood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root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multiplicity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root of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multiplicity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is a simple root of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216" y="989047"/>
                <a:ext cx="8304245" cy="5514390"/>
              </a:xfrm>
              <a:blipFill rotWithShape="0">
                <a:blip r:embed="rId2"/>
                <a:stretch>
                  <a:fillRect l="-808" t="-552" b="-1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Revision of Solution of Non-linear Equations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 – </a:t>
            </a:r>
            <a:r>
              <a:rPr lang="en-I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but tedious/subjective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position method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false position method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Fixed-point iteration </a:t>
            </a:r>
            <a:endParaRPr lang="en-US" altLang="en-US" sz="26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</a:t>
            </a:r>
            <a:endParaRPr lang="en-US" altLang="en-US" sz="2600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Secant &amp; Modified Secant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26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9200" y="2362200"/>
            <a:ext cx="388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Guaranteed convergence</a:t>
            </a:r>
          </a:p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Linear or better convergence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9600" y="4395788"/>
            <a:ext cx="48006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May diverge</a:t>
            </a:r>
          </a:p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FP  - linear convergence</a:t>
            </a:r>
          </a:p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NR – quadratic convergence</a:t>
            </a:r>
          </a:p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Secant – between linear &amp; quadratic</a:t>
            </a:r>
          </a:p>
          <a:p>
            <a:pPr eaLnBrk="1" hangingPunct="1"/>
            <a:endParaRPr lang="en-IN" altLang="en-US" sz="1000">
              <a:solidFill>
                <a:srgbClr val="FF3300"/>
              </a:solidFill>
              <a:latin typeface="Times" panose="02020603050405020304" pitchFamily="18" charset="0"/>
            </a:endParaRPr>
          </a:p>
          <a:p>
            <a:pPr eaLnBrk="1" hangingPunct="1"/>
            <a:r>
              <a:rPr lang="en-IN" altLang="en-US" sz="2400" b="1" i="1">
                <a:solidFill>
                  <a:srgbClr val="FF3300"/>
                </a:solidFill>
                <a:latin typeface="Times" panose="02020603050405020304" pitchFamily="18" charset="0"/>
              </a:rPr>
              <a:t>NR – problems near zero gradient </a:t>
            </a:r>
          </a:p>
          <a:p>
            <a:pPr eaLnBrk="1" hangingPunct="1"/>
            <a:endParaRPr lang="en-IN" altLang="en-US" sz="2400">
              <a:solidFill>
                <a:srgbClr val="FF33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Revision of Solution of Non-linear Equations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643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Hybrid Methods</a:t>
            </a:r>
            <a:endParaRPr lang="en-IN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Dekker method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Brent method</a:t>
            </a:r>
          </a:p>
          <a:p>
            <a:pPr marL="514350" indent="-514350">
              <a:spcBef>
                <a:spcPct val="50000"/>
              </a:spcBef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Multiple roots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Bracketing method – 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Only for odd number of roots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Linear convergence</a:t>
            </a:r>
            <a:endParaRPr lang="en-US" sz="24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Modified Newton </a:t>
            </a:r>
            <a:r>
              <a:rPr lang="en-US" sz="2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Quadratic convergence</a:t>
            </a:r>
          </a:p>
          <a:p>
            <a:pPr marL="1371600" lvl="2" indent="-457200">
              <a:spcBef>
                <a:spcPct val="50000"/>
              </a:spcBef>
              <a:buFont typeface="+mj-lt"/>
              <a:buAutoNum type="alphaLcPeriod"/>
              <a:defRPr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Known multiplicity</a:t>
            </a:r>
          </a:p>
          <a:p>
            <a:pPr marL="1371600" lvl="2" indent="-457200">
              <a:spcBef>
                <a:spcPct val="50000"/>
              </a:spcBef>
              <a:buFont typeface="+mj-lt"/>
              <a:buAutoNum type="alphaLcPeriod"/>
              <a:defRPr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Derivative function</a:t>
            </a:r>
          </a:p>
          <a:p>
            <a:pPr marL="1257300" lvl="2" indent="-342900">
              <a:spcBef>
                <a:spcPct val="50000"/>
              </a:spcBef>
              <a:buFontTx/>
              <a:buAutoNum type="alphaLcPeriod"/>
              <a:defRPr/>
            </a:pPr>
            <a:endParaRPr 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defRPr/>
            </a:pPr>
            <a:endParaRPr lang="en-US" sz="26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1524000"/>
            <a:ext cx="5105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srgbClr val="FF3300"/>
                </a:solidFill>
                <a:latin typeface="Times" pitchFamily="18" charset="0"/>
                <a:cs typeface="Arial" charset="0"/>
              </a:rPr>
              <a:t>Combination </a:t>
            </a:r>
          </a:p>
          <a:p>
            <a:pPr marL="173038" indent="-173038">
              <a:buFontTx/>
              <a:buChar char="-"/>
              <a:defRPr/>
            </a:pPr>
            <a:r>
              <a:rPr lang="en-IN" sz="2400" dirty="0">
                <a:solidFill>
                  <a:srgbClr val="FF3300"/>
                </a:solidFill>
                <a:latin typeface="Times" pitchFamily="18" charset="0"/>
                <a:cs typeface="Arial" charset="0"/>
              </a:rPr>
              <a:t>Bracketing method at the beginning</a:t>
            </a:r>
          </a:p>
          <a:p>
            <a:pPr marL="173038" indent="-173038">
              <a:buFontTx/>
              <a:buChar char="-"/>
              <a:defRPr/>
            </a:pPr>
            <a:r>
              <a:rPr lang="en-IN" sz="2400" dirty="0">
                <a:solidFill>
                  <a:srgbClr val="FF3300"/>
                </a:solidFill>
                <a:latin typeface="Times" pitchFamily="18" charset="0"/>
                <a:cs typeface="Arial" charset="0"/>
              </a:rPr>
              <a:t>Open method near convergence</a:t>
            </a:r>
          </a:p>
        </p:txBody>
      </p:sp>
    </p:spTree>
    <p:extLst>
      <p:ext uri="{BB962C8B-B14F-4D97-AF65-F5344CB8AC3E}">
        <p14:creationId xmlns:p14="http://schemas.microsoft.com/office/powerpoint/2010/main" val="42598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Revision of Solution of Non-linear Equations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Roots of polynomials</a:t>
            </a:r>
            <a:endParaRPr lang="en-IN" altLang="en-US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polynomials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of polynomials 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Deflation of polynomials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degree of polynomials</a:t>
            </a:r>
          </a:p>
          <a:p>
            <a:pPr eaLnBrk="1" hangingPunct="1">
              <a:spcBef>
                <a:spcPct val="50000"/>
              </a:spcBef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finding roots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Müller method</a:t>
            </a:r>
            <a:endParaRPr lang="en-US" altLang="en-US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6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r>
              <a:rPr lang="en-US" altLang="en-US" sz="26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US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81400" y="4872038"/>
            <a:ext cx="510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>
                <a:solidFill>
                  <a:srgbClr val="FF3300"/>
                </a:solidFill>
                <a:latin typeface="Times" panose="02020603050405020304" pitchFamily="18" charset="0"/>
              </a:rPr>
              <a:t>Real and complex rooots</a:t>
            </a:r>
          </a:p>
        </p:txBody>
      </p:sp>
    </p:spTree>
    <p:extLst>
      <p:ext uri="{BB962C8B-B14F-4D97-AF65-F5344CB8AC3E}">
        <p14:creationId xmlns:p14="http://schemas.microsoft.com/office/powerpoint/2010/main" val="12026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>
                <a:solidFill>
                  <a:srgbClr val="0000FF"/>
                </a:solidFill>
              </a:rPr>
              <a:t>Revision of Solution of Non-linear Equations</a:t>
            </a:r>
            <a:endParaRPr lang="en-US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219200"/>
            <a:ext cx="9144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rare cases, computers will provide approximate solution.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 method is “universally” better than others.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 should guide the selection of algorithm and guess value(s).</a:t>
            </a:r>
          </a:p>
          <a:p>
            <a:pPr eaLnBrk="1" hangingPunct="1">
              <a:spcBef>
                <a:spcPct val="50000"/>
              </a:spcBef>
            </a:pPr>
            <a:endParaRPr lang="en-IN" altLang="en-US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Comparison of different algorithms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78925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 err="1" smtClean="0">
                <a:solidFill>
                  <a:srgbClr val="0000FF"/>
                </a:solidFill>
              </a:rPr>
              <a:t>Bairstow's</a:t>
            </a:r>
            <a:r>
              <a:rPr lang="en-IN" altLang="en-US" sz="2800" b="1" dirty="0" smtClean="0">
                <a:solidFill>
                  <a:srgbClr val="0000FF"/>
                </a:solidFill>
              </a:rPr>
              <a:t> </a:t>
            </a:r>
            <a:r>
              <a:rPr lang="en-IN" altLang="en-US" sz="2800" b="1" dirty="0">
                <a:solidFill>
                  <a:srgbClr val="0000FF"/>
                </a:solidFill>
              </a:rPr>
              <a:t>Method</a:t>
            </a:r>
            <a:endParaRPr lang="en-US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114300" y="1143000"/>
            <a:ext cx="891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 Obtain corrections in </a:t>
            </a:r>
            <a:r>
              <a:rPr lang="en-I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by Newton-Raphson method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04800" y="1905000"/>
          <a:ext cx="8458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4165600" imgH="1028700" progId="Equation.DSMT4">
                  <p:embed/>
                </p:oleObj>
              </mc:Choice>
              <mc:Fallback>
                <p:oleObj name="Equation" r:id="rId3" imgW="41656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4582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9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 err="1" smtClean="0">
                <a:solidFill>
                  <a:srgbClr val="0000FF"/>
                </a:solidFill>
              </a:rPr>
              <a:t>Bairstow's</a:t>
            </a:r>
            <a:r>
              <a:rPr lang="en-IN" altLang="en-US" sz="2800" b="1" dirty="0" smtClean="0">
                <a:solidFill>
                  <a:srgbClr val="0000FF"/>
                </a:solidFill>
              </a:rPr>
              <a:t> </a:t>
            </a:r>
            <a:r>
              <a:rPr lang="en-IN" altLang="en-US" sz="2800" b="1" dirty="0">
                <a:solidFill>
                  <a:srgbClr val="0000FF"/>
                </a:solidFill>
              </a:rPr>
              <a:t>Method</a:t>
            </a:r>
            <a:endParaRPr lang="en-US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114300" y="1143000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Bairstow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(1920) showed that the partial derivatives of </a:t>
            </a:r>
            <a:r>
              <a:rPr lang="en-I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obtained by the recursive relation</a:t>
            </a:r>
            <a:endParaRPr lang="en-I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2546350" y="2133600"/>
          <a:ext cx="461645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2146300" imgH="1346200" progId="Equation.DSMT4">
                  <p:embed/>
                </p:oleObj>
              </mc:Choice>
              <mc:Fallback>
                <p:oleObj name="Equation" r:id="rId3" imgW="21463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133600"/>
                        <a:ext cx="4616450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76200" y="5029200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7. Iterate the steps untill (</a:t>
            </a:r>
            <a:r>
              <a:rPr lang="el-GR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r/r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l-GR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s/s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drops below a specified threshold</a:t>
            </a:r>
            <a:endParaRPr lang="en-I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214" y="959636"/>
                <a:ext cx="8327572" cy="5489903"/>
              </a:xfrm>
            </p:spPr>
            <p:txBody>
              <a:bodyPr>
                <a:normAutofit fontScale="925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sequence which converges to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Define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there exists a number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constant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0 such that,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→∝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order of convergence of the sequence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asymptotic error constant.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Point: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 Raphson: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Secant: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mixed order, ≈ 1.6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Muller: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mixed order, ≈ 1.84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214" y="959636"/>
                <a:ext cx="8327572" cy="5489903"/>
              </a:xfrm>
              <a:blipFill>
                <a:blip r:embed="rId2"/>
                <a:stretch>
                  <a:fillRect l="-952" t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Single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079" y="1509097"/>
                <a:ext cx="7403841" cy="45360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divide by a factor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such that,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root of the polynomial, we will get an exact polynomial of order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dividing by a factor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will have a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remainder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79" y="1509097"/>
                <a:ext cx="7403841" cy="4536092"/>
              </a:xfrm>
              <a:blipFill rotWithShape="0"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Single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842147"/>
                <a:ext cx="8220270" cy="54691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⋯2, 1, 0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  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⋯2, 1, 0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842147"/>
                <a:ext cx="8220270" cy="54691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5275" y="1598140"/>
            <a:ext cx="938839" cy="2965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07344" y="1598140"/>
            <a:ext cx="842183" cy="2998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64540" y="1666402"/>
            <a:ext cx="2297810" cy="3468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246322" y="1646319"/>
            <a:ext cx="397612" cy="2998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3654" y="6311293"/>
                <a:ext cx="7552038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are known. For a choice of r, one can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from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n+1 equations </a:t>
                </a:r>
                <a:r>
                  <a:rPr lang="en-IN" dirty="0" smtClean="0"/>
                  <a:t>above having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n+1 unknowns 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4" y="6311293"/>
                <a:ext cx="755203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46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Single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865" y="1052943"/>
                <a:ext cx="8220270" cy="54691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Remainder b</a:t>
                </a:r>
                <a:r>
                  <a:rPr lang="en-US" sz="22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function of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→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at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Newton-Raphson: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Formula for Step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a value of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estimate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compute new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Continue until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zero. (with acceptable relative error)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65" y="1052943"/>
                <a:ext cx="8220270" cy="5469146"/>
              </a:xfrm>
              <a:blipFill rotWithShape="0">
                <a:blip r:embed="rId2"/>
                <a:stretch>
                  <a:fillRect l="-1187" t="-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Methods: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Bairstow's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865" y="987629"/>
                <a:ext cx="8220270" cy="54691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divide by a factor (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2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the factor is exact, the resulting polynomial will be of order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2). Two roots of the polynomial can be estimated simultaneously as the roots of the quadratic factor. For the complex roots, they will be the complex conjugates.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factor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not exact, there will be two remainder terms, one function of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another constant.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express the remainder term as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 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 instead of the standard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chosen to device a convenient iteration formula!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65" y="987629"/>
                <a:ext cx="8220270" cy="5469146"/>
              </a:xfrm>
              <a:blipFill rotWithShape="0">
                <a:blip r:embed="rId2"/>
                <a:stretch>
                  <a:fillRect l="-816" b="-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14707</TotalTime>
  <Words>846</Words>
  <Application>Microsoft Office PowerPoint</Application>
  <PresentationFormat>On-screen Show (4:3)</PresentationFormat>
  <Paragraphs>234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Order of Convergence</vt:lpstr>
      <vt:lpstr>Polynomial Methods: Single Root</vt:lpstr>
      <vt:lpstr>Polynomial Methods: Single Root</vt:lpstr>
      <vt:lpstr>Polynomial Methods: Single Root</vt:lpstr>
      <vt:lpstr>Polynomial Methods: Bairstow's</vt:lpstr>
      <vt:lpstr>Polynomial Methods: Bairstow's</vt:lpstr>
      <vt:lpstr>Polynomial Methods: Bairstow's</vt:lpstr>
      <vt:lpstr>Polynomial Methods: Bairstow's</vt:lpstr>
      <vt:lpstr>Polynomial Methods: Bairstow's</vt:lpstr>
      <vt:lpstr>Polynomial Methods: Bairstow's</vt:lpstr>
      <vt:lpstr>Polynomial Methods: Bairstow's Algorithm</vt:lpstr>
      <vt:lpstr>PowerPoint Presentation</vt:lpstr>
      <vt:lpstr>Example Problem</vt:lpstr>
      <vt:lpstr>Example Problem</vt:lpstr>
      <vt:lpstr>Example Problem</vt:lpstr>
      <vt:lpstr>Example Problem</vt:lpstr>
      <vt:lpstr>PowerPoint Presentation</vt:lpstr>
      <vt:lpstr>Multiple Roots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401</cp:revision>
  <dcterms:created xsi:type="dcterms:W3CDTF">2018-04-30T11:42:59Z</dcterms:created>
  <dcterms:modified xsi:type="dcterms:W3CDTF">2019-08-09T08:14:49Z</dcterms:modified>
</cp:coreProperties>
</file>