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49" r:id="rId2"/>
    <p:sldId id="350" r:id="rId3"/>
    <p:sldId id="351" r:id="rId4"/>
    <p:sldId id="353" r:id="rId5"/>
    <p:sldId id="326" r:id="rId6"/>
    <p:sldId id="352" r:id="rId7"/>
    <p:sldId id="354" r:id="rId8"/>
    <p:sldId id="355" r:id="rId9"/>
    <p:sldId id="379" r:id="rId10"/>
    <p:sldId id="356" r:id="rId11"/>
    <p:sldId id="357" r:id="rId12"/>
    <p:sldId id="380" r:id="rId13"/>
    <p:sldId id="387" r:id="rId14"/>
    <p:sldId id="358" r:id="rId15"/>
    <p:sldId id="382" r:id="rId16"/>
    <p:sldId id="388" r:id="rId17"/>
    <p:sldId id="389" r:id="rId18"/>
    <p:sldId id="360" r:id="rId19"/>
    <p:sldId id="383" r:id="rId20"/>
    <p:sldId id="359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84" r:id="rId29"/>
    <p:sldId id="391" r:id="rId30"/>
    <p:sldId id="385" r:id="rId31"/>
    <p:sldId id="390" r:id="rId32"/>
    <p:sldId id="386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6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13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AB0-82E9-443B-80DB-C6FD1C84701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FDBA8-DFAA-4C4F-A864-54655AEB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2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CCC4-74F0-4F96-A07F-D1B145D90622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A7D-097C-4C61-986E-0EB7821DFE2C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8E6C-3A01-426F-A9BA-51D8683F016D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7EC8-B311-4807-8E9E-EC2C2434DF3C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E4F-A21B-4C21-BC9B-299E08AF9BBB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8307-925B-48DC-9E0A-BF801BC72C13}" type="datetime1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A30B-BCF1-4A9F-A710-718CFFA88867}" type="datetime1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3C0-39CF-4155-AFED-29A252B1E987}" type="datetime1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072C-771C-45A2-871B-EFECF799FB04}" type="datetime1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3D62-9F5D-4298-8D78-7CE004D9A1DD}" type="datetime1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0C3-304A-4AF9-805F-BED6DB9B20F1}" type="datetime1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D8B9-F2B3-4796-B5E2-253DC0AB69F1}" type="datetime1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F5A492-478B-4889-B5A1-6749D84AB5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>
                <a:solidFill>
                  <a:schemeClr val="tx2"/>
                </a:solidFill>
              </a:rPr>
              <a:t>Revision of Solution of Non-linear Equations</a:t>
            </a:r>
            <a:endParaRPr lang="en-US" altLang="en-US" sz="2800" b="1">
              <a:solidFill>
                <a:schemeClr val="tx2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1066800"/>
            <a:ext cx="9144000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Method – </a:t>
            </a:r>
            <a:r>
              <a:rPr lang="en-IN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insights but tedious/subjective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Bracketing methods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position method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false position method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Fixed-point iteration </a:t>
            </a:r>
            <a:endParaRPr lang="en-US" altLang="en-US" sz="26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Newton-Raphson</a:t>
            </a:r>
            <a:endParaRPr lang="en-US" altLang="en-US" sz="2600" i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Secant &amp; Modified Secant</a:t>
            </a:r>
          </a:p>
          <a:p>
            <a:pPr lvl="1" eaLnBrk="1" hangingPunct="1">
              <a:spcBef>
                <a:spcPct val="50000"/>
              </a:spcBef>
            </a:pPr>
            <a:endParaRPr lang="en-US" altLang="en-US" sz="26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29200" y="2362200"/>
            <a:ext cx="388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400">
                <a:solidFill>
                  <a:srgbClr val="FF3300"/>
                </a:solidFill>
                <a:latin typeface="Times" panose="02020603050405020304" pitchFamily="18" charset="0"/>
              </a:rPr>
              <a:t>Guaranteed convergence</a:t>
            </a:r>
          </a:p>
          <a:p>
            <a:pPr eaLnBrk="1" hangingPunct="1"/>
            <a:r>
              <a:rPr lang="en-IN" altLang="en-US" sz="2400">
                <a:solidFill>
                  <a:srgbClr val="FF3300"/>
                </a:solidFill>
                <a:latin typeface="Times" panose="02020603050405020304" pitchFamily="18" charset="0"/>
              </a:rPr>
              <a:t>Linear or better convergence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19600" y="4395788"/>
            <a:ext cx="48006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400">
                <a:solidFill>
                  <a:srgbClr val="FF3300"/>
                </a:solidFill>
                <a:latin typeface="Times" panose="02020603050405020304" pitchFamily="18" charset="0"/>
              </a:rPr>
              <a:t>May diverge</a:t>
            </a:r>
          </a:p>
          <a:p>
            <a:pPr eaLnBrk="1" hangingPunct="1"/>
            <a:r>
              <a:rPr lang="en-IN" altLang="en-US" sz="2400">
                <a:solidFill>
                  <a:srgbClr val="FF3300"/>
                </a:solidFill>
                <a:latin typeface="Times" panose="02020603050405020304" pitchFamily="18" charset="0"/>
              </a:rPr>
              <a:t>FP  - linear convergence</a:t>
            </a:r>
          </a:p>
          <a:p>
            <a:pPr eaLnBrk="1" hangingPunct="1"/>
            <a:r>
              <a:rPr lang="en-IN" altLang="en-US" sz="2400">
                <a:solidFill>
                  <a:srgbClr val="FF3300"/>
                </a:solidFill>
                <a:latin typeface="Times" panose="02020603050405020304" pitchFamily="18" charset="0"/>
              </a:rPr>
              <a:t>NR – quadratic convergence</a:t>
            </a:r>
          </a:p>
          <a:p>
            <a:pPr eaLnBrk="1" hangingPunct="1"/>
            <a:r>
              <a:rPr lang="en-IN" altLang="en-US" sz="2400">
                <a:solidFill>
                  <a:srgbClr val="FF3300"/>
                </a:solidFill>
                <a:latin typeface="Times" panose="02020603050405020304" pitchFamily="18" charset="0"/>
              </a:rPr>
              <a:t>Secant – between linear &amp; quadratic</a:t>
            </a:r>
          </a:p>
          <a:p>
            <a:pPr eaLnBrk="1" hangingPunct="1"/>
            <a:endParaRPr lang="en-IN" altLang="en-US" sz="1000">
              <a:solidFill>
                <a:srgbClr val="FF3300"/>
              </a:solidFill>
              <a:latin typeface="Times" panose="02020603050405020304" pitchFamily="18" charset="0"/>
            </a:endParaRPr>
          </a:p>
          <a:p>
            <a:pPr eaLnBrk="1" hangingPunct="1"/>
            <a:r>
              <a:rPr lang="en-IN" altLang="en-US" sz="2400" b="1" i="1">
                <a:solidFill>
                  <a:srgbClr val="FF3300"/>
                </a:solidFill>
                <a:latin typeface="Times" panose="02020603050405020304" pitchFamily="18" charset="0"/>
              </a:rPr>
              <a:t>NR – problems near zero gradient </a:t>
            </a:r>
          </a:p>
          <a:p>
            <a:pPr eaLnBrk="1" hangingPunct="1"/>
            <a:endParaRPr lang="en-IN" altLang="en-US" sz="2400">
              <a:solidFill>
                <a:srgbClr val="FF33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655" y="951345"/>
                <a:ext cx="7942695" cy="522561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matrix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Elements of matrix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2,…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elements.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most of the elements are non-zero, the matrix is </a:t>
                </a:r>
                <a:r>
                  <a:rPr lang="en-US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full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Otherwise, it is </a:t>
                </a:r>
                <a:r>
                  <a:rPr lang="en-US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sparse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Sparse matrices may have </a:t>
                </a:r>
                <a:r>
                  <a:rPr lang="en-US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banded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structure.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655" y="951345"/>
                <a:ext cx="7942695" cy="5225618"/>
              </a:xfrm>
              <a:blipFill rotWithShape="0">
                <a:blip r:embed="rId2"/>
                <a:stretch>
                  <a:fillRect l="-1228" t="-23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88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962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Banded Matrix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3996188" cy="25908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24400" y="243616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 Width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60" y="4114800"/>
            <a:ext cx="5456540" cy="23682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8699" y="3805379"/>
            <a:ext cx="274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Tri-diagonal coefficient matrix.  Total number of elements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Non-zero elements = 3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8150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38" b="20833"/>
          <a:stretch/>
        </p:blipFill>
        <p:spPr>
          <a:xfrm>
            <a:off x="0" y="953201"/>
            <a:ext cx="4486275" cy="51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33"/>
          <a:stretch/>
        </p:blipFill>
        <p:spPr>
          <a:xfrm>
            <a:off x="0" y="953201"/>
            <a:ext cx="9144000" cy="51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7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5" y="951344"/>
            <a:ext cx="8040993" cy="544031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for Solution of the System of Equations:</a:t>
            </a:r>
          </a:p>
          <a:p>
            <a:pPr marL="0" indent="0" algn="ctr">
              <a:buNone/>
            </a:pP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Methods: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obtains the exact solution (ignoring the round-off errors) in a finite number of steps.  These group of methods are more efficient for dense and banded matrices.</a:t>
            </a:r>
          </a:p>
          <a:p>
            <a:pPr marL="798513" lvl="1" indent="-341313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 lvl="1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 Elimination; Gauss-Jordon Elimination</a:t>
            </a:r>
          </a:p>
          <a:p>
            <a:pPr marL="798513" lvl="1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LU-Decomposition</a:t>
            </a:r>
          </a:p>
          <a:p>
            <a:pPr marL="798513" lvl="1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 Algorithm (for tri-diagonal banded matrix)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Methods: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 is obtained through successive approximation. Number of computations is a function of desired accuracy/precision of the solution and are not known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More efficient for sparse matrices.</a:t>
            </a:r>
          </a:p>
          <a:p>
            <a:pPr marL="798513" lvl="1" indent="-341313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 lvl="1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Jacobi Iterations</a:t>
            </a:r>
          </a:p>
          <a:p>
            <a:pPr marL="798513" lvl="1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Seidal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Iterations with Successive Over/Under Relaxation</a:t>
            </a:r>
          </a:p>
        </p:txBody>
      </p:sp>
    </p:spTree>
    <p:extLst>
      <p:ext uri="{BB962C8B-B14F-4D97-AF65-F5344CB8AC3E}">
        <p14:creationId xmlns:p14="http://schemas.microsoft.com/office/powerpoint/2010/main" val="2377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87"/>
          <a:stretch/>
        </p:blipFill>
        <p:spPr>
          <a:xfrm>
            <a:off x="0" y="195957"/>
            <a:ext cx="4371975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4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3"/>
          <a:stretch/>
        </p:blipFill>
        <p:spPr>
          <a:xfrm>
            <a:off x="0" y="195957"/>
            <a:ext cx="4543425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3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9964" y="385482"/>
                <a:ext cx="8364071" cy="608703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matrix equation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upper-triangular matrix: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solution is: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 Substitution Algorithm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3, 2, 1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964" y="385482"/>
                <a:ext cx="8364071" cy="6087036"/>
              </a:xfrm>
              <a:blipFill>
                <a:blip r:embed="rId2"/>
                <a:stretch>
                  <a:fillRect l="-1166" t="-2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94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9" b="16635"/>
          <a:stretch/>
        </p:blipFill>
        <p:spPr>
          <a:xfrm>
            <a:off x="4500562" y="181670"/>
            <a:ext cx="4643437" cy="53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>
                <a:solidFill>
                  <a:schemeClr val="tx2"/>
                </a:solidFill>
              </a:rPr>
              <a:t>Revision of Solution of Non-linear Equations</a:t>
            </a:r>
            <a:endParaRPr lang="en-US" altLang="en-US" sz="2800" b="1">
              <a:solidFill>
                <a:schemeClr val="tx2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1066800"/>
            <a:ext cx="9144000" cy="643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14350" indent="-514350">
              <a:spcBef>
                <a:spcPct val="50000"/>
              </a:spcBef>
              <a:defRPr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Hybrid Methods</a:t>
            </a:r>
            <a:endParaRPr lang="en-IN" sz="240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Dekker method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Brent method</a:t>
            </a:r>
          </a:p>
          <a:p>
            <a:pPr marL="514350" indent="-514350">
              <a:spcBef>
                <a:spcPct val="50000"/>
              </a:spcBef>
              <a:defRPr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Multiple roots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Bracketing method – </a:t>
            </a:r>
            <a:r>
              <a:rPr lang="en-US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Only for odd number of roots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- 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Linear convergence</a:t>
            </a:r>
            <a:endParaRPr lang="en-US" sz="24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Modified Newton 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Quadratic convergence</a:t>
            </a:r>
          </a:p>
          <a:p>
            <a:pPr marL="1371600" lvl="2" indent="-457200">
              <a:spcBef>
                <a:spcPct val="50000"/>
              </a:spcBef>
              <a:buFont typeface="+mj-lt"/>
              <a:buAutoNum type="alphaLcPeriod"/>
              <a:defRPr/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Known multiplicity</a:t>
            </a:r>
          </a:p>
          <a:p>
            <a:pPr marL="1371600" lvl="2" indent="-457200">
              <a:spcBef>
                <a:spcPct val="50000"/>
              </a:spcBef>
              <a:buFont typeface="+mj-lt"/>
              <a:buAutoNum type="alphaLcPeriod"/>
              <a:defRPr/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Derivative function</a:t>
            </a:r>
          </a:p>
          <a:p>
            <a:pPr marL="1257300" lvl="2" indent="-342900">
              <a:spcBef>
                <a:spcPct val="50000"/>
              </a:spcBef>
              <a:buFontTx/>
              <a:buAutoNum type="alphaLcPeriod"/>
              <a:defRPr/>
            </a:pPr>
            <a:endParaRPr lang="en-US" sz="240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50000"/>
              </a:spcBef>
              <a:defRPr/>
            </a:pPr>
            <a:endParaRPr lang="en-US" sz="26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8600" y="1524000"/>
            <a:ext cx="51054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sz="2400" dirty="0">
                <a:solidFill>
                  <a:srgbClr val="FF3300"/>
                </a:solidFill>
                <a:latin typeface="Times" pitchFamily="18" charset="0"/>
                <a:cs typeface="Arial" charset="0"/>
              </a:rPr>
              <a:t>Combination </a:t>
            </a:r>
          </a:p>
          <a:p>
            <a:pPr marL="173038" indent="-173038">
              <a:buFontTx/>
              <a:buChar char="-"/>
              <a:defRPr/>
            </a:pPr>
            <a:r>
              <a:rPr lang="en-IN" sz="2400" dirty="0">
                <a:solidFill>
                  <a:srgbClr val="FF3300"/>
                </a:solidFill>
                <a:latin typeface="Times" pitchFamily="18" charset="0"/>
                <a:cs typeface="Arial" charset="0"/>
              </a:rPr>
              <a:t>Bracketing method at the beginning</a:t>
            </a:r>
          </a:p>
          <a:p>
            <a:pPr marL="173038" indent="-173038">
              <a:buFontTx/>
              <a:buChar char="-"/>
              <a:defRPr/>
            </a:pPr>
            <a:r>
              <a:rPr lang="en-IN" sz="2400" dirty="0">
                <a:solidFill>
                  <a:srgbClr val="FF3300"/>
                </a:solidFill>
                <a:latin typeface="Times" pitchFamily="18" charset="0"/>
                <a:cs typeface="Arial" charset="0"/>
              </a:rPr>
              <a:t>Open method near convergence</a:t>
            </a:r>
          </a:p>
        </p:txBody>
      </p:sp>
    </p:spTree>
    <p:extLst>
      <p:ext uri="{BB962C8B-B14F-4D97-AF65-F5344CB8AC3E}">
        <p14:creationId xmlns:p14="http://schemas.microsoft.com/office/powerpoint/2010/main" val="42598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635" y="398929"/>
                <a:ext cx="8184777" cy="606014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matrix equation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lower-triangular matrix: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solution is: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Substitution Algorithm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=2, 3, 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635" y="398929"/>
                <a:ext cx="8184777" cy="6060141"/>
              </a:xfrm>
              <a:blipFill>
                <a:blip r:embed="rId2"/>
                <a:stretch>
                  <a:fillRect l="-1341" t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6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655" y="951345"/>
                <a:ext cx="7942695" cy="522561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 Elimination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matrix equation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 = 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 in two steps: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600"/>
                  </a:spcBef>
                  <a:buAutoNum type="alphaLcParenR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Operating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rows of matrix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vector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matrix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an 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upper triangular matrix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spcBef>
                    <a:spcPts val="600"/>
                  </a:spcBef>
                  <a:buAutoNum type="alphaLcParenR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using </a:t>
                </a:r>
                <a:r>
                  <a:rPr lang="en-US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 substitution algorithm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Indices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Row index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Column index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Step index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655" y="951345"/>
                <a:ext cx="7942695" cy="5225618"/>
              </a:xfrm>
              <a:blipFill rotWithShape="0">
                <a:blip r:embed="rId2"/>
                <a:stretch>
                  <a:fillRect l="-844" t="-1750" r="-230" b="-3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10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655" y="951345"/>
                <a:ext cx="7942695" cy="522561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 Elimination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matrix equation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 = 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</a:t>
                </a:r>
                <a:r>
                  <a:rPr lang="en-US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multiplication factors: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3, ….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3,……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655" y="951345"/>
                <a:ext cx="7942695" cy="5225618"/>
              </a:xfrm>
              <a:blipFill>
                <a:blip r:embed="rId2"/>
                <a:stretch>
                  <a:fillRect l="-1381" t="-1750" b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07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655" y="951345"/>
                <a:ext cx="7942695" cy="522561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 Elimination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matrix equation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 = 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</a:t>
                </a:r>
                <a:r>
                  <a:rPr lang="en-US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multiplication factors: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3, 4, ….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3, 4,……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655" y="951345"/>
                <a:ext cx="7942695" cy="5225618"/>
              </a:xfrm>
              <a:blipFill>
                <a:blip r:embed="rId2"/>
                <a:stretch>
                  <a:fillRect l="-1381" t="-1750" b="-2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5BD1DD3-E749-4085-8DD1-A71B765CFE02}"/>
              </a:ext>
            </a:extLst>
          </p:cNvPr>
          <p:cNvSpPr/>
          <p:nvPr/>
        </p:nvSpPr>
        <p:spPr>
          <a:xfrm>
            <a:off x="2384612" y="2187389"/>
            <a:ext cx="3397623" cy="20529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3ADE9BE-274F-4F54-98E3-F4D9C54D6F17}"/>
              </a:ext>
            </a:extLst>
          </p:cNvPr>
          <p:cNvSpPr/>
          <p:nvPr/>
        </p:nvSpPr>
        <p:spPr>
          <a:xfrm>
            <a:off x="7037294" y="2187390"/>
            <a:ext cx="412377" cy="205291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024" y="197224"/>
                <a:ext cx="8220635" cy="64097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9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9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</a:t>
                </a:r>
                <a:r>
                  <a:rPr lang="en-US" sz="2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3, ….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3,……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</a:t>
                </a:r>
                <a:r>
                  <a:rPr lang="en-US" sz="2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3, 4, ….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3, 4,……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</a:t>
                </a:r>
                <a:r>
                  <a:rPr lang="en-US" sz="2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𝑘𝑘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+2, ….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+2, ….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024" y="197224"/>
                <a:ext cx="8220635" cy="6409764"/>
              </a:xfrm>
              <a:blipFill>
                <a:blip r:embed="rId2"/>
                <a:stretch>
                  <a:fillRect l="-964" b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89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019E73F-9751-4DD6-ACBC-B7352DA8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35" y="1276944"/>
            <a:ext cx="5840505" cy="3779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7548DC9-24E7-444D-86DF-B80A4E38E1A6}"/>
              </a:ext>
            </a:extLst>
          </p:cNvPr>
          <p:cNvSpPr txBox="1"/>
          <p:nvPr/>
        </p:nvSpPr>
        <p:spPr>
          <a:xfrm>
            <a:off x="1272987" y="546847"/>
            <a:ext cx="6795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after the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5C2389A-B6D6-4BD8-97C1-34F3F45F283A}"/>
              </a:ext>
            </a:extLst>
          </p:cNvPr>
          <p:cNvSpPr txBox="1"/>
          <p:nvPr/>
        </p:nvSpPr>
        <p:spPr>
          <a:xfrm>
            <a:off x="1084730" y="5357046"/>
            <a:ext cx="6795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only need to perform steps up to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 in order to make the matrix upper triangular</a:t>
            </a:r>
          </a:p>
        </p:txBody>
      </p:sp>
    </p:spTree>
    <p:extLst>
      <p:ext uri="{BB962C8B-B14F-4D97-AF65-F5344CB8AC3E}">
        <p14:creationId xmlns:p14="http://schemas.microsoft.com/office/powerpoint/2010/main" val="38524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705" y="394447"/>
                <a:ext cx="8220635" cy="5710518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 Elimination Algorithm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Elimination: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2, ….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- 1)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multiplication factors: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𝑘𝑘</m:t>
                            </m:r>
                          </m:sub>
                        </m:sSub>
                      </m:den>
                    </m:f>
                  </m:oMath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Compute: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+2, ….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+2, ….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Resulting System of equation is upper triangular. Solve it using the </a:t>
                </a:r>
                <a:r>
                  <a:rPr lang="en-US" sz="2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Back-Substitution algorithm: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…3, 2, 1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705" y="394447"/>
                <a:ext cx="8220635" cy="5710518"/>
              </a:xfrm>
              <a:blipFill>
                <a:blip r:embed="rId2"/>
                <a:stretch>
                  <a:fillRect l="-964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42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652" y="923913"/>
                <a:ext cx="7942695" cy="522561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 Elimination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Augmented Matrix for the matrix equation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 = 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652" y="923913"/>
                <a:ext cx="7942695" cy="5225618"/>
              </a:xfrm>
              <a:blipFill>
                <a:blip r:embed="rId2"/>
                <a:stretch>
                  <a:fillRect l="-998" t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97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50" b="35859"/>
          <a:stretch/>
        </p:blipFill>
        <p:spPr>
          <a:xfrm>
            <a:off x="0" y="195957"/>
            <a:ext cx="4457700" cy="414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6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>
                <a:solidFill>
                  <a:schemeClr val="tx2"/>
                </a:solidFill>
              </a:rPr>
              <a:t>Revision of Solution of Non-linear Equations</a:t>
            </a:r>
            <a:endParaRPr lang="en-US" altLang="en-US" sz="2800" b="1">
              <a:solidFill>
                <a:schemeClr val="tx2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1066800"/>
            <a:ext cx="91440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Roots of polynomials</a:t>
            </a:r>
            <a:endParaRPr lang="en-IN" altLang="en-US" sz="24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polynomials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 of polynomials 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Deflation of polynomials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degree of polynomials</a:t>
            </a:r>
          </a:p>
          <a:p>
            <a:pPr eaLnBrk="1" hangingPunct="1">
              <a:spcBef>
                <a:spcPct val="50000"/>
              </a:spcBef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finding roots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Müller method</a:t>
            </a:r>
            <a:endParaRPr lang="en-US" altLang="en-US" sz="24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Bairstow's</a:t>
            </a:r>
            <a:r>
              <a:rPr lang="en-US" altLang="en-US" sz="26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US" sz="24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81400" y="4872038"/>
            <a:ext cx="510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400">
                <a:solidFill>
                  <a:srgbClr val="FF3300"/>
                </a:solidFill>
                <a:latin typeface="Times" panose="02020603050405020304" pitchFamily="18" charset="0"/>
              </a:rPr>
              <a:t>Real and complex rooots</a:t>
            </a:r>
          </a:p>
        </p:txBody>
      </p:sp>
    </p:spTree>
    <p:extLst>
      <p:ext uri="{BB962C8B-B14F-4D97-AF65-F5344CB8AC3E}">
        <p14:creationId xmlns:p14="http://schemas.microsoft.com/office/powerpoint/2010/main" val="120263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30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1" b="20612"/>
          <a:stretch/>
        </p:blipFill>
        <p:spPr>
          <a:xfrm>
            <a:off x="0" y="1024637"/>
            <a:ext cx="4500563" cy="51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31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12"/>
          <a:stretch/>
        </p:blipFill>
        <p:spPr>
          <a:xfrm>
            <a:off x="0" y="1024637"/>
            <a:ext cx="9144000" cy="51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59"/>
          <a:stretch/>
        </p:blipFill>
        <p:spPr>
          <a:xfrm>
            <a:off x="0" y="938925"/>
            <a:ext cx="9144000" cy="503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01" y="394447"/>
                <a:ext cx="8295340" cy="618184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 Elimination: Counting Floating Point Operation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Elimination: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2, ….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- 1)                                                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[At each </a:t>
                </a: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Multiplication factors: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[(</a:t>
                </a: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n-k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ops]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Compute: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[2(</a:t>
                </a: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n-k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n-k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+1) ops]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+2, ….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+2, ….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𝑂𝑝𝑠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Back-Substitution algorithm: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…3, 2, 1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𝑂𝑝𝑠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𝑇𝑜𝑡𝑎𝑙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𝑂𝑝𝑠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  <m: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1" y="394447"/>
                <a:ext cx="8295340" cy="6181844"/>
              </a:xfrm>
              <a:blipFill>
                <a:blip r:embed="rId2"/>
                <a:stretch>
                  <a:fillRect l="-735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4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01" y="394447"/>
                <a:ext cx="8295340" cy="6181844"/>
              </a:xfrm>
            </p:spPr>
            <p:txBody>
              <a:bodyPr>
                <a:normAutofit lnSpcReduction="10000"/>
              </a:bodyPr>
              <a:lstStyle/>
              <a:p>
                <a:pPr marL="341313" indent="-341313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large </a:t>
                </a:r>
                <a:r>
                  <a:rPr lang="en-US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Floating Point Operations required to solve a system of equation using Gauss elimination is </a:t>
                </a: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⁓ 2</a:t>
                </a:r>
                <a:r>
                  <a:rPr lang="en-US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aseline="30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/3 (*of the order of*)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is the </a:t>
                </a:r>
                <a:r>
                  <a:rPr lang="en-US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 Elimination algorithm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going to fail ?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2, ….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- 1)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𝑘𝑘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+2, ….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+2, ….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zero at any step!  The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kk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called “</a:t>
                </a:r>
                <a:r>
                  <a:rPr lang="en-US" sz="24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or “</a:t>
                </a:r>
                <a:r>
                  <a:rPr lang="en-US" sz="24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Pivotal Element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this happens at some step, does that mean the system cannot be solved by Gauss Elimination?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come back to this question after we have covered all the direct methods!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1" y="394447"/>
                <a:ext cx="8295340" cy="6181844"/>
              </a:xfrm>
              <a:blipFill>
                <a:blip r:embed="rId2"/>
                <a:stretch>
                  <a:fillRect l="-1249" t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3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655" y="951345"/>
                <a:ext cx="7942695" cy="522561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Gauss-Jordon Elimination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matrix equation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 = 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Operating on rows of matrix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vector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transform the matrix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an identity matrix. The vector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transforms into the solution vector.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Indices: 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Row index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Column index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Step index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655" y="951345"/>
                <a:ext cx="7942695" cy="5225618"/>
              </a:xfrm>
              <a:blipFill>
                <a:blip r:embed="rId2"/>
                <a:stretch>
                  <a:fillRect l="-1228" t="-2334" b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6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655" y="951345"/>
                <a:ext cx="7942695" cy="522561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Gauss-Jordan Elimination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matrix equation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 = 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</a:t>
                </a:r>
                <a:r>
                  <a:rPr lang="en-US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 2,…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3, ….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(≠ 1)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2, 3,……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655" y="951345"/>
                <a:ext cx="7942695" cy="5225618"/>
              </a:xfrm>
              <a:blipFill>
                <a:blip r:embed="rId2"/>
                <a:stretch>
                  <a:fillRect l="-1381" t="-2567" r="-537" b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32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655" y="951345"/>
                <a:ext cx="7942695" cy="522561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Gauss-Jordan Elimination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matrix equation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 = 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</a:t>
                </a:r>
                <a:r>
                  <a:rPr lang="en-US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=2,…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3, ….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(≠ 2)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3,……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655" y="951345"/>
                <a:ext cx="7942695" cy="5225618"/>
              </a:xfrm>
              <a:blipFill>
                <a:blip r:embed="rId2"/>
                <a:stretch>
                  <a:fillRect l="-1116" t="-1456" b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92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674" y="197225"/>
                <a:ext cx="8719126" cy="635135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9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9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9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</a:t>
                </a:r>
                <a:r>
                  <a:rPr lang="en-US" sz="29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9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 2,…</m:t>
                      </m:r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9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9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9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900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  </a:t>
                </a:r>
                <a:r>
                  <a:rPr lang="en-US" sz="2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3, ….</a:t>
                </a:r>
                <a:r>
                  <a:rPr lang="en-US" sz="2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(≠ 1) and </a:t>
                </a:r>
                <a:r>
                  <a:rPr lang="en-US" sz="2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2, 3,……</a:t>
                </a:r>
                <a:r>
                  <a:rPr lang="en-US" sz="2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9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9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</a:t>
                </a:r>
                <a:r>
                  <a:rPr lang="en-US" sz="29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9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=2, 3,…</m:t>
                      </m:r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9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9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9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900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  </a:t>
                </a:r>
                <a:r>
                  <a:rPr lang="en-US" sz="2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3, ….</a:t>
                </a:r>
                <a:r>
                  <a:rPr lang="en-US" sz="2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(≠ 2) and </a:t>
                </a:r>
                <a:r>
                  <a:rPr lang="en-US" sz="2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3,……</a:t>
                </a:r>
                <a:r>
                  <a:rPr lang="en-US" sz="2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9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9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</a:t>
                </a:r>
                <a:r>
                  <a:rPr lang="en-US" sz="29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9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9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9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9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𝑘𝑘</m:t>
                              </m:r>
                            </m:sub>
                          </m:sSub>
                        </m:den>
                      </m:f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𝑘𝑘</m:t>
                              </m:r>
                            </m:sub>
                          </m:sSub>
                        </m:den>
                      </m:f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</m:t>
                      </m:r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9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9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9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900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  </a:t>
                </a:r>
                <a:r>
                  <a:rPr lang="en-US" sz="2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2, 3, ….</a:t>
                </a:r>
                <a:r>
                  <a:rPr lang="en-US" sz="2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(≠ </a:t>
                </a:r>
                <a:r>
                  <a:rPr lang="en-US" sz="2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US" sz="2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,……</a:t>
                </a:r>
                <a:r>
                  <a:rPr lang="en-US" sz="2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74" y="197225"/>
                <a:ext cx="8719126" cy="6351358"/>
              </a:xfrm>
              <a:blipFill>
                <a:blip r:embed="rId2"/>
                <a:stretch>
                  <a:fillRect l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89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024" y="197224"/>
                <a:ext cx="8220635" cy="640976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9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9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Gauss-Jordon Algorithm: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1, 2,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𝑘𝑘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𝑘𝑘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2, 3, ….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(≠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is the solution.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work with the augmented matrix: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1, 2,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𝑘𝑘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2, 3, ….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(≠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,……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+1)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column is the solution vector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024" y="197224"/>
                <a:ext cx="8220635" cy="6409764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>
                <a:solidFill>
                  <a:schemeClr val="tx2"/>
                </a:solidFill>
              </a:rPr>
              <a:t>Comparison of different algorithms</a:t>
            </a:r>
            <a:endParaRPr lang="en-US" altLang="en-US" sz="2800" b="1">
              <a:solidFill>
                <a:schemeClr val="tx2"/>
              </a:solidFill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78925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2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394447"/>
            <a:ext cx="8295340" cy="6181844"/>
          </a:xfrm>
        </p:spPr>
        <p:txBody>
          <a:bodyPr>
            <a:normAutofit/>
          </a:bodyPr>
          <a:lstStyle/>
          <a:p>
            <a:pPr marL="341313" indent="-3413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Homework: Calculate the number of floating point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for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Gauss-Jordon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Algorithm!</a:t>
            </a:r>
          </a:p>
          <a:p>
            <a:pPr marL="341313" indent="-3413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is the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Gauss-Jordon algorithm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going to fail ?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of a matrix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can be computed using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Gauss-Jordon Algorithm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98513" lvl="1" indent="-3413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 an identity matrix of order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matrix to be inverted. Resulting matrix will be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98513" lvl="1" indent="-3413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out the operations using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Gauss-Jordon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marL="798513" lvl="1" indent="-34131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matrix will become an identity matrix and the augmented identity matrix will become its inverse!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85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024" y="197224"/>
                <a:ext cx="8220635" cy="640976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Gauss-Jordon Algorithm: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1, 2,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𝑘𝑘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,…2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2, 3, ….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(≠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,……2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you see why this inversion algorithm works?</a:t>
                </a:r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024" y="197224"/>
                <a:ext cx="8220635" cy="6409764"/>
              </a:xfrm>
              <a:blipFill>
                <a:blip r:embed="rId2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96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8214" y="959636"/>
                <a:ext cx="8327572" cy="5489903"/>
              </a:xfrm>
            </p:spPr>
            <p:txBody>
              <a:bodyPr>
                <a:normAutofit fontScale="92500" lnSpcReduction="20000"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…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sequence which converges to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Define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If there exists a number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constant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≠ 0 such that,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→∝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the order of convergence of the sequence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asymptotic error constant.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Point: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1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Order.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 Raphson: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2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Secant: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mixed order, ≈ 1.6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Muller: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mixed order, ≈ 1.84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214" y="959636"/>
                <a:ext cx="8327572" cy="5489903"/>
              </a:xfrm>
              <a:blipFill>
                <a:blip r:embed="rId2"/>
                <a:stretch>
                  <a:fillRect l="-952" t="-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1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 dirty="0">
                <a:solidFill>
                  <a:srgbClr val="0000FF"/>
                </a:solidFill>
              </a:rPr>
              <a:t>Revision of Solution of Non-linear Equations</a:t>
            </a:r>
            <a:endParaRPr lang="en-US" altLang="en-US" sz="2800" b="1" dirty="0">
              <a:solidFill>
                <a:srgbClr val="0000FF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1219200"/>
            <a:ext cx="91440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Except for rare cases, computers will provide approximate solution.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No method is “universally” better than others.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Domain knowledge should guide the selection of algorithm and guess value(s).</a:t>
            </a:r>
          </a:p>
          <a:p>
            <a:pPr eaLnBrk="1" hangingPunct="1">
              <a:spcBef>
                <a:spcPct val="50000"/>
              </a:spcBef>
            </a:pPr>
            <a:endParaRPr lang="en-IN" altLang="en-US" sz="28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3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7B8C9-588D-4215-ACFD-2DE727BE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51" y="503382"/>
            <a:ext cx="7820891" cy="2438399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ESO 208A: Computational Methods in Engineering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of Linear Equations</a:t>
            </a:r>
          </a:p>
        </p:txBody>
      </p:sp>
      <p:pic>
        <p:nvPicPr>
          <p:cNvPr id="4" name="Picture 3" descr="highreslogo.png">
            <a:extLst>
              <a:ext uri="{FF2B5EF4-FFF2-40B4-BE49-F238E27FC236}">
                <a16:creationId xmlns="" xmlns:a16="http://schemas.microsoft.com/office/drawing/2014/main" id="{23809838-85A8-4B33-9ED9-10D26D0B43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16" y="5089243"/>
            <a:ext cx="1071094" cy="10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A9A89A92-5D9C-48C8-AA52-DFE5CBA82ED3}"/>
              </a:ext>
            </a:extLst>
          </p:cNvPr>
          <p:cNvSpPr txBox="1">
            <a:spLocks/>
          </p:cNvSpPr>
          <p:nvPr/>
        </p:nvSpPr>
        <p:spPr>
          <a:xfrm>
            <a:off x="329759" y="6403061"/>
            <a:ext cx="8518025" cy="390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Acknowledgements: Profs.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Saumyen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Guha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Shivam Tripathi (CE)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A9A89A92-5D9C-48C8-AA52-DFE5CBA82ED3}"/>
              </a:ext>
            </a:extLst>
          </p:cNvPr>
          <p:cNvSpPr txBox="1">
            <a:spLocks/>
          </p:cNvSpPr>
          <p:nvPr/>
        </p:nvSpPr>
        <p:spPr>
          <a:xfrm>
            <a:off x="1144727" y="3234966"/>
            <a:ext cx="6854537" cy="1607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Abhas Singh</a:t>
            </a:r>
          </a:p>
          <a:p>
            <a:endParaRPr lang="en-US" sz="100" dirty="0" smtClean="0"/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IIT Kanpur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29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5" y="951345"/>
            <a:ext cx="7942695" cy="52256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of Linear Equations:</a:t>
            </a:r>
          </a:p>
          <a:p>
            <a:pPr marL="0" indent="0" algn="ctr">
              <a:buNone/>
            </a:pP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square matrix of size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vectors of size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assumed (MTH 102):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various types of matrices (orthogonal,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orthonormal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positive-definite, etc.); matrix operations (transpose, adjoint, multiplication, determinant); vector space; column space; null space; rank; conditions for existence of solution; uniqueness of solution; eigenvalues, eigenvectors; diagonalization; vector and matrix norms; etc.</a:t>
            </a:r>
          </a:p>
        </p:txBody>
      </p:sp>
    </p:spTree>
    <p:extLst>
      <p:ext uri="{BB962C8B-B14F-4D97-AF65-F5344CB8AC3E}">
        <p14:creationId xmlns:p14="http://schemas.microsoft.com/office/powerpoint/2010/main" val="328493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57"/>
          <a:stretch/>
        </p:blipFill>
        <p:spPr>
          <a:xfrm>
            <a:off x="0" y="1053206"/>
            <a:ext cx="9144000" cy="387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2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14942</TotalTime>
  <Words>788</Words>
  <Application>Microsoft Office PowerPoint</Application>
  <PresentationFormat>On-screen Show (4:3)</PresentationFormat>
  <Paragraphs>255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Order of Convergence</vt:lpstr>
      <vt:lpstr>PowerPoint Presentation</vt:lpstr>
      <vt:lpstr>ESO 208A: Computational Methods in Engineering  System of Linear Equations</vt:lpstr>
      <vt:lpstr>PowerPoint Presentation</vt:lpstr>
      <vt:lpstr>PowerPoint Presentation</vt:lpstr>
      <vt:lpstr>PowerPoint Presentation</vt:lpstr>
      <vt:lpstr>Banded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</dc:creator>
  <cp:lastModifiedBy>Abhas Singh</cp:lastModifiedBy>
  <cp:revision>423</cp:revision>
  <dcterms:created xsi:type="dcterms:W3CDTF">2018-04-30T11:42:59Z</dcterms:created>
  <dcterms:modified xsi:type="dcterms:W3CDTF">2019-08-16T05:07:16Z</dcterms:modified>
</cp:coreProperties>
</file>