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58" r:id="rId2"/>
    <p:sldId id="361" r:id="rId3"/>
    <p:sldId id="365" r:id="rId4"/>
    <p:sldId id="366" r:id="rId5"/>
    <p:sldId id="384" r:id="rId6"/>
    <p:sldId id="371" r:id="rId7"/>
    <p:sldId id="372" r:id="rId8"/>
    <p:sldId id="376" r:id="rId9"/>
    <p:sldId id="377" r:id="rId10"/>
    <p:sldId id="378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04" r:id="rId24"/>
    <p:sldId id="40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6" autoAdjust="0"/>
    <p:restoredTop sz="94434" autoAdjust="0"/>
  </p:normalViewPr>
  <p:slideViewPr>
    <p:cSldViewPr snapToGrid="0">
      <p:cViewPr varScale="1">
        <p:scale>
          <a:sx n="106" d="100"/>
          <a:sy n="106" d="100"/>
        </p:scale>
        <p:origin x="16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44AB0-82E9-443B-80DB-C6FD1C847014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FDBA8-DFAA-4C4F-A864-54655AEBE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32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0CCC4-74F0-4F96-A07F-D1B145D90622}" type="datetime1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8A7D-097C-4C61-986E-0EB7821DFE2C}" type="datetime1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6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8E6C-3A01-426F-A9BA-51D8683F016D}" type="datetime1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6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7EC8-B311-4807-8E9E-EC2C2434DF3C}" type="datetime1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3E4F-A21B-4C21-BC9B-299E08AF9BBB}" type="datetime1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8307-925B-48DC-9E0A-BF801BC72C13}" type="datetime1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8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A30B-BCF1-4A9F-A710-718CFFA88867}" type="datetime1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3C0-39CF-4155-AFED-29A252B1E987}" type="datetime1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072C-771C-45A2-871B-EFECF799FB04}" type="datetime1">
              <a:rPr lang="en-US" smtClean="0"/>
              <a:t>8/19/2019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8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3D62-9F5D-4298-8D78-7CE004D9A1DD}" type="datetime1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0C3-304A-4AF9-805F-BED6DB9B20F1}" type="datetime1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8D8B9-F2B3-4796-B5E2-253DC0AB69F1}" type="datetime1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8F5A492-478B-4889-B5A1-6749D84AB5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9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ABB84D-FA11-47BC-B8E0-265989F98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655" y="951344"/>
            <a:ext cx="8040993" cy="54403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for Solution of the System of </a:t>
            </a:r>
            <a:r>
              <a:rPr lang="en-US" sz="33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Equations 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ReCap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  <a:p>
            <a:pPr marL="341313" indent="-34131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Methods: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obtains the exact solution (ignoring the round-off errors) in a finite number of steps.  These group of methods are more efficient for dense and banded matrices.</a:t>
            </a:r>
          </a:p>
          <a:p>
            <a:pPr marL="798513" lvl="1" indent="-341313"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513" lvl="1" indent="-34131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 Elimination; Gauss-Jordon Elimination</a:t>
            </a:r>
          </a:p>
          <a:p>
            <a:pPr marL="798513" lvl="1" indent="-34131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LU-Decomposition</a:t>
            </a:r>
          </a:p>
          <a:p>
            <a:pPr marL="798513" lvl="1" indent="-34131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Thomas Algorithm (for tri-diagonal banded matrix)</a:t>
            </a:r>
          </a:p>
          <a:p>
            <a:pPr marL="341313" indent="-34131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 Methods: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is obtained through successive approximation. Number of computations is a function of desired accuracy/precision of the solution and are not known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More efficient for sparse matrices.</a:t>
            </a:r>
          </a:p>
          <a:p>
            <a:pPr marL="798513" lvl="1" indent="-341313"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513" lvl="1" indent="-34131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Jacobi Iterations</a:t>
            </a:r>
          </a:p>
          <a:p>
            <a:pPr marL="798513" lvl="1" indent="-34131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Seidal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Iterations with Successive Over/Under Relaxation</a:t>
            </a:r>
          </a:p>
        </p:txBody>
      </p:sp>
    </p:spTree>
    <p:extLst>
      <p:ext uri="{BB962C8B-B14F-4D97-AF65-F5344CB8AC3E}">
        <p14:creationId xmlns:p14="http://schemas.microsoft.com/office/powerpoint/2010/main" val="23771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024" y="197224"/>
                <a:ext cx="8220635" cy="640976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Gauss-Jordon Algorithm: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=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1, 2,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𝑘𝑘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,…2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2, 3, ….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(≠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,……2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you see why this inversion algorithm works?</a:t>
                </a:r>
                <a:endPara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024" y="197224"/>
                <a:ext cx="8220635" cy="6409764"/>
              </a:xfrm>
              <a:blipFill>
                <a:blip r:embed="rId2"/>
                <a:stretch>
                  <a:fillRect l="-1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96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ABB84D-FA11-47BC-B8E0-265989F98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655" y="951345"/>
            <a:ext cx="7942695" cy="522561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LU-Decomposition: A general method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  <a:p>
            <a:pPr marL="341313" indent="-34131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most engineering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matrix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remains constant while the vector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changes with time. The matrix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describes the system and the vector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describes the external forcing. e.g.,  all network problems (pipes, electrical, canal, road, reactors, etc.); structural frames; many financial analyses. </a:t>
            </a:r>
          </a:p>
          <a:p>
            <a:pPr marL="341313" indent="-34131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all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 are available together, one can solve the system by augmented matrix but in practice, they are not!</a:t>
            </a:r>
          </a:p>
          <a:p>
            <a:pPr marL="341313" indent="-34131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performing ⁓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floating point operations to solve whenever a new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becomes available, it is possible to solve the system by performing ⁓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floating point operations if a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 Decomposition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available for matrix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-decomposition requires ⁓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floating point operations! </a:t>
            </a:r>
          </a:p>
        </p:txBody>
      </p:sp>
    </p:spTree>
    <p:extLst>
      <p:ext uri="{BB962C8B-B14F-4D97-AF65-F5344CB8AC3E}">
        <p14:creationId xmlns:p14="http://schemas.microsoft.com/office/powerpoint/2010/main" val="115656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ABB84D-FA11-47BC-B8E0-265989F98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937" y="574826"/>
            <a:ext cx="8033463" cy="5781149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system: (</a:t>
            </a:r>
            <a:r>
              <a:rPr lang="en-US" sz="3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changes!)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  <a:p>
            <a:pPr marL="341313" indent="-34131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a decomposition of the form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lower-triangular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upper-triangular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matrix!</a:t>
            </a:r>
          </a:p>
          <a:p>
            <a:pPr marL="341313" indent="-34131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-decomposition requires ⁓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floating point operations! </a:t>
            </a:r>
          </a:p>
          <a:p>
            <a:pPr marL="341313" indent="-34131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any given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solve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equivalent to solving two triangular systems:</a:t>
            </a:r>
          </a:p>
          <a:p>
            <a:pPr marL="798513" lvl="1" indent="-34131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substitution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obtain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(~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operations)</a:t>
            </a:r>
          </a:p>
          <a:p>
            <a:pPr marL="798513" lvl="1" indent="-34131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substitution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obtain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(~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operations)</a:t>
            </a:r>
          </a:p>
          <a:p>
            <a:pPr marL="341313" indent="-34131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frequently used method for engineering applications!</a:t>
            </a:r>
          </a:p>
          <a:p>
            <a:pPr marL="341313" indent="-34131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derive </a:t>
            </a:r>
            <a:r>
              <a:rPr lang="en-US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LU-decomposition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Gauss Elimination!</a:t>
            </a:r>
          </a:p>
        </p:txBody>
      </p:sp>
    </p:spTree>
    <p:extLst>
      <p:ext uri="{BB962C8B-B14F-4D97-AF65-F5344CB8AC3E}">
        <p14:creationId xmlns:p14="http://schemas.microsoft.com/office/powerpoint/2010/main" val="188946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6113" y="413461"/>
                <a:ext cx="8096216" cy="6059057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example of gauss elimination (four decimal places shown):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3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sz="3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4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−5</m:t>
                                </m:r>
                                <m:r>
                                  <a:rPr lang="en-US" sz="3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.6667</m:t>
                                </m:r>
                              </m:e>
                              <m:e>
                                <m: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en-US" sz="3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.6667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en-US" sz="3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.3333</m:t>
                                </m:r>
                              </m:e>
                              <m:e>
                                <m: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−3</m:t>
                                </m:r>
                                <m:r>
                                  <a:rPr lang="en-US" sz="3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.3333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3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9.6667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3.3333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−5.6667</m:t>
                                </m:r>
                              </m:e>
                              <m:e>
                                <m: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3.6667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3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1.1765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−9.6667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−2.3529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this point, you may solve the system using back-substitution to obtain </a:t>
                </a:r>
                <a:r>
                  <a:rPr lang="en-US" sz="3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400" baseline="-25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</a:t>
                </a:r>
                <a:r>
                  <a:rPr lang="en-US" sz="3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400" baseline="-25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3 and </a:t>
                </a:r>
                <a:r>
                  <a:rPr lang="en-US" sz="3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400" baseline="-25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3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 the following matrix identity: 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3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0.6667</m:t>
                                </m:r>
                              </m:e>
                              <m:e>
                                <m:r>
                                  <a:rPr lang="en-US" sz="3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0.3333</m:t>
                                </m:r>
                              </m:e>
                              <m:e>
                                <m:r>
                                  <a:rPr lang="en-US" sz="3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−0.5882</m:t>
                                </m:r>
                              </m:e>
                              <m:e>
                                <m:r>
                                  <a:rPr lang="en-US" sz="3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−5.6667</m:t>
                                </m:r>
                              </m:e>
                              <m:e>
                                <m: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3.6667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−1.1765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3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can derive the general algorithm of LU-Decomposition by carefully studying Gauss Elimination!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6113" y="413461"/>
                <a:ext cx="8096216" cy="6059057"/>
              </a:xfrm>
              <a:blipFill>
                <a:blip r:embed="rId2"/>
                <a:stretch>
                  <a:fillRect l="-753" t="-503" r="-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EA684AE-6329-4737-A125-CD9BD16FF5F2}"/>
              </a:ext>
            </a:extLst>
          </p:cNvPr>
          <p:cNvSpPr txBox="1"/>
          <p:nvPr/>
        </p:nvSpPr>
        <p:spPr>
          <a:xfrm>
            <a:off x="591671" y="1210236"/>
            <a:ext cx="2097741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-2/3 = -0.6667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DD71A12-C492-4097-9F49-BD24B4CAC908}"/>
              </a:ext>
            </a:extLst>
          </p:cNvPr>
          <p:cNvSpPr txBox="1"/>
          <p:nvPr/>
        </p:nvSpPr>
        <p:spPr>
          <a:xfrm>
            <a:off x="591671" y="1507849"/>
            <a:ext cx="189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1/3 = 0.3333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0136042-5764-4792-881B-3F5727B49D53}"/>
              </a:ext>
            </a:extLst>
          </p:cNvPr>
          <p:cNvSpPr txBox="1"/>
          <p:nvPr/>
        </p:nvSpPr>
        <p:spPr>
          <a:xfrm>
            <a:off x="389076" y="2096642"/>
            <a:ext cx="1611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-3.3333/5.6667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-0.5882</a:t>
            </a:r>
          </a:p>
        </p:txBody>
      </p:sp>
    </p:spTree>
    <p:extLst>
      <p:ext uri="{BB962C8B-B14F-4D97-AF65-F5344CB8AC3E}">
        <p14:creationId xmlns:p14="http://schemas.microsoft.com/office/powerpoint/2010/main" val="384852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7548DC9-24E7-444D-86DF-B80A4E38E1A6}"/>
              </a:ext>
            </a:extLst>
          </p:cNvPr>
          <p:cNvSpPr txBox="1"/>
          <p:nvPr/>
        </p:nvSpPr>
        <p:spPr>
          <a:xfrm>
            <a:off x="1272987" y="546847"/>
            <a:ext cx="6795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after the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4A8B1C4-371A-4519-9F69-8EB7A4A14975}"/>
              </a:ext>
            </a:extLst>
          </p:cNvPr>
          <p:cNvGrpSpPr/>
          <p:nvPr/>
        </p:nvGrpSpPr>
        <p:grpSpPr>
          <a:xfrm>
            <a:off x="968225" y="1498724"/>
            <a:ext cx="7886514" cy="4643636"/>
            <a:chOff x="716310" y="1265459"/>
            <a:chExt cx="7886514" cy="464363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F019E73F-9751-4DD6-ACBC-B7352DA83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2636" y="1276944"/>
              <a:ext cx="4630918" cy="2996476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7CB29954-F9ED-420C-9443-758B9FA6B375}"/>
                </a:ext>
              </a:extLst>
            </p:cNvPr>
            <p:cNvSpPr/>
            <p:nvPr/>
          </p:nvSpPr>
          <p:spPr>
            <a:xfrm>
              <a:off x="1436914" y="1651520"/>
              <a:ext cx="335902" cy="265922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36B4227E-ACD6-4BE0-A18F-95CB0B835829}"/>
                </a:ext>
              </a:extLst>
            </p:cNvPr>
            <p:cNvSpPr txBox="1"/>
            <p:nvPr/>
          </p:nvSpPr>
          <p:spPr>
            <a:xfrm>
              <a:off x="716310" y="4273420"/>
              <a:ext cx="107246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Changed 1-time and became zero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865C721F-ED3F-4001-BC28-C030DBEA8C5E}"/>
                </a:ext>
              </a:extLst>
            </p:cNvPr>
            <p:cNvSpPr/>
            <p:nvPr/>
          </p:nvSpPr>
          <p:spPr>
            <a:xfrm>
              <a:off x="1915885" y="1969074"/>
              <a:ext cx="335902" cy="233969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E40ABEE5-7DEE-4AE2-808A-B18B79B8A0EF}"/>
                </a:ext>
              </a:extLst>
            </p:cNvPr>
            <p:cNvSpPr txBox="1"/>
            <p:nvPr/>
          </p:nvSpPr>
          <p:spPr>
            <a:xfrm>
              <a:off x="1687571" y="4431767"/>
              <a:ext cx="107247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Changed 2-times and became zero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1D03AE4-AB21-4AC8-A98D-85330C78062E}"/>
                </a:ext>
              </a:extLst>
            </p:cNvPr>
            <p:cNvSpPr/>
            <p:nvPr/>
          </p:nvSpPr>
          <p:spPr>
            <a:xfrm>
              <a:off x="3747523" y="3281928"/>
              <a:ext cx="335902" cy="1026839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D389D0F5-CECB-49D3-930A-35DEE88B351B}"/>
                </a:ext>
              </a:extLst>
            </p:cNvPr>
            <p:cNvSpPr txBox="1"/>
            <p:nvPr/>
          </p:nvSpPr>
          <p:spPr>
            <a:xfrm>
              <a:off x="3373656" y="4338783"/>
              <a:ext cx="114253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Changed k- times and became zero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8FD9D88D-B2F2-4086-8A3E-6C42038CE8A1}"/>
                </a:ext>
              </a:extLst>
            </p:cNvPr>
            <p:cNvSpPr/>
            <p:nvPr/>
          </p:nvSpPr>
          <p:spPr>
            <a:xfrm>
              <a:off x="1445876" y="1265459"/>
              <a:ext cx="4547678" cy="348737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AA1B3244-B273-4417-A115-09AFD5021550}"/>
                </a:ext>
              </a:extLst>
            </p:cNvPr>
            <p:cNvSpPr txBox="1"/>
            <p:nvPr/>
          </p:nvSpPr>
          <p:spPr>
            <a:xfrm>
              <a:off x="6002516" y="1265459"/>
              <a:ext cx="1872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Changed 0-times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39AC1244-DD5B-49D2-8805-726DFE62ECDA}"/>
                </a:ext>
              </a:extLst>
            </p:cNvPr>
            <p:cNvSpPr/>
            <p:nvPr/>
          </p:nvSpPr>
          <p:spPr>
            <a:xfrm>
              <a:off x="1847094" y="1670139"/>
              <a:ext cx="4155422" cy="261612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9250BAEF-08C2-4091-8CCF-B743A63BCD49}"/>
                </a:ext>
              </a:extLst>
            </p:cNvPr>
            <p:cNvSpPr txBox="1"/>
            <p:nvPr/>
          </p:nvSpPr>
          <p:spPr>
            <a:xfrm>
              <a:off x="6011478" y="1618009"/>
              <a:ext cx="1872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Changed 1-time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C5DCEF43-3E2A-45E6-9ABD-96A2A63D8DBC}"/>
                </a:ext>
              </a:extLst>
            </p:cNvPr>
            <p:cNvSpPr/>
            <p:nvPr/>
          </p:nvSpPr>
          <p:spPr>
            <a:xfrm>
              <a:off x="2308141" y="1998826"/>
              <a:ext cx="3685413" cy="261612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C8149DC3-1E04-4029-9586-EA6DECD8ED2C}"/>
                </a:ext>
              </a:extLst>
            </p:cNvPr>
            <p:cNvSpPr txBox="1"/>
            <p:nvPr/>
          </p:nvSpPr>
          <p:spPr>
            <a:xfrm>
              <a:off x="6011478" y="1910682"/>
              <a:ext cx="1872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Changed 2-times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6C56DB84-C963-4D59-A165-591D9A3694FA}"/>
                </a:ext>
              </a:extLst>
            </p:cNvPr>
            <p:cNvSpPr/>
            <p:nvPr/>
          </p:nvSpPr>
          <p:spPr>
            <a:xfrm>
              <a:off x="2732049" y="2325801"/>
              <a:ext cx="3279430" cy="261612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FFCC2C7B-D826-4AE2-B301-4903B39F352F}"/>
                </a:ext>
              </a:extLst>
            </p:cNvPr>
            <p:cNvSpPr/>
            <p:nvPr/>
          </p:nvSpPr>
          <p:spPr>
            <a:xfrm>
              <a:off x="3659346" y="2981132"/>
              <a:ext cx="2352132" cy="261612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9F0D6C14-F849-45F1-B85D-2E05E47A2913}"/>
                </a:ext>
              </a:extLst>
            </p:cNvPr>
            <p:cNvSpPr txBox="1"/>
            <p:nvPr/>
          </p:nvSpPr>
          <p:spPr>
            <a:xfrm>
              <a:off x="6002516" y="2260438"/>
              <a:ext cx="1872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Changed 3-times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F6FAB7B1-D50B-4F57-8508-E20A623D4C11}"/>
                </a:ext>
              </a:extLst>
            </p:cNvPr>
            <p:cNvSpPr txBox="1"/>
            <p:nvPr/>
          </p:nvSpPr>
          <p:spPr>
            <a:xfrm>
              <a:off x="6030282" y="2954254"/>
              <a:ext cx="2572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Changed (</a:t>
              </a:r>
              <a:r>
                <a:rPr lang="en-US" i="1" dirty="0"/>
                <a:t>k</a:t>
              </a:r>
              <a:r>
                <a:rPr lang="en-US" dirty="0"/>
                <a:t>-1)-times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008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6113" y="413461"/>
                <a:ext cx="8096216" cy="6059057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Gauss-Elimination Steps </a:t>
                </a:r>
                <a:r>
                  <a:rPr lang="en-US" sz="3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3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</a:t>
                </a:r>
                <a:r>
                  <a:rPr lang="en-US" sz="3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4×4</a:t>
                </a:r>
                <a:r>
                  <a:rPr lang="en-US" sz="3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</a:t>
                </a:r>
                <a:r>
                  <a:rPr lang="en-US" sz="3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3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sz="3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sz="3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3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3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3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3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3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3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3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3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23</m:t>
                                  </m:r>
                                </m:sub>
                                <m:sup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3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24</m:t>
                                  </m:r>
                                </m:sub>
                                <m:sup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3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3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32</m:t>
                                  </m:r>
                                </m:sub>
                                <m:sup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3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33</m:t>
                                  </m:r>
                                </m:sub>
                                <m:sup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3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34</m:t>
                                  </m:r>
                                </m:sub>
                                <m:sup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3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3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42</m:t>
                                  </m:r>
                                </m:sub>
                                <m:sup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3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43</m:t>
                                  </m:r>
                                </m:sub>
                                <m:sup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3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44</m:t>
                                  </m:r>
                                </m:sub>
                                <m:sup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3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3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3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  <m:sup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3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13</m:t>
                                  </m:r>
                                </m:sub>
                                <m:sup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3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14</m:t>
                                  </m:r>
                                </m:sub>
                                <m:sup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3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sz="3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3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23</m:t>
                                  </m:r>
                                </m:sub>
                                <m:sup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3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24</m:t>
                                  </m:r>
                                </m:sub>
                                <m:sup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3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sz="3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32</m:t>
                                  </m:r>
                                </m:sub>
                                <m:sup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3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33</m:t>
                                  </m:r>
                                </m:sub>
                                <m:sup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3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34</m:t>
                                  </m:r>
                                </m:sub>
                                <m:sup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3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sz="3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42</m:t>
                                  </m:r>
                                </m:sub>
                                <m:sup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3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43</m:t>
                                  </m:r>
                                </m:sub>
                                <m:sup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3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44</m:t>
                                  </m:r>
                                </m:sub>
                                <m:sup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3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3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sz="3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3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3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3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b>
                                  <m:sup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14</m:t>
                                    </m:r>
                                  </m:sub>
                                  <m:sup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23</m:t>
                                    </m:r>
                                  </m:sub>
                                  <m:sup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24</m:t>
                                    </m:r>
                                  </m:sub>
                                  <m:sup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33</m:t>
                                    </m:r>
                                  </m:sub>
                                  <m:sup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34</m:t>
                                    </m:r>
                                  </m:sub>
                                  <m:sup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44</m:t>
                                    </m:r>
                                  </m:sub>
                                  <m:sup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3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3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b>
                                  <m:sup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14</m:t>
                                    </m:r>
                                  </m:sub>
                                  <m:sup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23</m:t>
                                    </m:r>
                                  </m:sub>
                                  <m:sup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24</m:t>
                                    </m:r>
                                  </m:sub>
                                  <m:sup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33</m:t>
                                    </m:r>
                                  </m:sub>
                                  <m:sup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3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34</m:t>
                                    </m:r>
                                  </m:sub>
                                  <m:sup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3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43</m:t>
                                    </m:r>
                                  </m:sub>
                                  <m:sup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3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44</m:t>
                                    </m:r>
                                  </m:sub>
                                  <m:sup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3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3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6113" y="413461"/>
                <a:ext cx="8096216" cy="6059057"/>
              </a:xfrm>
              <a:blipFill>
                <a:blip r:embed="rId2"/>
                <a:stretch>
                  <a:fillRect l="-904" t="-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395C2E8F-23FF-42BE-BDE6-AD88531A6B9F}"/>
              </a:ext>
            </a:extLst>
          </p:cNvPr>
          <p:cNvSpPr/>
          <p:nvPr/>
        </p:nvSpPr>
        <p:spPr>
          <a:xfrm>
            <a:off x="3778898" y="1530218"/>
            <a:ext cx="1371600" cy="457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FD1CE027-6C37-472E-B2C9-EF2FC5768894}"/>
              </a:ext>
            </a:extLst>
          </p:cNvPr>
          <p:cNvSpPr/>
          <p:nvPr/>
        </p:nvSpPr>
        <p:spPr>
          <a:xfrm rot="5400000">
            <a:off x="6293498" y="3248608"/>
            <a:ext cx="1371600" cy="457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4929DB64-7D91-453E-A0F6-2356309EE523}"/>
              </a:ext>
            </a:extLst>
          </p:cNvPr>
          <p:cNvSpPr/>
          <p:nvPr/>
        </p:nvSpPr>
        <p:spPr>
          <a:xfrm rot="10800000">
            <a:off x="3778898" y="5040609"/>
            <a:ext cx="1371600" cy="457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A79AF72-2D60-4993-99C2-FC9612E6D12A}"/>
              </a:ext>
            </a:extLst>
          </p:cNvPr>
          <p:cNvSpPr txBox="1"/>
          <p:nvPr/>
        </p:nvSpPr>
        <p:spPr>
          <a:xfrm>
            <a:off x="4068147" y="1160886"/>
            <a:ext cx="7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AB8B9EE-1E9B-4C94-ADB5-DE25E2849EE2}"/>
              </a:ext>
            </a:extLst>
          </p:cNvPr>
          <p:cNvSpPr txBox="1"/>
          <p:nvPr/>
        </p:nvSpPr>
        <p:spPr>
          <a:xfrm>
            <a:off x="5957596" y="3244334"/>
            <a:ext cx="7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5B9ADD9-7E35-4C88-AB16-0CCE10A3F07E}"/>
              </a:ext>
            </a:extLst>
          </p:cNvPr>
          <p:cNvSpPr txBox="1"/>
          <p:nvPr/>
        </p:nvSpPr>
        <p:spPr>
          <a:xfrm>
            <a:off x="4075914" y="4610968"/>
            <a:ext cx="7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91968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4A8B1C4-371A-4519-9F69-8EB7A4A14975}"/>
              </a:ext>
            </a:extLst>
          </p:cNvPr>
          <p:cNvGrpSpPr/>
          <p:nvPr/>
        </p:nvGrpSpPr>
        <p:grpSpPr>
          <a:xfrm>
            <a:off x="173043" y="404081"/>
            <a:ext cx="7410665" cy="4230272"/>
            <a:chOff x="716310" y="1265459"/>
            <a:chExt cx="7886514" cy="464363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F019E73F-9751-4DD6-ACBC-B7352DA83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2636" y="1276944"/>
              <a:ext cx="4630918" cy="2996476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7CB29954-F9ED-420C-9443-758B9FA6B375}"/>
                </a:ext>
              </a:extLst>
            </p:cNvPr>
            <p:cNvSpPr/>
            <p:nvPr/>
          </p:nvSpPr>
          <p:spPr>
            <a:xfrm>
              <a:off x="1436914" y="1651520"/>
              <a:ext cx="335902" cy="265922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36B4227E-ACD6-4BE0-A18F-95CB0B835829}"/>
                </a:ext>
              </a:extLst>
            </p:cNvPr>
            <p:cNvSpPr txBox="1"/>
            <p:nvPr/>
          </p:nvSpPr>
          <p:spPr>
            <a:xfrm>
              <a:off x="716310" y="4273420"/>
              <a:ext cx="107246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Changed 1-time and became zero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865C721F-ED3F-4001-BC28-C030DBEA8C5E}"/>
                </a:ext>
              </a:extLst>
            </p:cNvPr>
            <p:cNvSpPr/>
            <p:nvPr/>
          </p:nvSpPr>
          <p:spPr>
            <a:xfrm>
              <a:off x="1915885" y="1969074"/>
              <a:ext cx="335902" cy="233969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E40ABEE5-7DEE-4AE2-808A-B18B79B8A0EF}"/>
                </a:ext>
              </a:extLst>
            </p:cNvPr>
            <p:cNvSpPr txBox="1"/>
            <p:nvPr/>
          </p:nvSpPr>
          <p:spPr>
            <a:xfrm>
              <a:off x="1687571" y="4431767"/>
              <a:ext cx="107247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Changed 2-times and became zero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1D03AE4-AB21-4AC8-A98D-85330C78062E}"/>
                </a:ext>
              </a:extLst>
            </p:cNvPr>
            <p:cNvSpPr/>
            <p:nvPr/>
          </p:nvSpPr>
          <p:spPr>
            <a:xfrm>
              <a:off x="3747523" y="3281928"/>
              <a:ext cx="335902" cy="1026839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D389D0F5-CECB-49D3-930A-35DEE88B351B}"/>
                </a:ext>
              </a:extLst>
            </p:cNvPr>
            <p:cNvSpPr txBox="1"/>
            <p:nvPr/>
          </p:nvSpPr>
          <p:spPr>
            <a:xfrm>
              <a:off x="3373656" y="4338783"/>
              <a:ext cx="114253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Changed k- times and became zero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8FD9D88D-B2F2-4086-8A3E-6C42038CE8A1}"/>
                </a:ext>
              </a:extLst>
            </p:cNvPr>
            <p:cNvSpPr/>
            <p:nvPr/>
          </p:nvSpPr>
          <p:spPr>
            <a:xfrm>
              <a:off x="1445876" y="1265459"/>
              <a:ext cx="4547678" cy="348737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AA1B3244-B273-4417-A115-09AFD5021550}"/>
                </a:ext>
              </a:extLst>
            </p:cNvPr>
            <p:cNvSpPr txBox="1"/>
            <p:nvPr/>
          </p:nvSpPr>
          <p:spPr>
            <a:xfrm>
              <a:off x="6002516" y="1265459"/>
              <a:ext cx="1872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Changed 0-times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39AC1244-DD5B-49D2-8805-726DFE62ECDA}"/>
                </a:ext>
              </a:extLst>
            </p:cNvPr>
            <p:cNvSpPr/>
            <p:nvPr/>
          </p:nvSpPr>
          <p:spPr>
            <a:xfrm>
              <a:off x="1847094" y="1670139"/>
              <a:ext cx="4155422" cy="261612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9250BAEF-08C2-4091-8CCF-B743A63BCD49}"/>
                </a:ext>
              </a:extLst>
            </p:cNvPr>
            <p:cNvSpPr txBox="1"/>
            <p:nvPr/>
          </p:nvSpPr>
          <p:spPr>
            <a:xfrm>
              <a:off x="6011478" y="1618009"/>
              <a:ext cx="1872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Changed 1-time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C5DCEF43-3E2A-45E6-9ABD-96A2A63D8DBC}"/>
                </a:ext>
              </a:extLst>
            </p:cNvPr>
            <p:cNvSpPr/>
            <p:nvPr/>
          </p:nvSpPr>
          <p:spPr>
            <a:xfrm>
              <a:off x="2308141" y="1998826"/>
              <a:ext cx="3685413" cy="261612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C8149DC3-1E04-4029-9586-EA6DECD8ED2C}"/>
                </a:ext>
              </a:extLst>
            </p:cNvPr>
            <p:cNvSpPr txBox="1"/>
            <p:nvPr/>
          </p:nvSpPr>
          <p:spPr>
            <a:xfrm>
              <a:off x="6011478" y="1910682"/>
              <a:ext cx="1872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Changed 2-times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6C56DB84-C963-4D59-A165-591D9A3694FA}"/>
                </a:ext>
              </a:extLst>
            </p:cNvPr>
            <p:cNvSpPr/>
            <p:nvPr/>
          </p:nvSpPr>
          <p:spPr>
            <a:xfrm>
              <a:off x="2732049" y="2325801"/>
              <a:ext cx="3279430" cy="261612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FFCC2C7B-D826-4AE2-B301-4903B39F352F}"/>
                </a:ext>
              </a:extLst>
            </p:cNvPr>
            <p:cNvSpPr/>
            <p:nvPr/>
          </p:nvSpPr>
          <p:spPr>
            <a:xfrm>
              <a:off x="3659346" y="2981132"/>
              <a:ext cx="2352132" cy="261612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9F0D6C14-F849-45F1-B85D-2E05E47A2913}"/>
                </a:ext>
              </a:extLst>
            </p:cNvPr>
            <p:cNvSpPr txBox="1"/>
            <p:nvPr/>
          </p:nvSpPr>
          <p:spPr>
            <a:xfrm>
              <a:off x="6002516" y="2260438"/>
              <a:ext cx="1872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Changed 3-times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F6FAB7B1-D50B-4F57-8508-E20A623D4C11}"/>
                </a:ext>
              </a:extLst>
            </p:cNvPr>
            <p:cNvSpPr txBox="1"/>
            <p:nvPr/>
          </p:nvSpPr>
          <p:spPr>
            <a:xfrm>
              <a:off x="6030282" y="2954254"/>
              <a:ext cx="2572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Changed (</a:t>
              </a:r>
              <a:r>
                <a:rPr lang="en-US" i="1" dirty="0"/>
                <a:t>k</a:t>
              </a:r>
              <a:r>
                <a:rPr lang="en-US" dirty="0"/>
                <a:t>-1)-times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D72D897-D2C1-47DF-99FA-A4000ADD7C41}"/>
              </a:ext>
            </a:extLst>
          </p:cNvPr>
          <p:cNvSpPr txBox="1"/>
          <p:nvPr/>
        </p:nvSpPr>
        <p:spPr>
          <a:xfrm>
            <a:off x="3743654" y="3410902"/>
            <a:ext cx="51297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elements above and on the diagonal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actively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first 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- 1) steps and remains constant for the rest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steps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elements below on the diagonal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actively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first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steps and remains at zero for the rest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steps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statement: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element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actively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first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where,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min {(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-1),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08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705" y="394447"/>
                <a:ext cx="8038781" cy="6202296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Any element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actively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modified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steps where,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min {(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-1),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Modification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formula: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Summing over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steps: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j, p =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        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   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705" y="394447"/>
                <a:ext cx="8038781" cy="6202296"/>
              </a:xfrm>
              <a:blipFill>
                <a:blip r:embed="rId2"/>
                <a:stretch>
                  <a:fillRect l="-986" t="-1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12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705" y="394447"/>
                <a:ext cx="8038781" cy="6202296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j, p =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 = j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  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Combining two statements: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705" y="394447"/>
                <a:ext cx="8038781" cy="6202296"/>
              </a:xfrm>
              <a:blipFill>
                <a:blip r:embed="rId2"/>
                <a:stretch>
                  <a:fillRect l="-1062" t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27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705" y="394447"/>
                <a:ext cx="8038781" cy="620229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the elements of matrix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the elements of matrix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equivalent to matrix multiplication: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LU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you see it?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705" y="394447"/>
                <a:ext cx="8038781" cy="6202296"/>
              </a:xfrm>
              <a:blipFill>
                <a:blip r:embed="rId2"/>
                <a:stretch>
                  <a:fillRect l="-1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32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2655" y="951345"/>
                <a:ext cx="7942695" cy="522561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 Elimination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matrix equation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 = 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Approach in two steps: 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600"/>
                  </a:spcBef>
                  <a:buAutoNum type="alphaLcParenR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Operating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rows of matrix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vector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matrix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an 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upper triangular matrix. </a:t>
                </a:r>
                <a:endParaRPr lang="en-US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00000"/>
                  </a:lnSpc>
                  <a:spcBef>
                    <a:spcPts val="600"/>
                  </a:spcBef>
                  <a:buAutoNum type="alphaLcParenR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system using 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 substitution algorithm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Indices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Row index</a:t>
                </a: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Column index</a:t>
                </a: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Step index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655" y="951345"/>
                <a:ext cx="7942695" cy="5225618"/>
              </a:xfrm>
              <a:blipFill rotWithShape="0">
                <a:blip r:embed="rId2"/>
                <a:stretch>
                  <a:fillRect l="-844" t="-1750" r="-230" b="-3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10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0EB0D2E-B2EA-42D7-AC1C-485DBBC2A3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0506" y="391886"/>
                <a:ext cx="8192278" cy="6036906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5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1500" dirty="0"/>
              </a:p>
              <a:p>
                <a:pPr marL="0" indent="0" algn="ctr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/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7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1400" dirty="0"/>
              </a:p>
              <a:p>
                <a:pPr marL="0" indent="0" algn="ctr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/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r>
                  <a:rPr lang="en-US" sz="22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 Unknowns and 9 equations! 3 free entries!  </a:t>
                </a:r>
              </a:p>
              <a:p>
                <a:pPr marL="0" indent="0" algn="ctr">
                  <a:buNone/>
                </a:pPr>
                <a:r>
                  <a:rPr lang="en-US" sz="2200" b="1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general, n</a:t>
                </a:r>
                <a:r>
                  <a:rPr lang="en-US" sz="2200" b="1" baseline="30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b="1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equations and n</a:t>
                </a:r>
                <a:r>
                  <a:rPr lang="en-US" sz="2200" b="1" baseline="30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b="1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n unknows! n free entries!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EB0D2E-B2EA-42D7-AC1C-485DBBC2A3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506" y="391886"/>
                <a:ext cx="8192278" cy="6036906"/>
              </a:xfrm>
              <a:blipFill>
                <a:blip r:embed="rId2"/>
                <a:stretch>
                  <a:fillRect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45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705" y="394447"/>
                <a:ext cx="8038781" cy="6202296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Doolittle’s Algorithm: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matrix: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j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=1,2,…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+1,…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matrix: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+1,…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=1,2,…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705" y="394447"/>
                <a:ext cx="8038781" cy="6202296"/>
              </a:xfrm>
              <a:blipFill>
                <a:blip r:embed="rId2"/>
                <a:stretch>
                  <a:fillRect l="-835" t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1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705" y="394447"/>
                <a:ext cx="8038781" cy="620229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Crout’s Algorithm: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matrix: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=1,2,…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+1,…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matrix: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j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=1,2,…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+1,…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705" y="394447"/>
                <a:ext cx="8038781" cy="6202296"/>
              </a:xfrm>
              <a:blipFill>
                <a:blip r:embed="rId2"/>
                <a:stretch>
                  <a:fillRect l="-986" t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29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705" y="394447"/>
                <a:ext cx="8038781" cy="620229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Doolittle’s Algorithm (3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</a:t>
                </a:r>
                <a:r>
                  <a:rPr 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example):</a:t>
                </a: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matrix: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𝑗𝑗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+1,…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=1,2,…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2,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2,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22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matrix: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j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=1,2,…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+1,…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2, 3: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2, 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2, 3: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3, 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3: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705" y="394447"/>
                <a:ext cx="8038781" cy="6202296"/>
              </a:xfrm>
              <a:blipFill>
                <a:blip r:embed="rId2"/>
                <a:stretch>
                  <a:fillRect l="-1104" t="-1227" r="-158" b="-5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1A4A3E79-81A6-4FB4-84E1-4C3BB4D352F5}"/>
              </a:ext>
            </a:extLst>
          </p:cNvPr>
          <p:cNvGrpSpPr/>
          <p:nvPr/>
        </p:nvGrpSpPr>
        <p:grpSpPr>
          <a:xfrm>
            <a:off x="6503438" y="357124"/>
            <a:ext cx="1959428" cy="1424110"/>
            <a:chOff x="6792687" y="261256"/>
            <a:chExt cx="1959428" cy="1424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xmlns="" id="{FD442940-0C03-4CDB-B6A7-CD63B59965B0}"/>
                    </a:ext>
                  </a:extLst>
                </p:cNvPr>
                <p:cNvSpPr txBox="1"/>
                <p:nvPr/>
              </p:nvSpPr>
              <p:spPr>
                <a:xfrm>
                  <a:off x="6792687" y="802432"/>
                  <a:ext cx="1959428" cy="8829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D442940-0C03-4CDB-B6A7-CD63B59965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2687" y="802432"/>
                  <a:ext cx="1959428" cy="88293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xmlns="" id="{8AEF9359-7815-4A00-BEE3-F85F387B0500}"/>
                </a:ext>
              </a:extLst>
            </p:cNvPr>
            <p:cNvSpPr/>
            <p:nvPr/>
          </p:nvSpPr>
          <p:spPr>
            <a:xfrm rot="5400000">
              <a:off x="7035283" y="403548"/>
              <a:ext cx="541176" cy="256592"/>
            </a:xfrm>
            <a:prstGeom prst="homePlat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xmlns="" id="{4F533761-0EEA-4148-9B33-B3C5DB3FEEF0}"/>
                </a:ext>
              </a:extLst>
            </p:cNvPr>
            <p:cNvSpPr/>
            <p:nvPr/>
          </p:nvSpPr>
          <p:spPr>
            <a:xfrm rot="5400000">
              <a:off x="7560130" y="412879"/>
              <a:ext cx="541176" cy="256592"/>
            </a:xfrm>
            <a:prstGeom prst="homePlat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B7B2910-11A5-4656-ABB7-8CC382F6F668}"/>
              </a:ext>
            </a:extLst>
          </p:cNvPr>
          <p:cNvGrpSpPr/>
          <p:nvPr/>
        </p:nvGrpSpPr>
        <p:grpSpPr>
          <a:xfrm>
            <a:off x="5850294" y="3429000"/>
            <a:ext cx="2360645" cy="839974"/>
            <a:chOff x="5570376" y="3481599"/>
            <a:chExt cx="2360645" cy="8399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xmlns="" id="{D713498D-B27A-4154-948A-89398AC1DB20}"/>
                    </a:ext>
                  </a:extLst>
                </p:cNvPr>
                <p:cNvSpPr txBox="1"/>
                <p:nvPr/>
              </p:nvSpPr>
              <p:spPr>
                <a:xfrm>
                  <a:off x="5971593" y="3481599"/>
                  <a:ext cx="1959428" cy="8399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713498D-B27A-4154-948A-89398AC1DB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1593" y="3481599"/>
                  <a:ext cx="1959428" cy="83997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xmlns="" id="{047CE25F-4F09-44CA-AA61-A2600F03EFB1}"/>
                </a:ext>
              </a:extLst>
            </p:cNvPr>
            <p:cNvSpPr/>
            <p:nvPr/>
          </p:nvSpPr>
          <p:spPr>
            <a:xfrm>
              <a:off x="5570376" y="3505035"/>
              <a:ext cx="541176" cy="256592"/>
            </a:xfrm>
            <a:prstGeom prst="homePlat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xmlns="" id="{2F968E9B-4946-4D4B-B6B0-96B0ACFAFCE0}"/>
                </a:ext>
              </a:extLst>
            </p:cNvPr>
            <p:cNvSpPr/>
            <p:nvPr/>
          </p:nvSpPr>
          <p:spPr>
            <a:xfrm>
              <a:off x="5579708" y="3773290"/>
              <a:ext cx="541176" cy="256592"/>
            </a:xfrm>
            <a:prstGeom prst="homePlat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xmlns="" id="{3D7519A8-26D3-4FBD-96CC-60E9FAB39158}"/>
                </a:ext>
              </a:extLst>
            </p:cNvPr>
            <p:cNvSpPr/>
            <p:nvPr/>
          </p:nvSpPr>
          <p:spPr>
            <a:xfrm>
              <a:off x="5579708" y="4047710"/>
              <a:ext cx="541176" cy="256592"/>
            </a:xfrm>
            <a:prstGeom prst="homePlat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28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705" y="394447"/>
                <a:ext cx="8038781" cy="620229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Crout’s Algorithm (3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</a:t>
                </a:r>
                <a:r>
                  <a:rPr 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example):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matrix: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=1,2,…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+1,…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matrix: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j</a:t>
                </a: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=1,2,…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+1,…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Verify this computation sequence!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705" y="394447"/>
                <a:ext cx="8038781" cy="6202296"/>
              </a:xfrm>
              <a:blipFill>
                <a:blip r:embed="rId2"/>
                <a:stretch>
                  <a:fillRect l="-1214" t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A7E8E822-C43F-40E6-A051-835C9665EEFA}"/>
              </a:ext>
            </a:extLst>
          </p:cNvPr>
          <p:cNvGrpSpPr/>
          <p:nvPr/>
        </p:nvGrpSpPr>
        <p:grpSpPr>
          <a:xfrm>
            <a:off x="5299797" y="4087722"/>
            <a:ext cx="2239342" cy="839269"/>
            <a:chOff x="5691679" y="3481599"/>
            <a:chExt cx="2239342" cy="8392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xmlns="" id="{9D23A28C-7BE3-4B49-A5C9-BBA1DCB2D73E}"/>
                    </a:ext>
                  </a:extLst>
                </p:cNvPr>
                <p:cNvSpPr txBox="1"/>
                <p:nvPr/>
              </p:nvSpPr>
              <p:spPr>
                <a:xfrm>
                  <a:off x="5971593" y="3481599"/>
                  <a:ext cx="1959428" cy="8392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D23A28C-7BE3-4B49-A5C9-BBA1DCB2D7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1593" y="3481599"/>
                  <a:ext cx="1959428" cy="83926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xmlns="" id="{501C0FF4-0110-4DC6-B58A-3F7800F646E3}"/>
                </a:ext>
              </a:extLst>
            </p:cNvPr>
            <p:cNvSpPr/>
            <p:nvPr/>
          </p:nvSpPr>
          <p:spPr>
            <a:xfrm>
              <a:off x="5691679" y="3505035"/>
              <a:ext cx="541176" cy="256592"/>
            </a:xfrm>
            <a:prstGeom prst="homePlat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xmlns="" id="{8AF7D819-87FF-45A9-860F-324DD4BF1FBE}"/>
                </a:ext>
              </a:extLst>
            </p:cNvPr>
            <p:cNvSpPr/>
            <p:nvPr/>
          </p:nvSpPr>
          <p:spPr>
            <a:xfrm>
              <a:off x="5701011" y="3773290"/>
              <a:ext cx="541176" cy="256592"/>
            </a:xfrm>
            <a:prstGeom prst="homePlat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9F5CF447-61FB-4151-8D56-32EE3827AA82}"/>
              </a:ext>
            </a:extLst>
          </p:cNvPr>
          <p:cNvGrpSpPr/>
          <p:nvPr/>
        </p:nvGrpSpPr>
        <p:grpSpPr>
          <a:xfrm>
            <a:off x="5449077" y="1383493"/>
            <a:ext cx="1959428" cy="1476554"/>
            <a:chOff x="5691675" y="1383493"/>
            <a:chExt cx="1959428" cy="147655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43089400-7EE8-4BCC-83F6-B1AE19D45641}"/>
                </a:ext>
              </a:extLst>
            </p:cNvPr>
            <p:cNvGrpSpPr/>
            <p:nvPr/>
          </p:nvGrpSpPr>
          <p:grpSpPr>
            <a:xfrm>
              <a:off x="5691675" y="1383493"/>
              <a:ext cx="1959428" cy="1476554"/>
              <a:chOff x="6792687" y="298580"/>
              <a:chExt cx="1959428" cy="1476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xmlns="" id="{73E80839-CDAB-4DCE-9D8F-390AF354DD34}"/>
                      </a:ext>
                    </a:extLst>
                  </p:cNvPr>
                  <p:cNvSpPr txBox="1"/>
                  <p:nvPr/>
                </p:nvSpPr>
                <p:spPr>
                  <a:xfrm>
                    <a:off x="6792687" y="802432"/>
                    <a:ext cx="1959428" cy="9727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73E80839-CDAB-4DCE-9D8F-390AF354DD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2687" y="802432"/>
                    <a:ext cx="1959428" cy="97270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Arrow: Pentagon 5">
                <a:extLst>
                  <a:ext uri="{FF2B5EF4-FFF2-40B4-BE49-F238E27FC236}">
                    <a16:creationId xmlns:a16="http://schemas.microsoft.com/office/drawing/2014/main" xmlns="" id="{567B8627-0B18-4458-88B1-7E1ABB16A43C}"/>
                  </a:ext>
                </a:extLst>
              </p:cNvPr>
              <p:cNvSpPr/>
              <p:nvPr/>
            </p:nvSpPr>
            <p:spPr>
              <a:xfrm rot="5400000">
                <a:off x="6960635" y="440872"/>
                <a:ext cx="541176" cy="256592"/>
              </a:xfrm>
              <a:prstGeom prst="homePlat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16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7" name="Arrow: Pentagon 6">
                <a:extLst>
                  <a:ext uri="{FF2B5EF4-FFF2-40B4-BE49-F238E27FC236}">
                    <a16:creationId xmlns:a16="http://schemas.microsoft.com/office/drawing/2014/main" xmlns="" id="{3AFA05F3-D754-49A6-BCC8-4D9ABEB28CFC}"/>
                  </a:ext>
                </a:extLst>
              </p:cNvPr>
              <p:cNvSpPr/>
              <p:nvPr/>
            </p:nvSpPr>
            <p:spPr>
              <a:xfrm rot="5400000">
                <a:off x="7485482" y="450203"/>
                <a:ext cx="541176" cy="256592"/>
              </a:xfrm>
              <a:prstGeom prst="homePlat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16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</p:grpSp>
        <p:sp>
          <p:nvSpPr>
            <p:cNvPr id="13" name="Arrow: Pentagon 12">
              <a:extLst>
                <a:ext uri="{FF2B5EF4-FFF2-40B4-BE49-F238E27FC236}">
                  <a16:creationId xmlns:a16="http://schemas.microsoft.com/office/drawing/2014/main" xmlns="" id="{17B0066B-DF5B-4080-A0E3-49153B29933D}"/>
                </a:ext>
              </a:extLst>
            </p:cNvPr>
            <p:cNvSpPr/>
            <p:nvPr/>
          </p:nvSpPr>
          <p:spPr>
            <a:xfrm rot="5400000">
              <a:off x="6897654" y="1534289"/>
              <a:ext cx="541176" cy="256592"/>
            </a:xfrm>
            <a:prstGeom prst="homePlat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32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019E73F-9751-4DD6-ACBC-B7352DA83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35" y="1276944"/>
            <a:ext cx="5840505" cy="3779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7548DC9-24E7-444D-86DF-B80A4E38E1A6}"/>
              </a:ext>
            </a:extLst>
          </p:cNvPr>
          <p:cNvSpPr txBox="1"/>
          <p:nvPr/>
        </p:nvSpPr>
        <p:spPr>
          <a:xfrm>
            <a:off x="1272987" y="546847"/>
            <a:ext cx="6795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after the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5C2389A-B6D6-4BD8-97C1-34F3F45F283A}"/>
              </a:ext>
            </a:extLst>
          </p:cNvPr>
          <p:cNvSpPr txBox="1"/>
          <p:nvPr/>
        </p:nvSpPr>
        <p:spPr>
          <a:xfrm>
            <a:off x="1084730" y="5357046"/>
            <a:ext cx="6795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only need to perform steps up to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- 1 in order to make the matrix upper triangular</a:t>
            </a:r>
          </a:p>
        </p:txBody>
      </p:sp>
    </p:spTree>
    <p:extLst>
      <p:ext uri="{BB962C8B-B14F-4D97-AF65-F5344CB8AC3E}">
        <p14:creationId xmlns:p14="http://schemas.microsoft.com/office/powerpoint/2010/main" val="385242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705" y="394447"/>
                <a:ext cx="8220635" cy="5710518"/>
              </a:xfrm>
            </p:spPr>
            <p:txBody>
              <a:bodyPr>
                <a:normAutofit fontScale="92500"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 Elimination Algorithm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Elimination: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2, …. 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- 1)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multiplication factors: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𝑘𝑘</m:t>
                            </m:r>
                          </m:sub>
                        </m:sSub>
                      </m:den>
                    </m:f>
                  </m:oMath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Compute: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400" dirty="0"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for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+1,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+2, ….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+1,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+2, ….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Resulting System of equation is upper triangular. Solve it using the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Back-Substitution algorithm:</a:t>
                </a: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𝑛𝑛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…3, 2, 1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705" y="394447"/>
                <a:ext cx="8220635" cy="5710518"/>
              </a:xfrm>
              <a:blipFill rotWithShape="0">
                <a:blip r:embed="rId2"/>
                <a:stretch>
                  <a:fillRect l="-964" t="-10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42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50" b="35859"/>
          <a:stretch/>
        </p:blipFill>
        <p:spPr>
          <a:xfrm>
            <a:off x="0" y="195957"/>
            <a:ext cx="4457700" cy="414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8001" y="394447"/>
                <a:ext cx="8295340" cy="6181844"/>
              </a:xfrm>
            </p:spPr>
            <p:txBody>
              <a:bodyPr>
                <a:normAutofit/>
              </a:bodyPr>
              <a:lstStyle/>
              <a:p>
                <a:pPr marL="341313" indent="-341313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large </a:t>
                </a:r>
                <a:r>
                  <a:rPr lang="en-US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Floating Point Operations required to solve a system of equation using Gauss elimination is </a:t>
                </a:r>
                <a:r>
                  <a:rPr lang="en-US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⁓ 2</a:t>
                </a:r>
                <a:r>
                  <a:rPr lang="en-US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baseline="30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/3 (*of the order of*)</a:t>
                </a:r>
              </a:p>
              <a:p>
                <a:pPr marL="341313" indent="-341313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is the </a:t>
                </a:r>
                <a:r>
                  <a:rPr lang="en-US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 Elimination algorithm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going to fail ?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2, …. 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- 1)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𝑘𝑘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400" dirty="0"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for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+1,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+2, ….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+1,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+2, ….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pPr marL="341313" indent="-341313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zero at any step!  The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kk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called “</a:t>
                </a:r>
                <a:r>
                  <a:rPr lang="en-US" sz="24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 or “</a:t>
                </a:r>
                <a:r>
                  <a:rPr lang="en-US" sz="24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Pivotal Element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</a:p>
              <a:p>
                <a:pPr marL="341313" indent="-341313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this happens at some step, solve the system by exchanging rows such that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non-zero.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001" y="394447"/>
                <a:ext cx="8295340" cy="6181844"/>
              </a:xfrm>
              <a:blipFill rotWithShape="0">
                <a:blip r:embed="rId2"/>
                <a:stretch>
                  <a:fillRect l="-1249" t="-10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3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2655" y="951345"/>
                <a:ext cx="7942695" cy="522561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Gauss-Jordon Elimination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matrix equation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 = 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Approach: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Operating on rows of matrix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vector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transform the matrix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an identity matrix. The vector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transforms into the solution vector.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Indices: </a:t>
                </a: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Row index</a:t>
                </a: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Column index</a:t>
                </a: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Step index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655" y="951345"/>
                <a:ext cx="7942695" cy="5225618"/>
              </a:xfrm>
              <a:blipFill rotWithShape="0">
                <a:blip r:embed="rId2"/>
                <a:stretch>
                  <a:fillRect l="-1228" t="-2334" b="-16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6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024" y="197224"/>
                <a:ext cx="8220635" cy="6409764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9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9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9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9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Gauss-Jordon Algorithm: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=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1, 2,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𝑘𝑘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𝑘𝑘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,…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400" dirty="0"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for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2, 3, ….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(≠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vector is the solution.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work with the augmented matrix: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=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1, 2,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𝑘𝑘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,…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2, 3, ….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(≠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,……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+ 1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+1)</a:t>
                </a:r>
                <a:r>
                  <a:rPr lang="en-US" sz="2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column is the solution vector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024" y="197224"/>
                <a:ext cx="8220635" cy="6409764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ABB84D-FA11-47BC-B8E0-265989F98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394447"/>
            <a:ext cx="8295340" cy="6181844"/>
          </a:xfrm>
        </p:spPr>
        <p:txBody>
          <a:bodyPr>
            <a:normAutofit/>
          </a:bodyPr>
          <a:lstStyle/>
          <a:p>
            <a:pPr marL="341313" indent="-34131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Homework: Calculate the number of floating point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for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Gauss-Jordon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Algorithm!</a:t>
            </a:r>
          </a:p>
          <a:p>
            <a:pPr marL="341313" indent="-34131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is the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Gauss-Jordon algorithm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going to fail ?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of a matrix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can be computed using 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Gauss-Jordon Algorithm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98513" lvl="1" indent="-34131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 an identity matrix of order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matrix to be inverted. Resulting matrix will be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 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98513" lvl="1" indent="-34131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Carry out the operations using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Gauss-Jordon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  <a:p>
            <a:pPr marL="798513" lvl="1" indent="-34131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matrix will become an identity matrix and the augmented identity matrix will become its inverse!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85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15352</TotalTime>
  <Words>830</Words>
  <Application>Microsoft Office PowerPoint</Application>
  <PresentationFormat>On-screen Show (4:3)</PresentationFormat>
  <Paragraphs>247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 208A: Computational Methods in Engineering  Lecture 1</dc:title>
  <dc:creator>sguha</dc:creator>
  <cp:lastModifiedBy>Abhas Singh</cp:lastModifiedBy>
  <cp:revision>435</cp:revision>
  <dcterms:created xsi:type="dcterms:W3CDTF">2018-04-30T11:42:59Z</dcterms:created>
  <dcterms:modified xsi:type="dcterms:W3CDTF">2019-08-19T07:12:16Z</dcterms:modified>
</cp:coreProperties>
</file>