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91" r:id="rId6"/>
    <p:sldId id="288" r:id="rId7"/>
    <p:sldId id="292" r:id="rId8"/>
    <p:sldId id="293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3300"/>
    <a:srgbClr val="008000"/>
    <a:srgbClr val="993300"/>
    <a:srgbClr val="0000C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 smtClean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 smtClean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br>
              <a:rPr lang="en-IN" dirty="0" smtClean="0"/>
            </a:br>
            <a:r>
              <a:rPr lang="en-IN" dirty="0" smtClean="0">
                <a:solidFill>
                  <a:srgbClr val="FFFF00"/>
                </a:solidFill>
              </a:rPr>
              <a:t>Process Dynamics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00CC"/>
                </a:solidFill>
              </a:rPr>
              <a:t>Module # 1.3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 smtClean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 smtClean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Theory and Practice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Nature exhibits a variety of dynamic responses</a:t>
            </a:r>
          </a:p>
          <a:p>
            <a:pPr>
              <a:spcBef>
                <a:spcPts val="2400"/>
              </a:spcBef>
            </a:pPr>
            <a:r>
              <a:rPr lang="en-IN" dirty="0" smtClean="0"/>
              <a:t>The variety of responses well represented by a combination of basic dynamic response elements</a:t>
            </a:r>
          </a:p>
          <a:p>
            <a:pPr lvl="1">
              <a:spcBef>
                <a:spcPts val="600"/>
              </a:spcBef>
            </a:pPr>
            <a:r>
              <a:rPr lang="en-IN" dirty="0" smtClean="0"/>
              <a:t>Series</a:t>
            </a:r>
          </a:p>
          <a:p>
            <a:pPr lvl="1">
              <a:spcBef>
                <a:spcPts val="600"/>
              </a:spcBef>
            </a:pPr>
            <a:r>
              <a:rPr lang="en-IN" dirty="0" smtClean="0"/>
              <a:t>Parallel</a:t>
            </a:r>
          </a:p>
          <a:p>
            <a:pPr lvl="1">
              <a:spcBef>
                <a:spcPts val="600"/>
              </a:spcBef>
            </a:pPr>
            <a:r>
              <a:rPr lang="en-IN" dirty="0" smtClean="0"/>
              <a:t>Feedback or recycle</a:t>
            </a:r>
          </a:p>
          <a:p>
            <a:pPr>
              <a:spcBef>
                <a:spcPts val="2400"/>
              </a:spcBef>
            </a:pPr>
            <a:r>
              <a:rPr lang="en-IN" dirty="0" smtClean="0"/>
              <a:t>The basic dynamic response elements</a:t>
            </a:r>
          </a:p>
          <a:p>
            <a:pPr lvl="1"/>
            <a:r>
              <a:rPr lang="en-IN" dirty="0" smtClean="0"/>
              <a:t>Pure gain</a:t>
            </a:r>
          </a:p>
          <a:p>
            <a:pPr lvl="1"/>
            <a:r>
              <a:rPr lang="en-IN" dirty="0" smtClean="0"/>
              <a:t>Pure dead time</a:t>
            </a:r>
          </a:p>
          <a:p>
            <a:pPr lvl="1"/>
            <a:r>
              <a:rPr lang="en-IN" dirty="0" smtClean="0"/>
              <a:t>Pure integrator</a:t>
            </a:r>
          </a:p>
          <a:p>
            <a:pPr lvl="1"/>
            <a:r>
              <a:rPr lang="en-IN" dirty="0" smtClean="0"/>
              <a:t>First order lag</a:t>
            </a:r>
          </a:p>
          <a:p>
            <a:pPr lvl="1"/>
            <a:r>
              <a:rPr lang="en-IN" dirty="0" smtClean="0"/>
              <a:t>Second order lag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9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Dynamics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7"/>
            <a:ext cx="11417587" cy="1432308"/>
          </a:xfrm>
        </p:spPr>
        <p:txBody>
          <a:bodyPr/>
          <a:lstStyle/>
          <a:p>
            <a:r>
              <a:rPr lang="en-IN" smtClean="0"/>
              <a:t>Output PV </a:t>
            </a:r>
            <a:r>
              <a:rPr lang="en-IN" dirty="0" smtClean="0"/>
              <a:t>trajectory over time in response to input PV changes</a:t>
            </a:r>
          </a:p>
          <a:p>
            <a:pPr lvl="1"/>
            <a:r>
              <a:rPr lang="en-IN" dirty="0" smtClean="0"/>
              <a:t>Process with no control</a:t>
            </a:r>
          </a:p>
          <a:p>
            <a:pPr lvl="1"/>
            <a:r>
              <a:rPr lang="en-IN" dirty="0" smtClean="0"/>
              <a:t>Process with a control system installed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410547" y="2829887"/>
            <a:ext cx="5029258" cy="3096500"/>
            <a:chOff x="410547" y="2829887"/>
            <a:chExt cx="5029258" cy="3096500"/>
          </a:xfrm>
        </p:grpSpPr>
        <p:sp>
          <p:nvSpPr>
            <p:cNvPr id="5" name="TextBox 4"/>
            <p:cNvSpPr txBox="1"/>
            <p:nvPr/>
          </p:nvSpPr>
          <p:spPr>
            <a:xfrm>
              <a:off x="1436390" y="2829887"/>
              <a:ext cx="3252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 smtClean="0">
                  <a:solidFill>
                    <a:srgbClr val="CC3300"/>
                  </a:solidFill>
                </a:rPr>
                <a:t>ROOM EXAMPLE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47" y="3591851"/>
              <a:ext cx="5029258" cy="233453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517949" y="2430685"/>
            <a:ext cx="5658167" cy="4044171"/>
            <a:chOff x="5517949" y="2430685"/>
            <a:chExt cx="5658167" cy="40441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949" y="2579975"/>
              <a:ext cx="5658167" cy="389488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334749" y="2430685"/>
              <a:ext cx="4346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solidFill>
                    <a:srgbClr val="FF3399"/>
                  </a:solidFill>
                </a:rPr>
                <a:t>Output PV Dynamics: No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0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Dynamics with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882626"/>
            <a:ext cx="11417587" cy="1362859"/>
          </a:xfrm>
        </p:spPr>
        <p:txBody>
          <a:bodyPr/>
          <a:lstStyle/>
          <a:p>
            <a:r>
              <a:rPr lang="en-IN" dirty="0" smtClean="0"/>
              <a:t>Two types of responses</a:t>
            </a:r>
          </a:p>
          <a:p>
            <a:pPr lvl="1"/>
            <a:r>
              <a:rPr lang="en-IN" dirty="0" smtClean="0"/>
              <a:t>Response to a CV </a:t>
            </a:r>
            <a:r>
              <a:rPr lang="en-IN" dirty="0" err="1" smtClean="0"/>
              <a:t>setpoint</a:t>
            </a:r>
            <a:r>
              <a:rPr lang="en-IN" dirty="0" smtClean="0"/>
              <a:t> change (SERVO)</a:t>
            </a:r>
          </a:p>
          <a:p>
            <a:pPr lvl="1"/>
            <a:r>
              <a:rPr lang="en-IN" dirty="0" smtClean="0"/>
              <a:t>Response to a disturbance change (REGULATOR)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805650" y="2510524"/>
            <a:ext cx="3234098" cy="3918030"/>
            <a:chOff x="1805650" y="2510524"/>
            <a:chExt cx="3234098" cy="39180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855" y="2510524"/>
              <a:ext cx="2572893" cy="39180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05650" y="3949819"/>
              <a:ext cx="553998" cy="94333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IN" sz="2400" b="1" dirty="0" smtClean="0">
                  <a:solidFill>
                    <a:srgbClr val="CC3300"/>
                  </a:solidFill>
                </a:rPr>
                <a:t>SERVO</a:t>
              </a:r>
              <a:endParaRPr lang="en-IN" b="1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935165" y="2510524"/>
            <a:ext cx="3215832" cy="3910855"/>
            <a:chOff x="6935165" y="2510524"/>
            <a:chExt cx="3215832" cy="39108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200" y="2510524"/>
              <a:ext cx="2567797" cy="39108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35165" y="3567394"/>
              <a:ext cx="553998" cy="162486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IN" sz="2400" b="1" dirty="0" smtClean="0">
                  <a:solidFill>
                    <a:srgbClr val="CC3300"/>
                  </a:solidFill>
                </a:rPr>
                <a:t>REGULATOR</a:t>
              </a:r>
              <a:endParaRPr lang="en-IN" sz="2400" b="1" dirty="0">
                <a:solidFill>
                  <a:srgbClr val="CC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6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Dynamic Responses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729" y="992221"/>
            <a:ext cx="6352897" cy="5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Dynamic Responses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6" y="846294"/>
            <a:ext cx="4912297" cy="57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Complex Responses by Combining Basic Responses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394950" y="5778228"/>
            <a:ext cx="580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3399"/>
                </a:solidFill>
              </a:rPr>
              <a:t>SERIES, PARALLEL &amp; FEEDBACK STRUCTURES</a:t>
            </a:r>
            <a:endParaRPr lang="en-IN" sz="2400" b="1" dirty="0">
              <a:solidFill>
                <a:srgbClr val="FF33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" y="1167318"/>
            <a:ext cx="12039983" cy="4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Complex Responses by Combining Basic Responses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3" y="1663430"/>
            <a:ext cx="11423508" cy="2782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1260" y="5019472"/>
            <a:ext cx="279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3399"/>
                </a:solidFill>
              </a:rPr>
              <a:t>Examples in Nature?</a:t>
            </a:r>
            <a:endParaRPr lang="en-IN" sz="24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3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</p:spPr>
        <p:txBody>
          <a:bodyPr>
            <a:normAutofit/>
          </a:bodyPr>
          <a:lstStyle/>
          <a:p>
            <a:r>
              <a:rPr lang="en-IN" dirty="0" smtClean="0"/>
              <a:t>Complex Responses by Combining Basic Responses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3" y="1567397"/>
            <a:ext cx="11530333" cy="29105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1260" y="5019472"/>
            <a:ext cx="279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3399"/>
                </a:solidFill>
              </a:rPr>
              <a:t>Examples in Nature?</a:t>
            </a:r>
            <a:endParaRPr lang="en-IN" sz="24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Exercise: Combining </a:t>
            </a:r>
            <a:r>
              <a:rPr lang="en-IN" dirty="0"/>
              <a:t>B</a:t>
            </a:r>
            <a:r>
              <a:rPr lang="en-IN" dirty="0" smtClean="0"/>
              <a:t>asic </a:t>
            </a:r>
            <a:r>
              <a:rPr lang="en-IN" dirty="0"/>
              <a:t>R</a:t>
            </a:r>
            <a:r>
              <a:rPr lang="en-IN" dirty="0" smtClean="0"/>
              <a:t>esponses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88" y="1050587"/>
            <a:ext cx="5600450" cy="281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1260" y="5019472"/>
            <a:ext cx="252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3399"/>
                </a:solidFill>
              </a:rPr>
              <a:t>Real-life example?</a:t>
            </a:r>
            <a:endParaRPr lang="en-IN" sz="24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19766</TotalTime>
  <Words>160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INTRODUCTION Process Dynamics</vt:lpstr>
      <vt:lpstr>Process Dynamics</vt:lpstr>
      <vt:lpstr>Dynamics with Control</vt:lpstr>
      <vt:lpstr>Basic Dynamic Responses</vt:lpstr>
      <vt:lpstr>Basic Dynamic Responses</vt:lpstr>
      <vt:lpstr>Complex Responses by Combining Basic Responses</vt:lpstr>
      <vt:lpstr>Complex Responses by Combining Basic Responses</vt:lpstr>
      <vt:lpstr>Complex Responses by Combining Basic Responses</vt:lpstr>
      <vt:lpstr>Exercise: Combining Basic Responses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90</cp:revision>
  <dcterms:created xsi:type="dcterms:W3CDTF">2019-12-31T10:16:46Z</dcterms:created>
  <dcterms:modified xsi:type="dcterms:W3CDTF">2021-01-09T06:33:33Z</dcterms:modified>
</cp:coreProperties>
</file>