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9" r:id="rId11"/>
    <p:sldId id="302" r:id="rId12"/>
    <p:sldId id="304" r:id="rId13"/>
    <p:sldId id="305" r:id="rId14"/>
    <p:sldId id="306" r:id="rId15"/>
    <p:sldId id="307" r:id="rId16"/>
    <p:sldId id="308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3300"/>
    <a:srgbClr val="008000"/>
    <a:srgbClr val="993300"/>
    <a:srgbClr val="0000C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 smtClean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 smtClean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br>
              <a:rPr lang="en-IN" dirty="0" smtClean="0"/>
            </a:br>
            <a:r>
              <a:rPr lang="en-IN" dirty="0" smtClean="0">
                <a:solidFill>
                  <a:srgbClr val="FFFF00"/>
                </a:solidFill>
              </a:rPr>
              <a:t>SISO Control Algorithms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00CC"/>
                </a:solidFill>
              </a:rPr>
              <a:t>Module # 1.4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 smtClean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 smtClean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Theory and Practice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Complex Control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Feedforward Ideas</a:t>
            </a:r>
          </a:p>
          <a:p>
            <a:pPr lvl="1"/>
            <a:r>
              <a:rPr lang="en-IN" dirty="0" smtClean="0"/>
              <a:t>Counter effect of a measured disturbance by adjusting MV</a:t>
            </a:r>
          </a:p>
          <a:p>
            <a:pPr lvl="1"/>
            <a:r>
              <a:rPr lang="en-IN" dirty="0" smtClean="0"/>
              <a:t>Requires MV-CV and disturbance-CV dynamic models</a:t>
            </a:r>
          </a:p>
          <a:p>
            <a:pPr lvl="1"/>
            <a:r>
              <a:rPr lang="en-IN" dirty="0" smtClean="0"/>
              <a:t>Major correction via feedforward. Minor correction via feedback</a:t>
            </a:r>
          </a:p>
          <a:p>
            <a:pPr>
              <a:spcBef>
                <a:spcPts val="1800"/>
              </a:spcBef>
            </a:pPr>
            <a:r>
              <a:rPr lang="en-IN" dirty="0" smtClean="0"/>
              <a:t>Model based control</a:t>
            </a:r>
          </a:p>
          <a:p>
            <a:pPr lvl="1"/>
            <a:r>
              <a:rPr lang="en-IN" dirty="0" smtClean="0"/>
              <a:t>Major correction via model</a:t>
            </a:r>
          </a:p>
          <a:p>
            <a:pPr lvl="1"/>
            <a:r>
              <a:rPr lang="en-IN" dirty="0" smtClean="0"/>
              <a:t>Minor correction via feedback</a:t>
            </a:r>
          </a:p>
          <a:p>
            <a:pPr lvl="1"/>
            <a:r>
              <a:rPr lang="en-IN" dirty="0" smtClean="0"/>
              <a:t>Model based control + feedback</a:t>
            </a:r>
          </a:p>
          <a:p>
            <a:pPr>
              <a:spcBef>
                <a:spcPts val="1800"/>
              </a:spcBef>
            </a:pPr>
            <a:r>
              <a:rPr lang="en-IN" dirty="0" smtClean="0"/>
              <a:t>Complexity vs Simplicity</a:t>
            </a:r>
          </a:p>
          <a:p>
            <a:pPr lvl="1"/>
            <a:r>
              <a:rPr lang="en-IN" dirty="0" smtClean="0"/>
              <a:t>Simple and robust but loose PV control</a:t>
            </a:r>
          </a:p>
          <a:p>
            <a:pPr lvl="1"/>
            <a:r>
              <a:rPr lang="en-IN" dirty="0" smtClean="0"/>
              <a:t>Complex and tight PV control but fragile</a:t>
            </a:r>
          </a:p>
        </p:txBody>
      </p:sp>
    </p:spTree>
    <p:extLst>
      <p:ext uri="{BB962C8B-B14F-4D97-AF65-F5344CB8AC3E}">
        <p14:creationId xmlns:p14="http://schemas.microsoft.com/office/powerpoint/2010/main" val="28092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Feedback, Feedforward or Model-Based?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80048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6281" y="1033735"/>
            <a:ext cx="225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Balancing a Bike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Feedback, Feedforward or Model-Based?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4" y="1824332"/>
            <a:ext cx="4977975" cy="3842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77" y="2078574"/>
            <a:ext cx="5925312" cy="3334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2780" y="1105877"/>
            <a:ext cx="314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Wading Through Traffic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Feedback, Feedforward or Model-Based?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08" y="1144169"/>
            <a:ext cx="7557581" cy="544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0171" y="845392"/>
            <a:ext cx="288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Driving on a Highway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Feedback, Feedforward or Model-Based?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82" y="1801973"/>
            <a:ext cx="7670029" cy="4404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1583" y="863864"/>
            <a:ext cx="388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Near Exact Grocery Weighing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Feedback, Feedforward or Model-Based?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56136" y="949840"/>
            <a:ext cx="345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Fine Tuning Guitar Strings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72353"/>
            <a:ext cx="5038928" cy="48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Feedback, Feedforward or Model-Based?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357694" y="94011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Balancing a Stick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81" y="1733761"/>
            <a:ext cx="3605547" cy="44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PV feedback based adjustment of MV a powerful means for control</a:t>
            </a:r>
          </a:p>
          <a:p>
            <a:r>
              <a:rPr lang="en-IN" dirty="0" smtClean="0"/>
              <a:t>Common SISO feedback control algorithms</a:t>
            </a:r>
          </a:p>
          <a:p>
            <a:pPr lvl="1"/>
            <a:r>
              <a:rPr lang="en-IN" dirty="0" smtClean="0"/>
              <a:t>On-off</a:t>
            </a:r>
          </a:p>
          <a:p>
            <a:pPr lvl="1"/>
            <a:r>
              <a:rPr lang="en-IN" dirty="0" smtClean="0"/>
              <a:t>PID</a:t>
            </a:r>
          </a:p>
          <a:p>
            <a:pPr lvl="2"/>
            <a:r>
              <a:rPr lang="en-IN" dirty="0" smtClean="0"/>
              <a:t>Most commonly employed industrial algorithm (&gt;90%)</a:t>
            </a:r>
          </a:p>
          <a:p>
            <a:pPr lvl="2"/>
            <a:r>
              <a:rPr lang="en-IN" dirty="0" smtClean="0"/>
              <a:t>Integral mode gives off-set free control</a:t>
            </a:r>
          </a:p>
          <a:p>
            <a:pPr lvl="2"/>
            <a:r>
              <a:rPr lang="en-IN" dirty="0" smtClean="0"/>
              <a:t>Derivative mode allows accelerated MV adjustment</a:t>
            </a:r>
          </a:p>
          <a:p>
            <a:r>
              <a:rPr lang="en-IN" dirty="0" smtClean="0"/>
              <a:t>More complex algorithms possible</a:t>
            </a:r>
          </a:p>
          <a:p>
            <a:pPr lvl="1"/>
            <a:r>
              <a:rPr lang="en-IN" dirty="0" smtClean="0"/>
              <a:t>Feedforward + feedback</a:t>
            </a:r>
          </a:p>
          <a:p>
            <a:pPr lvl="1"/>
            <a:r>
              <a:rPr lang="en-IN" dirty="0" smtClean="0"/>
              <a:t>Model + feedback</a:t>
            </a:r>
          </a:p>
          <a:p>
            <a:r>
              <a:rPr lang="en-IN" dirty="0" smtClean="0"/>
              <a:t>Prefer simplicity over complexity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99" y="2091446"/>
            <a:ext cx="6459326" cy="299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SISO Feedback Control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7"/>
            <a:ext cx="6592137" cy="3851416"/>
          </a:xfrm>
        </p:spPr>
        <p:txBody>
          <a:bodyPr/>
          <a:lstStyle/>
          <a:p>
            <a:r>
              <a:rPr lang="en-IN" dirty="0" smtClean="0"/>
              <a:t>Feedback Control Algorithm</a:t>
            </a:r>
          </a:p>
          <a:p>
            <a:pPr lvl="1"/>
            <a:r>
              <a:rPr lang="en-IN" dirty="0" smtClean="0"/>
              <a:t>Quantitative relationship between MV and CV</a:t>
            </a:r>
          </a:p>
          <a:p>
            <a:pPr lvl="1"/>
            <a:r>
              <a:rPr lang="en-IN" dirty="0" err="1" smtClean="0"/>
              <a:t>u</a:t>
            </a:r>
            <a:r>
              <a:rPr lang="en-IN" baseline="-25000" dirty="0" err="1" smtClean="0"/>
              <a:t>t</a:t>
            </a:r>
            <a:r>
              <a:rPr lang="en-IN" dirty="0" smtClean="0"/>
              <a:t> = f(</a:t>
            </a:r>
            <a:r>
              <a:rPr lang="en-IN" dirty="0" err="1" smtClean="0"/>
              <a:t>y</a:t>
            </a:r>
            <a:r>
              <a:rPr lang="en-IN" baseline="-25000" dirty="0" err="1" smtClean="0"/>
              <a:t>t</a:t>
            </a:r>
            <a:r>
              <a:rPr lang="en-IN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IN" dirty="0" smtClean="0"/>
              <a:t>Simple Control Algorithms</a:t>
            </a:r>
          </a:p>
          <a:p>
            <a:pPr lvl="1"/>
            <a:r>
              <a:rPr lang="en-IN" dirty="0" smtClean="0"/>
              <a:t>On Off Control</a:t>
            </a:r>
          </a:p>
          <a:p>
            <a:pPr lvl="1"/>
            <a:r>
              <a:rPr lang="en-IN" dirty="0" smtClean="0"/>
              <a:t>Proportional Control</a:t>
            </a:r>
          </a:p>
          <a:p>
            <a:pPr lvl="1"/>
            <a:r>
              <a:rPr lang="en-IN" dirty="0" smtClean="0"/>
              <a:t>Integral Control</a:t>
            </a:r>
          </a:p>
          <a:p>
            <a:pPr lvl="1"/>
            <a:r>
              <a:rPr lang="en-IN" dirty="0" smtClean="0"/>
              <a:t>Proportional Integral Control</a:t>
            </a:r>
          </a:p>
          <a:p>
            <a:pPr lvl="1"/>
            <a:r>
              <a:rPr lang="en-IN" dirty="0" smtClean="0"/>
              <a:t>Proportional Integral Derivative Control</a:t>
            </a:r>
          </a:p>
        </p:txBody>
      </p:sp>
    </p:spTree>
    <p:extLst>
      <p:ext uri="{BB962C8B-B14F-4D97-AF65-F5344CB8AC3E}">
        <p14:creationId xmlns:p14="http://schemas.microsoft.com/office/powerpoint/2010/main" val="37631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On-Off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4" y="2748440"/>
            <a:ext cx="6086363" cy="1804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30" y="1724628"/>
            <a:ext cx="5315548" cy="37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Proportional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52" y="1111541"/>
            <a:ext cx="4426801" cy="779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14" y="2153462"/>
            <a:ext cx="3122475" cy="1193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252" y="3609783"/>
            <a:ext cx="4624426" cy="103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152" y="5313974"/>
            <a:ext cx="1778625" cy="58213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23360" y="5285472"/>
            <a:ext cx="928581" cy="639136"/>
            <a:chOff x="4419600" y="2209800"/>
            <a:chExt cx="685800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419600" y="2209800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419600" y="2209800"/>
              <a:ext cx="6096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101053" y="5285472"/>
            <a:ext cx="245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CC3300"/>
                </a:solidFill>
              </a:rPr>
              <a:t>Expect Offset</a:t>
            </a:r>
            <a:endParaRPr lang="en-IN" sz="32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8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Remove Offset?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1196750" y="1250063"/>
            <a:ext cx="2529600" cy="995277"/>
            <a:chOff x="1868081" y="1250063"/>
            <a:chExt cx="2529600" cy="9952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8081" y="1742140"/>
              <a:ext cx="2529600" cy="503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46430" y="1250063"/>
              <a:ext cx="1098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 smtClean="0">
                  <a:solidFill>
                    <a:srgbClr val="CC3300"/>
                  </a:solidFill>
                </a:rPr>
                <a:t>At FSS</a:t>
              </a:r>
              <a:endParaRPr lang="en-IN" sz="2000" b="1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96684" y="2689486"/>
            <a:ext cx="2134350" cy="1185830"/>
            <a:chOff x="6096000" y="1218920"/>
            <a:chExt cx="2134350" cy="11858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73283"/>
              <a:ext cx="2134350" cy="63146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13858" y="1218920"/>
              <a:ext cx="989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 smtClean="0">
                  <a:solidFill>
                    <a:srgbClr val="CC3300"/>
                  </a:solidFill>
                </a:rPr>
                <a:t>Want</a:t>
              </a:r>
              <a:endParaRPr lang="en-IN" sz="2000" b="1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83032" y="1616808"/>
            <a:ext cx="6134391" cy="1113164"/>
            <a:chOff x="4683032" y="1616808"/>
            <a:chExt cx="6134391" cy="1113164"/>
          </a:xfrm>
        </p:grpSpPr>
        <p:sp>
          <p:nvSpPr>
            <p:cNvPr id="10" name="Right Arrow 9"/>
            <p:cNvSpPr/>
            <p:nvPr/>
          </p:nvSpPr>
          <p:spPr>
            <a:xfrm>
              <a:off x="4683032" y="2245340"/>
              <a:ext cx="810228" cy="484632"/>
            </a:xfrm>
            <a:prstGeom prst="rightArrow">
              <a:avLst>
                <a:gd name="adj1" fmla="val 35670"/>
                <a:gd name="adj2" fmla="val 404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3022" y="1616808"/>
              <a:ext cx="3794401" cy="9176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252284" y="2882632"/>
            <a:ext cx="5335876" cy="1685321"/>
            <a:chOff x="6252284" y="2882632"/>
            <a:chExt cx="5335876" cy="16853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2284" y="2882632"/>
              <a:ext cx="5335876" cy="111493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819558" y="4044733"/>
              <a:ext cx="2908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 smtClean="0">
                  <a:solidFill>
                    <a:srgbClr val="CC3300"/>
                  </a:solidFill>
                </a:rPr>
                <a:t>Integral Controller</a:t>
              </a:r>
              <a:endParaRPr lang="en-IN" sz="2000" b="1" dirty="0">
                <a:solidFill>
                  <a:srgbClr val="CC33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90279" y="5246251"/>
            <a:ext cx="972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FF3399"/>
                </a:solidFill>
              </a:rPr>
              <a:t>Integral control gives ZERO OFFSET for constant </a:t>
            </a:r>
            <a:r>
              <a:rPr lang="en-IN" sz="3200" b="1" dirty="0" err="1" smtClean="0">
                <a:solidFill>
                  <a:srgbClr val="FF3399"/>
                </a:solidFill>
              </a:rPr>
              <a:t>setpoint</a:t>
            </a:r>
            <a:endParaRPr lang="en-IN" sz="32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Proportional Integral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6" y="1185345"/>
            <a:ext cx="11417587" cy="598930"/>
          </a:xfrm>
        </p:spPr>
        <p:txBody>
          <a:bodyPr/>
          <a:lstStyle/>
          <a:p>
            <a:r>
              <a:rPr lang="en-IN" dirty="0" smtClean="0"/>
              <a:t>Combine both proportional and integral modes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8" y="2120533"/>
            <a:ext cx="8339776" cy="118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4141" y="4027990"/>
            <a:ext cx="5676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FF3399"/>
                </a:solidFill>
              </a:rPr>
              <a:t>Zero offset due to integral mode</a:t>
            </a:r>
            <a:endParaRPr lang="en-IN" sz="32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1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Derivative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7"/>
            <a:ext cx="11417587" cy="645598"/>
          </a:xfrm>
        </p:spPr>
        <p:txBody>
          <a:bodyPr/>
          <a:lstStyle/>
          <a:p>
            <a:r>
              <a:rPr lang="en-IN" dirty="0" smtClean="0"/>
              <a:t>To act when error is small but PV rate of change is large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55" y="1643975"/>
            <a:ext cx="9881251" cy="1045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39328" y="1488332"/>
            <a:ext cx="2042808" cy="1498059"/>
          </a:xfrm>
          <a:prstGeom prst="rect">
            <a:avLst/>
          </a:prstGeom>
          <a:noFill/>
          <a:ln w="508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9" y="3335440"/>
            <a:ext cx="10908901" cy="1420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10547" y="5239839"/>
            <a:ext cx="10588961" cy="878133"/>
            <a:chOff x="410547" y="5239839"/>
            <a:chExt cx="10588961" cy="87813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547" y="5239839"/>
              <a:ext cx="6640201" cy="8781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8008" y="5387839"/>
              <a:ext cx="2371500" cy="73013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10546" y="4496832"/>
            <a:ext cx="6784337" cy="1950873"/>
            <a:chOff x="410546" y="4496832"/>
            <a:chExt cx="6784337" cy="1950873"/>
          </a:xfrm>
        </p:grpSpPr>
        <p:sp>
          <p:nvSpPr>
            <p:cNvPr id="9" name="Rectangle 8"/>
            <p:cNvSpPr/>
            <p:nvPr/>
          </p:nvSpPr>
          <p:spPr>
            <a:xfrm>
              <a:off x="410546" y="4949646"/>
              <a:ext cx="6784337" cy="1498059"/>
            </a:xfrm>
            <a:prstGeom prst="rect">
              <a:avLst/>
            </a:prstGeom>
            <a:noFill/>
            <a:ln w="508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18702" y="4496832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 smtClean="0">
                  <a:solidFill>
                    <a:srgbClr val="FF3399"/>
                  </a:solidFill>
                </a:rPr>
                <a:t>PID</a:t>
              </a:r>
              <a:endParaRPr lang="en-IN" sz="2000" b="1" dirty="0">
                <a:solidFill>
                  <a:srgbClr val="FF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95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Room SISO Temperature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4" y="986589"/>
            <a:ext cx="7285892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 </a:t>
            </a:r>
            <a:r>
              <a:rPr lang="en-IN" dirty="0" err="1"/>
              <a:t>S</a:t>
            </a:r>
            <a:r>
              <a:rPr lang="en-IN" dirty="0" err="1" smtClean="0"/>
              <a:t>etpoint</a:t>
            </a:r>
            <a:r>
              <a:rPr lang="en-IN" dirty="0" smtClean="0"/>
              <a:t> Change Response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46" y="990334"/>
            <a:ext cx="7152511" cy="53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13682</TotalTime>
  <Words>283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INTRODUCTION SISO Control Algorithms</vt:lpstr>
      <vt:lpstr>SISO Feedback Control Algorithms</vt:lpstr>
      <vt:lpstr>On-Off Control</vt:lpstr>
      <vt:lpstr>Proportional Control</vt:lpstr>
      <vt:lpstr>How to Remove Offset?</vt:lpstr>
      <vt:lpstr>Proportional Integral Control</vt:lpstr>
      <vt:lpstr>The Derivative Mode</vt:lpstr>
      <vt:lpstr>Room SISO Temperature Control</vt:lpstr>
      <vt:lpstr>T Setpoint Change Response</vt:lpstr>
      <vt:lpstr>More Complex Control Algorithms</vt:lpstr>
      <vt:lpstr>Feedback, Feedforward or Model-Based?</vt:lpstr>
      <vt:lpstr>Feedback, Feedforward or Model-Based?</vt:lpstr>
      <vt:lpstr>Feedback, Feedforward or Model-Based?</vt:lpstr>
      <vt:lpstr>Feedback, Feedforward or Model-Based?</vt:lpstr>
      <vt:lpstr>Feedback, Feedforward or Model-Based?</vt:lpstr>
      <vt:lpstr>Feedback, Feedforward or Model-Based?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91</cp:revision>
  <dcterms:created xsi:type="dcterms:W3CDTF">2019-12-31T10:16:46Z</dcterms:created>
  <dcterms:modified xsi:type="dcterms:W3CDTF">2021-01-09T06:47:53Z</dcterms:modified>
</cp:coreProperties>
</file>