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3300"/>
    <a:srgbClr val="008000"/>
    <a:srgbClr val="993300"/>
    <a:srgbClr val="0000C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 smtClean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 smtClean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br>
              <a:rPr lang="en-IN" dirty="0" smtClean="0"/>
            </a:br>
            <a:r>
              <a:rPr lang="en-IN" dirty="0" smtClean="0">
                <a:solidFill>
                  <a:srgbClr val="FFFF00"/>
                </a:solidFill>
              </a:rPr>
              <a:t>Chemical Process Control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00CC"/>
                </a:solidFill>
              </a:rPr>
              <a:t>Module # 1.6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 smtClean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 smtClean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Theory and Practice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Chemical Process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6446405" y="857233"/>
            <a:ext cx="3330795" cy="5174797"/>
            <a:chOff x="4922404" y="1214422"/>
            <a:chExt cx="3330795" cy="5174797"/>
          </a:xfrm>
        </p:grpSpPr>
        <p:sp>
          <p:nvSpPr>
            <p:cNvPr id="6" name="Line 34"/>
            <p:cNvSpPr>
              <a:spLocks noChangeShapeType="1"/>
            </p:cNvSpPr>
            <p:nvPr/>
          </p:nvSpPr>
          <p:spPr bwMode="auto">
            <a:xfrm flipV="1">
              <a:off x="7330374" y="1490938"/>
              <a:ext cx="0" cy="162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35"/>
            <p:cNvSpPr>
              <a:spLocks noChangeShapeType="1"/>
            </p:cNvSpPr>
            <p:nvPr/>
          </p:nvSpPr>
          <p:spPr bwMode="auto">
            <a:xfrm flipH="1">
              <a:off x="4922404" y="1490938"/>
              <a:ext cx="241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6072198" y="1214422"/>
              <a:ext cx="87492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Recycle A</a:t>
              </a:r>
            </a:p>
          </p:txBody>
        </p:sp>
        <p:grpSp>
          <p:nvGrpSpPr>
            <p:cNvPr id="9" name="Group 134"/>
            <p:cNvGrpSpPr/>
            <p:nvPr/>
          </p:nvGrpSpPr>
          <p:grpSpPr>
            <a:xfrm>
              <a:off x="5361007" y="2133600"/>
              <a:ext cx="2892192" cy="4255619"/>
              <a:chOff x="5361007" y="2133600"/>
              <a:chExt cx="2892192" cy="4255619"/>
            </a:xfrm>
          </p:grpSpPr>
          <p:grpSp>
            <p:nvGrpSpPr>
              <p:cNvPr id="10" name="Group 124"/>
              <p:cNvGrpSpPr/>
              <p:nvPr/>
            </p:nvGrpSpPr>
            <p:grpSpPr>
              <a:xfrm>
                <a:off x="5361007" y="2133600"/>
                <a:ext cx="2068513" cy="4157663"/>
                <a:chOff x="4500563" y="2133600"/>
                <a:chExt cx="2068513" cy="4157663"/>
              </a:xfrm>
            </p:grpSpPr>
            <p:grpSp>
              <p:nvGrpSpPr>
                <p:cNvPr id="12" name="Group 48"/>
                <p:cNvGrpSpPr>
                  <a:grpSpLocks/>
                </p:cNvGrpSpPr>
                <p:nvPr/>
              </p:nvGrpSpPr>
              <p:grpSpPr bwMode="auto">
                <a:xfrm>
                  <a:off x="4718051" y="2798763"/>
                  <a:ext cx="381000" cy="2676525"/>
                  <a:chOff x="2448" y="2010"/>
                  <a:chExt cx="240" cy="1686"/>
                </a:xfrm>
              </p:grpSpPr>
              <p:sp>
                <p:nvSpPr>
                  <p:cNvPr id="5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64"/>
                    <a:ext cx="240" cy="1584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50"/>
                  <p:cNvSpPr>
                    <a:spLocks/>
                  </p:cNvSpPr>
                  <p:nvPr/>
                </p:nvSpPr>
                <p:spPr bwMode="auto">
                  <a:xfrm rot="-5400000">
                    <a:off x="2544" y="1914"/>
                    <a:ext cx="48" cy="240"/>
                  </a:xfrm>
                  <a:prstGeom prst="rightBracket">
                    <a:avLst>
                      <a:gd name="adj" fmla="val 2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51"/>
                  <p:cNvSpPr>
                    <a:spLocks/>
                  </p:cNvSpPr>
                  <p:nvPr/>
                </p:nvSpPr>
                <p:spPr bwMode="auto">
                  <a:xfrm rot="5400000" flipV="1">
                    <a:off x="2544" y="3552"/>
                    <a:ext cx="48" cy="240"/>
                  </a:xfrm>
                  <a:prstGeom prst="rightBracket">
                    <a:avLst>
                      <a:gd name="adj" fmla="val 2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4924426" y="2644775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4" name="Group 53"/>
                <p:cNvGrpSpPr>
                  <a:grpSpLocks/>
                </p:cNvGrpSpPr>
                <p:nvPr/>
              </p:nvGrpSpPr>
              <p:grpSpPr bwMode="auto">
                <a:xfrm>
                  <a:off x="4500563" y="2133600"/>
                  <a:ext cx="1066800" cy="511175"/>
                  <a:chOff x="2784" y="1694"/>
                  <a:chExt cx="672" cy="322"/>
                </a:xfrm>
              </p:grpSpPr>
              <p:grpSp>
                <p:nvGrpSpPr>
                  <p:cNvPr id="50" name="Group 5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1688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56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8" name="AutoShap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1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784" y="1797"/>
                    <a:ext cx="528" cy="192"/>
                    <a:chOff x="2784" y="1776"/>
                    <a:chExt cx="528" cy="192"/>
                  </a:xfrm>
                </p:grpSpPr>
                <p:sp>
                  <p:nvSpPr>
                    <p:cNvPr id="53" name="Line 6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776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4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72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5" name="Line 6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84" y="1872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15" name="Group 63"/>
                <p:cNvGrpSpPr>
                  <a:grpSpLocks/>
                </p:cNvGrpSpPr>
                <p:nvPr/>
              </p:nvGrpSpPr>
              <p:grpSpPr bwMode="auto">
                <a:xfrm>
                  <a:off x="4521201" y="5551488"/>
                  <a:ext cx="1066800" cy="511175"/>
                  <a:chOff x="2784" y="1694"/>
                  <a:chExt cx="672" cy="322"/>
                </a:xfrm>
              </p:grpSpPr>
              <p:grpSp>
                <p:nvGrpSpPr>
                  <p:cNvPr id="41" name="Group 64"/>
                  <p:cNvGrpSpPr>
                    <a:grpSpLocks/>
                  </p:cNvGrpSpPr>
                  <p:nvPr/>
                </p:nvGrpSpPr>
                <p:grpSpPr bwMode="auto">
                  <a:xfrm rot="-5400000">
                    <a:off x="3318" y="1688"/>
                    <a:ext cx="132" cy="144"/>
                    <a:chOff x="2880" y="2112"/>
                    <a:chExt cx="528" cy="576"/>
                  </a:xfrm>
                </p:grpSpPr>
                <p:sp>
                  <p:nvSpPr>
                    <p:cNvPr id="47" name="AutoShape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112"/>
                      <a:ext cx="288" cy="576"/>
                    </a:xfrm>
                    <a:prstGeom prst="flowChartCollat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400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9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4" y="2208"/>
                      <a:ext cx="144" cy="384"/>
                    </a:xfrm>
                    <a:prstGeom prst="flowChartDelay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776"/>
                    <a:ext cx="240" cy="240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784" y="1797"/>
                    <a:ext cx="528" cy="192"/>
                    <a:chOff x="2784" y="1776"/>
                    <a:chExt cx="528" cy="192"/>
                  </a:xfrm>
                </p:grpSpPr>
                <p:sp>
                  <p:nvSpPr>
                    <p:cNvPr id="44" name="Line 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776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1872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" name="Line 7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84" y="1872"/>
                      <a:ext cx="336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16" name="Line 73"/>
                <p:cNvSpPr>
                  <a:spLocks noChangeShapeType="1"/>
                </p:cNvSpPr>
                <p:nvPr/>
              </p:nvSpPr>
              <p:spPr bwMode="auto">
                <a:xfrm>
                  <a:off x="4872038" y="5475288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7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4989513" y="5464175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18" name="Group 75"/>
                <p:cNvGrpSpPr>
                  <a:grpSpLocks/>
                </p:cNvGrpSpPr>
                <p:nvPr/>
              </p:nvGrpSpPr>
              <p:grpSpPr bwMode="auto">
                <a:xfrm rot="16200000">
                  <a:off x="5594351" y="2684463"/>
                  <a:ext cx="306388" cy="381000"/>
                  <a:chOff x="3600" y="2928"/>
                  <a:chExt cx="672" cy="576"/>
                </a:xfrm>
              </p:grpSpPr>
              <p:sp>
                <p:nvSpPr>
                  <p:cNvPr id="39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928"/>
                    <a:ext cx="576" cy="576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77"/>
                  <p:cNvSpPr>
                    <a:spLocks/>
                  </p:cNvSpPr>
                  <p:nvPr/>
                </p:nvSpPr>
                <p:spPr bwMode="auto">
                  <a:xfrm>
                    <a:off x="4176" y="2928"/>
                    <a:ext cx="96" cy="576"/>
                  </a:xfrm>
                  <a:prstGeom prst="rightBracket">
                    <a:avLst>
                      <a:gd name="adj" fmla="val 3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5056188" y="2579688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79"/>
                <p:cNvSpPr>
                  <a:spLocks noChangeShapeType="1"/>
                </p:cNvSpPr>
                <p:nvPr/>
              </p:nvSpPr>
              <p:spPr bwMode="auto">
                <a:xfrm>
                  <a:off x="5741988" y="2579688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80"/>
                <p:cNvSpPr>
                  <a:spLocks noChangeShapeType="1"/>
                </p:cNvSpPr>
                <p:nvPr/>
              </p:nvSpPr>
              <p:spPr bwMode="auto">
                <a:xfrm>
                  <a:off x="5751513" y="3036888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5099051" y="3113088"/>
                  <a:ext cx="1371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23" name="Group 82"/>
                <p:cNvGrpSpPr>
                  <a:grpSpLocks/>
                </p:cNvGrpSpPr>
                <p:nvPr/>
              </p:nvGrpSpPr>
              <p:grpSpPr bwMode="auto">
                <a:xfrm rot="16200000">
                  <a:off x="6022976" y="2951163"/>
                  <a:ext cx="209550" cy="228600"/>
                  <a:chOff x="2880" y="2112"/>
                  <a:chExt cx="528" cy="576"/>
                </a:xfrm>
              </p:grpSpPr>
              <p:sp>
                <p:nvSpPr>
                  <p:cNvPr id="36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8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86"/>
                <p:cNvGrpSpPr>
                  <a:grpSpLocks/>
                </p:cNvGrpSpPr>
                <p:nvPr/>
              </p:nvGrpSpPr>
              <p:grpSpPr bwMode="auto">
                <a:xfrm rot="16200000">
                  <a:off x="5337176" y="2951163"/>
                  <a:ext cx="209550" cy="228600"/>
                  <a:chOff x="2880" y="2112"/>
                  <a:chExt cx="528" cy="576"/>
                </a:xfrm>
              </p:grpSpPr>
              <p:sp>
                <p:nvSpPr>
                  <p:cNvPr id="33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5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" name="Freeform 90"/>
                <p:cNvSpPr>
                  <a:spLocks/>
                </p:cNvSpPr>
                <p:nvPr/>
              </p:nvSpPr>
              <p:spPr bwMode="auto">
                <a:xfrm flipV="1">
                  <a:off x="5556251" y="2857500"/>
                  <a:ext cx="381000" cy="46038"/>
                </a:xfrm>
                <a:custGeom>
                  <a:avLst/>
                  <a:gdLst>
                    <a:gd name="T0" fmla="*/ 0 w 240"/>
                    <a:gd name="T1" fmla="*/ 29 h 48"/>
                    <a:gd name="T2" fmla="*/ 96 w 240"/>
                    <a:gd name="T3" fmla="*/ 0 h 48"/>
                    <a:gd name="T4" fmla="*/ 144 w 240"/>
                    <a:gd name="T5" fmla="*/ 29 h 48"/>
                    <a:gd name="T6" fmla="*/ 240 w 24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0"/>
                    <a:gd name="T13" fmla="*/ 0 h 48"/>
                    <a:gd name="T14" fmla="*/ 240 w 24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0" h="48">
                      <a:moveTo>
                        <a:pt x="0" y="48"/>
                      </a:moveTo>
                      <a:cubicBezTo>
                        <a:pt x="36" y="24"/>
                        <a:pt x="72" y="0"/>
                        <a:pt x="96" y="0"/>
                      </a:cubicBezTo>
                      <a:cubicBezTo>
                        <a:pt x="120" y="0"/>
                        <a:pt x="120" y="48"/>
                        <a:pt x="144" y="48"/>
                      </a:cubicBezTo>
                      <a:cubicBezTo>
                        <a:pt x="168" y="48"/>
                        <a:pt x="224" y="8"/>
                        <a:pt x="24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1"/>
                <p:cNvSpPr>
                  <a:spLocks noChangeShapeType="1"/>
                </p:cNvSpPr>
                <p:nvPr/>
              </p:nvSpPr>
              <p:spPr bwMode="auto">
                <a:xfrm>
                  <a:off x="4968876" y="6073775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" name="Line 92"/>
                <p:cNvSpPr>
                  <a:spLocks noChangeShapeType="1"/>
                </p:cNvSpPr>
                <p:nvPr/>
              </p:nvSpPr>
              <p:spPr bwMode="auto">
                <a:xfrm>
                  <a:off x="4968876" y="6237288"/>
                  <a:ext cx="1600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28" name="Group 93"/>
                <p:cNvGrpSpPr>
                  <a:grpSpLocks/>
                </p:cNvGrpSpPr>
                <p:nvPr/>
              </p:nvGrpSpPr>
              <p:grpSpPr bwMode="auto">
                <a:xfrm rot="16200000">
                  <a:off x="6099176" y="6072188"/>
                  <a:ext cx="209550" cy="228600"/>
                  <a:chOff x="2880" y="2112"/>
                  <a:chExt cx="528" cy="576"/>
                </a:xfrm>
              </p:grpSpPr>
              <p:sp>
                <p:nvSpPr>
                  <p:cNvPr id="30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112"/>
                    <a:ext cx="288" cy="576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0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32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208"/>
                    <a:ext cx="144" cy="384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738688" y="3316288"/>
                  <a:ext cx="338554" cy="138499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/>
                    <a:t>C</a:t>
                  </a:r>
                </a:p>
                <a:p>
                  <a:r>
                    <a:rPr lang="en-US" sz="1400"/>
                    <a:t>O</a:t>
                  </a:r>
                </a:p>
                <a:p>
                  <a:r>
                    <a:rPr lang="en-US" sz="1400"/>
                    <a:t>L</a:t>
                  </a:r>
                </a:p>
                <a:p>
                  <a:r>
                    <a:rPr lang="en-US" sz="1400"/>
                    <a:t>U</a:t>
                  </a:r>
                </a:p>
                <a:p>
                  <a:r>
                    <a:rPr lang="en-US" sz="1400"/>
                    <a:t>M</a:t>
                  </a:r>
                </a:p>
                <a:p>
                  <a:r>
                    <a:rPr lang="en-US" sz="1400"/>
                    <a:t>N</a:t>
                  </a:r>
                </a:p>
              </p:txBody>
            </p:sp>
          </p:grpSp>
          <p:sp>
            <p:nvSpPr>
              <p:cNvPr id="11" name="Text Box 98"/>
              <p:cNvSpPr txBox="1">
                <a:spLocks noChangeArrowheads="1"/>
              </p:cNvSpPr>
              <p:nvPr/>
            </p:nvSpPr>
            <p:spPr bwMode="auto">
              <a:xfrm>
                <a:off x="7358082" y="6081442"/>
                <a:ext cx="895117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Product B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2365202" y="972400"/>
            <a:ext cx="4730930" cy="2962658"/>
            <a:chOff x="841202" y="1329590"/>
            <a:chExt cx="4730930" cy="2962658"/>
          </a:xfrm>
        </p:grpSpPr>
        <p:grpSp>
          <p:nvGrpSpPr>
            <p:cNvPr id="63" name="Group 6"/>
            <p:cNvGrpSpPr>
              <a:grpSpLocks/>
            </p:cNvGrpSpPr>
            <p:nvPr/>
          </p:nvGrpSpPr>
          <p:grpSpPr bwMode="auto">
            <a:xfrm>
              <a:off x="1517650" y="2808288"/>
              <a:ext cx="2252664" cy="1231900"/>
              <a:chOff x="956" y="1769"/>
              <a:chExt cx="1419" cy="776"/>
            </a:xfrm>
          </p:grpSpPr>
          <p:sp>
            <p:nvSpPr>
              <p:cNvPr id="96" name="Text Box 5"/>
              <p:cNvSpPr txBox="1">
                <a:spLocks noChangeArrowheads="1"/>
              </p:cNvSpPr>
              <p:nvPr/>
            </p:nvSpPr>
            <p:spPr bwMode="auto">
              <a:xfrm>
                <a:off x="1728" y="2043"/>
                <a:ext cx="54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REACTOR</a:t>
                </a:r>
              </a:p>
            </p:txBody>
          </p:sp>
          <p:grpSp>
            <p:nvGrpSpPr>
              <p:cNvPr id="97" name="Group 8"/>
              <p:cNvGrpSpPr>
                <a:grpSpLocks/>
              </p:cNvGrpSpPr>
              <p:nvPr/>
            </p:nvGrpSpPr>
            <p:grpSpPr bwMode="auto">
              <a:xfrm>
                <a:off x="956" y="1769"/>
                <a:ext cx="1419" cy="776"/>
                <a:chOff x="432" y="2016"/>
                <a:chExt cx="1419" cy="776"/>
              </a:xfrm>
            </p:grpSpPr>
            <p:grpSp>
              <p:nvGrpSpPr>
                <p:cNvPr id="98" name="Group 9"/>
                <p:cNvGrpSpPr>
                  <a:grpSpLocks/>
                </p:cNvGrpSpPr>
                <p:nvPr/>
              </p:nvGrpSpPr>
              <p:grpSpPr bwMode="auto">
                <a:xfrm>
                  <a:off x="843" y="2016"/>
                  <a:ext cx="1008" cy="672"/>
                  <a:chOff x="843" y="2016"/>
                  <a:chExt cx="1008" cy="672"/>
                </a:xfrm>
              </p:grpSpPr>
              <p:grpSp>
                <p:nvGrpSpPr>
                  <p:cNvPr id="10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843" y="2016"/>
                    <a:ext cx="1008" cy="672"/>
                    <a:chOff x="843" y="2016"/>
                    <a:chExt cx="1008" cy="672"/>
                  </a:xfrm>
                </p:grpSpPr>
                <p:grpSp>
                  <p:nvGrpSpPr>
                    <p:cNvPr id="103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31" y="2016"/>
                      <a:ext cx="720" cy="672"/>
                      <a:chOff x="1131" y="2016"/>
                      <a:chExt cx="720" cy="672"/>
                    </a:xfrm>
                  </p:grpSpPr>
                  <p:grpSp>
                    <p:nvGrpSpPr>
                      <p:cNvPr id="111" name="Group 10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1152" y="2064"/>
                        <a:ext cx="672" cy="576"/>
                        <a:chOff x="1152" y="2064"/>
                        <a:chExt cx="672" cy="576"/>
                      </a:xfrm>
                    </p:grpSpPr>
                    <p:sp>
                      <p:nvSpPr>
                        <p:cNvPr id="113" name="Rectangle 1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2064"/>
                          <a:ext cx="576" cy="5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AutoShape 1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728" y="2064"/>
                          <a:ext cx="96" cy="576"/>
                        </a:xfrm>
                        <a:prstGeom prst="rightBracket">
                          <a:avLst>
                            <a:gd name="adj" fmla="val 219806"/>
                          </a:avLst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2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31" y="2112"/>
                        <a:ext cx="720" cy="576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04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43" y="2160"/>
                      <a:ext cx="288" cy="516"/>
                      <a:chOff x="843" y="2160"/>
                      <a:chExt cx="288" cy="516"/>
                    </a:xfrm>
                  </p:grpSpPr>
                  <p:sp>
                    <p:nvSpPr>
                      <p:cNvPr id="105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43" y="2640"/>
                        <a:ext cx="288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grpSp>
                    <p:nvGrpSpPr>
                      <p:cNvPr id="106" name="Group 16"/>
                      <p:cNvGrpSpPr>
                        <a:grpSpLocks/>
                      </p:cNvGrpSpPr>
                      <p:nvPr/>
                    </p:nvGrpSpPr>
                    <p:grpSpPr bwMode="auto">
                      <a:xfrm rot="-5400000">
                        <a:off x="918" y="2538"/>
                        <a:ext cx="132" cy="144"/>
                        <a:chOff x="2880" y="2112"/>
                        <a:chExt cx="528" cy="576"/>
                      </a:xfrm>
                    </p:grpSpPr>
                    <p:sp>
                      <p:nvSpPr>
                        <p:cNvPr id="108" name="AutoShape 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112"/>
                          <a:ext cx="288" cy="576"/>
                        </a:xfrm>
                        <a:prstGeom prst="flowChartCollate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9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024" y="2400"/>
                          <a:ext cx="24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10" name="AutoShape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2208"/>
                          <a:ext cx="144" cy="384"/>
                        </a:xfrm>
                        <a:prstGeom prst="flowChartDelay">
                          <a:avLst/>
                        </a:prstGeom>
                        <a:solidFill>
                          <a:schemeClr val="bg1"/>
                        </a:solidFill>
                        <a:ln w="9525" algn="ctr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07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85" y="2160"/>
                        <a:ext cx="24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10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7" y="2432"/>
                    <a:ext cx="405" cy="19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/>
                      <a:t>A </a:t>
                    </a:r>
                    <a:r>
                      <a:rPr lang="en-US" sz="1400">
                        <a:sym typeface="Wingdings" pitchFamily="2" charset="2"/>
                      </a:rPr>
                      <a:t> B</a:t>
                    </a:r>
                    <a:endParaRPr lang="en-US" sz="1400"/>
                  </a:p>
                </p:txBody>
              </p:sp>
              <p:sp>
                <p:nvSpPr>
                  <p:cNvPr id="102" name="Freeform 22"/>
                  <p:cNvSpPr>
                    <a:spLocks/>
                  </p:cNvSpPr>
                  <p:nvPr/>
                </p:nvSpPr>
                <p:spPr bwMode="auto">
                  <a:xfrm>
                    <a:off x="1200" y="2256"/>
                    <a:ext cx="576" cy="48"/>
                  </a:xfrm>
                  <a:custGeom>
                    <a:avLst/>
                    <a:gdLst>
                      <a:gd name="T0" fmla="*/ 0 w 576"/>
                      <a:gd name="T1" fmla="*/ 48 h 48"/>
                      <a:gd name="T2" fmla="*/ 144 w 576"/>
                      <a:gd name="T3" fmla="*/ 0 h 48"/>
                      <a:gd name="T4" fmla="*/ 336 w 576"/>
                      <a:gd name="T5" fmla="*/ 48 h 48"/>
                      <a:gd name="T6" fmla="*/ 576 w 576"/>
                      <a:gd name="T7" fmla="*/ 0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76"/>
                      <a:gd name="T13" fmla="*/ 0 h 48"/>
                      <a:gd name="T14" fmla="*/ 576 w 576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76" h="48">
                        <a:moveTo>
                          <a:pt x="0" y="48"/>
                        </a:moveTo>
                        <a:cubicBezTo>
                          <a:pt x="44" y="24"/>
                          <a:pt x="88" y="0"/>
                          <a:pt x="144" y="0"/>
                        </a:cubicBezTo>
                        <a:cubicBezTo>
                          <a:pt x="200" y="0"/>
                          <a:pt x="264" y="48"/>
                          <a:pt x="336" y="48"/>
                        </a:cubicBezTo>
                        <a:cubicBezTo>
                          <a:pt x="408" y="48"/>
                          <a:pt x="492" y="24"/>
                          <a:pt x="576" y="0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2" y="2462"/>
                  <a:ext cx="462" cy="33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Cooling</a:t>
                  </a:r>
                </a:p>
                <a:p>
                  <a:pPr algn="ctr"/>
                  <a:r>
                    <a:rPr lang="en-US" sz="1400" dirty="0"/>
                    <a:t>Duty</a:t>
                  </a:r>
                </a:p>
              </p:txBody>
            </p:sp>
          </p:grpSp>
        </p:grp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 flipH="1" flipV="1">
              <a:off x="4627416" y="2279206"/>
              <a:ext cx="0" cy="169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500166" y="1490938"/>
              <a:ext cx="341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66" name="Group 28"/>
            <p:cNvGrpSpPr>
              <a:grpSpLocks/>
            </p:cNvGrpSpPr>
            <p:nvPr/>
          </p:nvGrpSpPr>
          <p:grpSpPr bwMode="auto">
            <a:xfrm rot="16200000">
              <a:off x="1938319" y="1320065"/>
              <a:ext cx="209550" cy="228600"/>
              <a:chOff x="2880" y="2112"/>
              <a:chExt cx="528" cy="576"/>
            </a:xfrm>
          </p:grpSpPr>
          <p:sp>
            <p:nvSpPr>
              <p:cNvPr id="93" name="AutoShape 29"/>
              <p:cNvSpPr>
                <a:spLocks noChangeArrowheads="1"/>
              </p:cNvSpPr>
              <p:nvPr/>
            </p:nvSpPr>
            <p:spPr bwMode="auto">
              <a:xfrm>
                <a:off x="2880" y="2112"/>
                <a:ext cx="288" cy="576"/>
              </a:xfrm>
              <a:prstGeom prst="flowChartCollat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30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5" name="AutoShape 31"/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144" cy="384"/>
              </a:xfrm>
              <a:prstGeom prst="flowChartDelay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841202" y="1331604"/>
              <a:ext cx="72571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Fresh A</a:t>
              </a:r>
            </a:p>
          </p:txBody>
        </p:sp>
        <p:sp>
          <p:nvSpPr>
            <p:cNvPr id="68" name="Line 40"/>
            <p:cNvSpPr>
              <a:spLocks noChangeShapeType="1"/>
            </p:cNvSpPr>
            <p:nvPr/>
          </p:nvSpPr>
          <p:spPr bwMode="auto">
            <a:xfrm>
              <a:off x="3194050" y="38750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3194050" y="4103688"/>
              <a:ext cx="133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0" name="Group 42"/>
            <p:cNvGrpSpPr>
              <a:grpSpLocks/>
            </p:cNvGrpSpPr>
            <p:nvPr/>
          </p:nvGrpSpPr>
          <p:grpSpPr bwMode="auto">
            <a:xfrm rot="16200000">
              <a:off x="4010021" y="3938013"/>
              <a:ext cx="209550" cy="228600"/>
              <a:chOff x="2880" y="2112"/>
              <a:chExt cx="528" cy="576"/>
            </a:xfrm>
          </p:grpSpPr>
          <p:sp>
            <p:nvSpPr>
              <p:cNvPr id="90" name="AutoShape 43"/>
              <p:cNvSpPr>
                <a:spLocks noChangeArrowheads="1"/>
              </p:cNvSpPr>
              <p:nvPr/>
            </p:nvSpPr>
            <p:spPr bwMode="auto">
              <a:xfrm>
                <a:off x="2880" y="2112"/>
                <a:ext cx="288" cy="576"/>
              </a:xfrm>
              <a:prstGeom prst="flowChartCollat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44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" name="AutoShape 45"/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144" cy="384"/>
              </a:xfrm>
              <a:prstGeom prst="flowChartDelay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118"/>
            <p:cNvGrpSpPr/>
            <p:nvPr/>
          </p:nvGrpSpPr>
          <p:grpSpPr>
            <a:xfrm>
              <a:off x="4525820" y="3929066"/>
              <a:ext cx="500066" cy="363182"/>
              <a:chOff x="2857488" y="1537912"/>
              <a:chExt cx="500066" cy="363182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857488" y="1571612"/>
                <a:ext cx="500066" cy="285752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rot="5400000">
                <a:off x="2746476" y="1717118"/>
                <a:ext cx="3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105322" y="1720300"/>
                <a:ext cx="3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rot="16200000" flipH="1">
              <a:off x="3669512" y="2732144"/>
              <a:ext cx="2484000" cy="1588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063180" y="2623354"/>
              <a:ext cx="360000" cy="158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5032132" y="4118122"/>
              <a:ext cx="54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 flipH="1">
              <a:off x="3436966" y="2285992"/>
              <a:ext cx="118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6" name="Group 53"/>
            <p:cNvGrpSpPr>
              <a:grpSpLocks/>
            </p:cNvGrpSpPr>
            <p:nvPr/>
          </p:nvGrpSpPr>
          <p:grpSpPr bwMode="auto">
            <a:xfrm>
              <a:off x="2825314" y="1949724"/>
              <a:ext cx="1066800" cy="511175"/>
              <a:chOff x="2784" y="1694"/>
              <a:chExt cx="672" cy="322"/>
            </a:xfrm>
          </p:grpSpPr>
          <p:grpSp>
            <p:nvGrpSpPr>
              <p:cNvPr id="78" name="Group 54"/>
              <p:cNvGrpSpPr>
                <a:grpSpLocks/>
              </p:cNvGrpSpPr>
              <p:nvPr/>
            </p:nvGrpSpPr>
            <p:grpSpPr bwMode="auto">
              <a:xfrm rot="-5400000">
                <a:off x="3318" y="1688"/>
                <a:ext cx="132" cy="144"/>
                <a:chOff x="2880" y="2112"/>
                <a:chExt cx="528" cy="576"/>
              </a:xfrm>
            </p:grpSpPr>
            <p:sp>
              <p:nvSpPr>
                <p:cNvPr id="84" name="AutoShape 55"/>
                <p:cNvSpPr>
                  <a:spLocks noChangeArrowheads="1"/>
                </p:cNvSpPr>
                <p:nvPr/>
              </p:nvSpPr>
              <p:spPr bwMode="auto">
                <a:xfrm>
                  <a:off x="2880" y="2112"/>
                  <a:ext cx="288" cy="576"/>
                </a:xfrm>
                <a:prstGeom prst="flowChartCollat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56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6" name="AutoShape 57"/>
                <p:cNvSpPr>
                  <a:spLocks noChangeArrowheads="1"/>
                </p:cNvSpPr>
                <p:nvPr/>
              </p:nvSpPr>
              <p:spPr bwMode="auto">
                <a:xfrm>
                  <a:off x="3264" y="2208"/>
                  <a:ext cx="144" cy="384"/>
                </a:xfrm>
                <a:prstGeom prst="flowChartDelay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9" name="Oval 58"/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0" name="Group 59"/>
              <p:cNvGrpSpPr>
                <a:grpSpLocks/>
              </p:cNvGrpSpPr>
              <p:nvPr/>
            </p:nvGrpSpPr>
            <p:grpSpPr bwMode="auto">
              <a:xfrm>
                <a:off x="2784" y="1797"/>
                <a:ext cx="528" cy="192"/>
                <a:chOff x="2784" y="1776"/>
                <a:chExt cx="528" cy="192"/>
              </a:xfrm>
            </p:grpSpPr>
            <p:sp>
              <p:nvSpPr>
                <p:cNvPr id="8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976" y="1776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2" name="Line 61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8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784" y="187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4500562" y="3954324"/>
              <a:ext cx="55496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FEHE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381488" y="3786190"/>
            <a:ext cx="1868566" cy="978408"/>
            <a:chOff x="2737420" y="4491116"/>
            <a:chExt cx="1868566" cy="978408"/>
          </a:xfrm>
        </p:grpSpPr>
        <p:sp>
          <p:nvSpPr>
            <p:cNvPr id="116" name="Up Arrow 115"/>
            <p:cNvSpPr/>
            <p:nvPr/>
          </p:nvSpPr>
          <p:spPr>
            <a:xfrm rot="2411138">
              <a:off x="4277381" y="4491116"/>
              <a:ext cx="328605" cy="978408"/>
            </a:xfrm>
            <a:prstGeom prst="upArrow">
              <a:avLst>
                <a:gd name="adj1" fmla="val 28062"/>
                <a:gd name="adj2" fmla="val 54426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Text Box 32"/>
            <p:cNvSpPr txBox="1">
              <a:spLocks noChangeArrowheads="1"/>
            </p:cNvSpPr>
            <p:nvPr/>
          </p:nvSpPr>
          <p:spPr bwMode="auto">
            <a:xfrm>
              <a:off x="2737420" y="4991182"/>
              <a:ext cx="144860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CC3300"/>
                  </a:solidFill>
                </a:rPr>
                <a:t>ENERGY RECYCLE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658533" y="2643183"/>
            <a:ext cx="1611723" cy="1146779"/>
            <a:chOff x="7116060" y="3205232"/>
            <a:chExt cx="1611723" cy="1146779"/>
          </a:xfrm>
        </p:grpSpPr>
        <p:sp>
          <p:nvSpPr>
            <p:cNvPr id="119" name="Up Arrow 118"/>
            <p:cNvSpPr/>
            <p:nvPr/>
          </p:nvSpPr>
          <p:spPr>
            <a:xfrm rot="19188862" flipH="1">
              <a:off x="7492091" y="3205232"/>
              <a:ext cx="328605" cy="978408"/>
            </a:xfrm>
            <a:prstGeom prst="upArrow">
              <a:avLst>
                <a:gd name="adj1" fmla="val 28062"/>
                <a:gd name="adj2" fmla="val 54426"/>
              </a:avLst>
            </a:prstGeom>
            <a:solidFill>
              <a:srgbClr val="0000FF"/>
            </a:solidFill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Text Box 32"/>
            <p:cNvSpPr txBox="1">
              <a:spLocks noChangeArrowheads="1"/>
            </p:cNvSpPr>
            <p:nvPr/>
          </p:nvSpPr>
          <p:spPr bwMode="auto">
            <a:xfrm>
              <a:off x="7116060" y="4044234"/>
              <a:ext cx="1611723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</a:rPr>
                <a:t>MATERIAL RECYCLE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595407" y="4704718"/>
            <a:ext cx="47169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0066"/>
                </a:solidFill>
              </a:rPr>
              <a:t>PROCESS INTEGRATION</a:t>
            </a:r>
          </a:p>
          <a:p>
            <a:pPr algn="ctr"/>
            <a:r>
              <a:rPr lang="en-US" dirty="0"/>
              <a:t>Minimizes</a:t>
            </a:r>
          </a:p>
          <a:p>
            <a:pPr algn="ctr"/>
            <a:r>
              <a:rPr lang="en-US" b="1" dirty="0">
                <a:solidFill>
                  <a:srgbClr val="0000FF"/>
                </a:solidFill>
              </a:rPr>
              <a:t>A consumed per kg B product</a:t>
            </a:r>
          </a:p>
          <a:p>
            <a:pPr algn="ctr"/>
            <a:r>
              <a:rPr lang="en-US" b="1" dirty="0">
                <a:solidFill>
                  <a:srgbClr val="CC3300"/>
                </a:solidFill>
              </a:rPr>
              <a:t>Steam consumed per kg B product</a:t>
            </a:r>
          </a:p>
          <a:p>
            <a:endParaRPr lang="en-US" sz="1000" b="1" dirty="0">
              <a:solidFill>
                <a:srgbClr val="CC3300"/>
              </a:solidFill>
            </a:endParaRPr>
          </a:p>
          <a:p>
            <a:r>
              <a:rPr lang="en-US" sz="2400" b="1" dirty="0">
                <a:solidFill>
                  <a:srgbClr val="660066"/>
                </a:solidFill>
              </a:rPr>
              <a:t>ENHANCES PROCESS PROFITABILITY</a:t>
            </a:r>
            <a:endParaRPr lang="en-IN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Chemical Process Operation </a:t>
            </a:r>
            <a:endParaRPr lang="en-I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70313" y="1143001"/>
            <a:ext cx="3529428" cy="461665"/>
          </a:xfrm>
          <a:prstGeom prst="rect">
            <a:avLst/>
          </a:prstGeom>
          <a:solidFill>
            <a:srgbClr val="66FFCC">
              <a:alpha val="37000"/>
            </a:srgbClr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 anchor="b">
            <a:spAutoFit/>
          </a:bodyPr>
          <a:lstStyle/>
          <a:p>
            <a:pPr algn="ctr"/>
            <a:r>
              <a:rPr lang="en-US" sz="24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Key Production Objectives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0" y="3657601"/>
            <a:ext cx="6576608" cy="461665"/>
          </a:xfrm>
          <a:prstGeom prst="rect">
            <a:avLst/>
          </a:prstGeom>
          <a:solidFill>
            <a:srgbClr val="0000FF">
              <a:alpha val="32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Ctr="1">
            <a:spAutoFit/>
          </a:bodyPr>
          <a:lstStyle/>
          <a:p>
            <a:pPr algn="ctr"/>
            <a:r>
              <a:rPr 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Operate plant to meet production objectives 24X7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048000" y="4343400"/>
            <a:ext cx="5041900" cy="1042988"/>
            <a:chOff x="960" y="2736"/>
            <a:chExt cx="3176" cy="657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728" y="3105"/>
              <a:ext cx="206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/>
              <a:r>
                <a:rPr lang="en-US" sz="2400">
                  <a:solidFill>
                    <a:srgbClr val="99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Process Disturbances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960" y="2736"/>
              <a:ext cx="317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99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Production Objective Itself Can Change</a:t>
              </a: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586038" y="1600200"/>
            <a:ext cx="6686550" cy="771525"/>
            <a:chOff x="669" y="1008"/>
            <a:chExt cx="4212" cy="486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669" y="1203"/>
              <a:ext cx="600" cy="291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Safety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301" y="1203"/>
              <a:ext cx="748" cy="291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Stability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930" y="1203"/>
              <a:ext cx="951" cy="291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rgbClr val="66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Economics</a:t>
              </a: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008" y="1008"/>
              <a:ext cx="3408" cy="202"/>
              <a:chOff x="1008" y="1008"/>
              <a:chExt cx="3408" cy="202"/>
            </a:xfrm>
          </p:grpSpPr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H="1">
                <a:off x="2640" y="1008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34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4416" y="110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5940427" y="2362200"/>
            <a:ext cx="4271963" cy="939800"/>
            <a:chOff x="2782" y="1488"/>
            <a:chExt cx="2691" cy="592"/>
          </a:xfrm>
        </p:grpSpPr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782" y="1634"/>
              <a:ext cx="875" cy="44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Production </a:t>
              </a:r>
            </a:p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Rate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882" y="1634"/>
              <a:ext cx="668" cy="44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Product </a:t>
              </a:r>
            </a:p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Quality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808" y="1634"/>
              <a:ext cx="665" cy="44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660066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Effluent </a:t>
              </a:r>
            </a:p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Specs</a:t>
              </a:r>
            </a:p>
          </p:txBody>
        </p: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3168" y="1488"/>
              <a:ext cx="2016" cy="144"/>
              <a:chOff x="3168" y="1488"/>
              <a:chExt cx="2016" cy="144"/>
            </a:xfrm>
          </p:grpSpPr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3168" y="1536"/>
                <a:ext cx="20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3168" y="153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4224" y="153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5184" y="153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1905000" y="5334003"/>
            <a:ext cx="8262938" cy="998538"/>
            <a:chOff x="240" y="3360"/>
            <a:chExt cx="5205" cy="629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40" y="3441"/>
              <a:ext cx="958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Ambient </a:t>
              </a:r>
            </a:p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Conditions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637" y="3466"/>
              <a:ext cx="114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Raw material</a:t>
              </a:r>
            </a:p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Quality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254" y="3451"/>
              <a:ext cx="693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Sensor </a:t>
              </a:r>
            </a:p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Noise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4181" y="3451"/>
              <a:ext cx="1264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Ctr="1">
              <a:spAutoFit/>
            </a:bodyPr>
            <a:lstStyle/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Equipment</a:t>
              </a:r>
            </a:p>
            <a:p>
              <a:pPr algn="ctr"/>
              <a:r>
                <a:rPr lang="en-US" sz="24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Characteristics</a:t>
              </a:r>
            </a:p>
          </p:txBody>
        </p: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720" y="3360"/>
              <a:ext cx="4224" cy="144"/>
              <a:chOff x="720" y="3360"/>
              <a:chExt cx="4224" cy="144"/>
            </a:xfrm>
          </p:grpSpPr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2736" y="3360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4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4944" y="340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2256" y="3408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1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Control: Basic Objectives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09786" y="1428736"/>
            <a:ext cx="7572428" cy="1231106"/>
            <a:chOff x="785786" y="1428736"/>
            <a:chExt cx="7572428" cy="1231106"/>
          </a:xfrm>
        </p:grpSpPr>
        <p:sp>
          <p:nvSpPr>
            <p:cNvPr id="4" name="TextBox 3"/>
            <p:cNvSpPr txBox="1"/>
            <p:nvPr/>
          </p:nvSpPr>
          <p:spPr>
            <a:xfrm>
              <a:off x="785786" y="1428736"/>
              <a:ext cx="157844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CC3300"/>
                  </a:solidFill>
                </a:rPr>
                <a:t>Safety</a:t>
              </a:r>
            </a:p>
            <a:p>
              <a:pPr algn="ctr"/>
              <a:endParaRPr lang="en-IN" sz="1000" b="1" dirty="0">
                <a:solidFill>
                  <a:srgbClr val="CC3300"/>
                </a:solidFill>
              </a:endParaRPr>
            </a:p>
            <a:p>
              <a:pPr algn="ctr"/>
              <a:r>
                <a:rPr lang="en-IN" sz="3200" b="1" dirty="0">
                  <a:solidFill>
                    <a:srgbClr val="CC3300"/>
                  </a:solidFill>
                </a:rPr>
                <a:t>Stability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00430" y="157161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400" b="1" dirty="0">
                  <a:solidFill>
                    <a:srgbClr val="CC3300"/>
                  </a:solidFill>
                </a:rPr>
                <a:t>≡</a:t>
              </a:r>
              <a:endParaRPr lang="en-IN" b="1" dirty="0">
                <a:solidFill>
                  <a:srgbClr val="CC33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9124" y="1494526"/>
              <a:ext cx="39290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CC3300"/>
                  </a:solidFill>
                </a:rPr>
                <a:t>Operate Process at Steady State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53400" y="3286125"/>
            <a:ext cx="5857244" cy="646331"/>
            <a:chOff x="1571604" y="3643314"/>
            <a:chExt cx="585724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571604" y="3643314"/>
              <a:ext cx="5857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rgbClr val="FF3399"/>
                  </a:solidFill>
                </a:rPr>
                <a:t>Accumulation		Rate	</a:t>
              </a:r>
              <a:r>
                <a:rPr lang="en-IN" b="1" dirty="0" err="1">
                  <a:solidFill>
                    <a:srgbClr val="FF3399"/>
                  </a:solidFill>
                </a:rPr>
                <a:t>Rate</a:t>
              </a:r>
              <a:r>
                <a:rPr lang="en-IN" b="1" dirty="0">
                  <a:solidFill>
                    <a:srgbClr val="FF3399"/>
                  </a:solidFill>
                </a:rPr>
                <a:t>	Generation</a:t>
              </a:r>
            </a:p>
            <a:p>
              <a:r>
                <a:rPr lang="en-IN" b="1" dirty="0">
                  <a:solidFill>
                    <a:srgbClr val="FF3399"/>
                  </a:solidFill>
                </a:rPr>
                <a:t>        Rate			   In	 Out	       Rate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4662" y="376499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CC3300"/>
                  </a:solidFill>
                </a:rPr>
                <a:t>=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7884" y="375604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CC3300"/>
                  </a:solidFill>
                </a:rPr>
                <a:t>+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7752" y="371475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rgbClr val="CC3300"/>
                  </a:solidFill>
                </a:rPr>
                <a:t>−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5625" y="5008782"/>
            <a:ext cx="1050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9900"/>
                </a:solidFill>
              </a:rPr>
              <a:t>Need </a:t>
            </a:r>
            <a:r>
              <a:rPr lang="en-IN" sz="2400" b="1" dirty="0" smtClean="0">
                <a:solidFill>
                  <a:srgbClr val="009900"/>
                </a:solidFill>
              </a:rPr>
              <a:t>control system </a:t>
            </a:r>
            <a:r>
              <a:rPr lang="en-IN" sz="2400" b="1" dirty="0">
                <a:solidFill>
                  <a:srgbClr val="009900"/>
                </a:solidFill>
              </a:rPr>
              <a:t>to drive accumulation of all independent inventories to zero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67175" y="2714620"/>
            <a:ext cx="1083787" cy="1517034"/>
            <a:chOff x="1855265" y="2644284"/>
            <a:chExt cx="1083787" cy="1517034"/>
          </a:xfrm>
        </p:grpSpPr>
        <p:sp>
          <p:nvSpPr>
            <p:cNvPr id="14" name="Up Arrow 13"/>
            <p:cNvSpPr>
              <a:spLocks noChangeAspect="1"/>
            </p:cNvSpPr>
            <p:nvPr/>
          </p:nvSpPr>
          <p:spPr>
            <a:xfrm rot="2475004">
              <a:off x="1855265" y="2987228"/>
              <a:ext cx="581558" cy="1174090"/>
            </a:xfrm>
            <a:prstGeom prst="upArrow">
              <a:avLst>
                <a:gd name="adj1" fmla="val 20972"/>
                <a:gd name="adj2" fmla="val 37560"/>
              </a:avLst>
            </a:prstGeom>
            <a:solidFill>
              <a:srgbClr val="339933"/>
            </a:solidFill>
            <a:ln>
              <a:solidFill>
                <a:srgbClr val="3399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69052" y="2644284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400" b="1" dirty="0">
                  <a:solidFill>
                    <a:srgbClr val="339933"/>
                  </a:solidFill>
                </a:rPr>
                <a:t>0</a:t>
              </a:r>
              <a:endParaRPr lang="en-IN" b="1" dirty="0">
                <a:solidFill>
                  <a:srgbClr val="339933"/>
                </a:solidFill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 rot="16200000">
            <a:off x="8797931" y="3227399"/>
            <a:ext cx="584216" cy="558790"/>
            <a:chOff x="2880" y="2112"/>
            <a:chExt cx="528" cy="576"/>
          </a:xfrm>
          <a:solidFill>
            <a:srgbClr val="339933"/>
          </a:solidFill>
        </p:grpSpPr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2880" y="2112"/>
              <a:ext cx="288" cy="576"/>
            </a:xfrm>
            <a:prstGeom prst="flowChartCollate">
              <a:avLst/>
            </a:prstGeom>
            <a:grpFill/>
            <a:ln w="9525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024" y="2400"/>
              <a:ext cx="240" cy="0"/>
            </a:xfrm>
            <a:prstGeom prst="line">
              <a:avLst/>
            </a:prstGeom>
            <a:grpFill/>
            <a:ln w="9525">
              <a:solidFill>
                <a:srgbClr val="3399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3264" y="2208"/>
              <a:ext cx="144" cy="384"/>
            </a:xfrm>
            <a:prstGeom prst="flowChartDelay">
              <a:avLst/>
            </a:prstGeom>
            <a:grpFill/>
            <a:ln w="9525" algn="ctr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5514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PWC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Regulatory Control System</a:t>
            </a:r>
          </a:p>
          <a:p>
            <a:pPr lvl="1"/>
            <a:r>
              <a:rPr lang="en-IN" dirty="0" smtClean="0"/>
              <a:t>Drives all inventory accumulation terms to zero</a:t>
            </a:r>
          </a:p>
          <a:p>
            <a:pPr lvl="1"/>
            <a:r>
              <a:rPr lang="en-IN" dirty="0" smtClean="0"/>
              <a:t>Ensures plant operation around a steady state</a:t>
            </a:r>
          </a:p>
          <a:p>
            <a:endParaRPr lang="en-IN" dirty="0" smtClean="0"/>
          </a:p>
          <a:p>
            <a:r>
              <a:rPr lang="en-IN" dirty="0" smtClean="0"/>
              <a:t>What steady state to operate at</a:t>
            </a:r>
          </a:p>
          <a:p>
            <a:pPr lvl="1"/>
            <a:r>
              <a:rPr lang="en-IN" dirty="0" smtClean="0"/>
              <a:t>Economic Optimum</a:t>
            </a:r>
          </a:p>
          <a:p>
            <a:pPr lvl="2"/>
            <a:r>
              <a:rPr lang="en-IN" dirty="0" smtClean="0"/>
              <a:t>Minimize expensive utility consumption</a:t>
            </a:r>
          </a:p>
          <a:p>
            <a:pPr lvl="2"/>
            <a:r>
              <a:rPr lang="en-IN" dirty="0" smtClean="0"/>
              <a:t>Maximize production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7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Plantwide</a:t>
            </a:r>
            <a:r>
              <a:rPr lang="en-IN" dirty="0" smtClean="0"/>
              <a:t> Control Hierarchy</a:t>
            </a:r>
            <a:endParaRPr lang="en-IN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62350" y="4714884"/>
            <a:ext cx="4457700" cy="1790700"/>
            <a:chOff x="2880" y="6810"/>
            <a:chExt cx="7020" cy="2820"/>
          </a:xfrm>
        </p:grpSpPr>
        <p:grpSp>
          <p:nvGrpSpPr>
            <p:cNvPr id="39" name="Group 7"/>
            <p:cNvGrpSpPr>
              <a:grpSpLocks/>
            </p:cNvGrpSpPr>
            <p:nvPr/>
          </p:nvGrpSpPr>
          <p:grpSpPr bwMode="auto">
            <a:xfrm>
              <a:off x="2880" y="6810"/>
              <a:ext cx="7020" cy="2340"/>
              <a:chOff x="2880" y="6810"/>
              <a:chExt cx="7020" cy="2340"/>
            </a:xfrm>
          </p:grpSpPr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2880" y="6810"/>
                <a:ext cx="7020" cy="234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2" name="Group 9"/>
              <p:cNvGrpSpPr>
                <a:grpSpLocks/>
              </p:cNvGrpSpPr>
              <p:nvPr/>
            </p:nvGrpSpPr>
            <p:grpSpPr bwMode="auto">
              <a:xfrm>
                <a:off x="3240" y="7196"/>
                <a:ext cx="1260" cy="361"/>
                <a:chOff x="3600" y="7826"/>
                <a:chExt cx="1260" cy="361"/>
              </a:xfrm>
            </p:grpSpPr>
            <p:sp>
              <p:nvSpPr>
                <p:cNvPr id="73" name="Line 10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74" name="Group 11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75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7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3" name="Group 15"/>
              <p:cNvGrpSpPr>
                <a:grpSpLocks/>
              </p:cNvGrpSpPr>
              <p:nvPr/>
            </p:nvGrpSpPr>
            <p:grpSpPr bwMode="auto">
              <a:xfrm>
                <a:off x="4320" y="7916"/>
                <a:ext cx="1260" cy="361"/>
                <a:chOff x="3600" y="7826"/>
                <a:chExt cx="1260" cy="361"/>
              </a:xfrm>
            </p:grpSpPr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69" name="Group 17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7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72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4" name="Group 21"/>
              <p:cNvGrpSpPr>
                <a:grpSpLocks/>
              </p:cNvGrpSpPr>
              <p:nvPr/>
            </p:nvGrpSpPr>
            <p:grpSpPr bwMode="auto">
              <a:xfrm>
                <a:off x="5580" y="7196"/>
                <a:ext cx="1260" cy="361"/>
                <a:chOff x="3600" y="7826"/>
                <a:chExt cx="1260" cy="361"/>
              </a:xfrm>
            </p:grpSpPr>
            <p:sp>
              <p:nvSpPr>
                <p:cNvPr id="63" name="Line 22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64" name="Group 23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65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7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5" name="Group 27"/>
              <p:cNvGrpSpPr>
                <a:grpSpLocks/>
              </p:cNvGrpSpPr>
              <p:nvPr/>
            </p:nvGrpSpPr>
            <p:grpSpPr bwMode="auto">
              <a:xfrm>
                <a:off x="7920" y="7196"/>
                <a:ext cx="1260" cy="361"/>
                <a:chOff x="3600" y="7826"/>
                <a:chExt cx="1260" cy="361"/>
              </a:xfrm>
            </p:grpSpPr>
            <p:sp>
              <p:nvSpPr>
                <p:cNvPr id="58" name="Line 28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59" name="Group 29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60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62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6" name="Group 33"/>
              <p:cNvGrpSpPr>
                <a:grpSpLocks/>
              </p:cNvGrpSpPr>
              <p:nvPr/>
            </p:nvGrpSpPr>
            <p:grpSpPr bwMode="auto">
              <a:xfrm>
                <a:off x="6840" y="7916"/>
                <a:ext cx="1260" cy="361"/>
                <a:chOff x="3600" y="7826"/>
                <a:chExt cx="1260" cy="361"/>
              </a:xfrm>
            </p:grpSpPr>
            <p:sp>
              <p:nvSpPr>
                <p:cNvPr id="53" name="Line 34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54" name="Group 35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55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7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47" name="Group 39"/>
              <p:cNvGrpSpPr>
                <a:grpSpLocks/>
              </p:cNvGrpSpPr>
              <p:nvPr/>
            </p:nvGrpSpPr>
            <p:grpSpPr bwMode="auto">
              <a:xfrm>
                <a:off x="5580" y="8456"/>
                <a:ext cx="1260" cy="361"/>
                <a:chOff x="3600" y="7826"/>
                <a:chExt cx="1260" cy="361"/>
              </a:xfrm>
            </p:grpSpPr>
            <p:sp>
              <p:nvSpPr>
                <p:cNvPr id="48" name="Line 40"/>
                <p:cNvSpPr>
                  <a:spLocks noChangeShapeType="1"/>
                </p:cNvSpPr>
                <p:nvPr/>
              </p:nvSpPr>
              <p:spPr bwMode="auto">
                <a:xfrm>
                  <a:off x="3600" y="8100"/>
                  <a:ext cx="12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49" name="Group 41"/>
                <p:cNvGrpSpPr>
                  <a:grpSpLocks/>
                </p:cNvGrpSpPr>
                <p:nvPr/>
              </p:nvGrpSpPr>
              <p:grpSpPr bwMode="auto">
                <a:xfrm rot="-5400000">
                  <a:off x="4080" y="7827"/>
                  <a:ext cx="361" cy="360"/>
                  <a:chOff x="4140" y="7920"/>
                  <a:chExt cx="1590" cy="1440"/>
                </a:xfrm>
              </p:grpSpPr>
              <p:sp>
                <p:nvSpPr>
                  <p:cNvPr id="50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7920"/>
                    <a:ext cx="720" cy="1440"/>
                  </a:xfrm>
                  <a:prstGeom prst="flowChartCollat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4500" y="8640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52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160"/>
                    <a:ext cx="510" cy="960"/>
                  </a:xfrm>
                  <a:prstGeom prst="flowChartDelay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5670" y="9090"/>
              <a:ext cx="14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1">
                  <a:ea typeface="Mangal" pitchFamily="2"/>
                  <a:cs typeface="Mangal" pitchFamily="2"/>
                </a:rPr>
                <a:t>PLANT</a:t>
              </a:r>
              <a:endParaRPr lang="en-US" sz="1600" b="1"/>
            </a:p>
          </p:txBody>
        </p:sp>
      </p:grpSp>
      <p:sp>
        <p:nvSpPr>
          <p:cNvPr id="32" name="Line 49"/>
          <p:cNvSpPr>
            <a:spLocks noChangeShapeType="1"/>
          </p:cNvSpPr>
          <p:nvPr/>
        </p:nvSpPr>
        <p:spPr bwMode="auto">
          <a:xfrm>
            <a:off x="8062973" y="5336578"/>
            <a:ext cx="25923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3" name="Line 50"/>
          <p:cNvSpPr>
            <a:spLocks noChangeShapeType="1"/>
          </p:cNvSpPr>
          <p:nvPr/>
        </p:nvSpPr>
        <p:spPr bwMode="auto">
          <a:xfrm>
            <a:off x="8062973" y="5822639"/>
            <a:ext cx="45365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4" name="Line 51"/>
          <p:cNvSpPr>
            <a:spLocks noChangeShapeType="1"/>
          </p:cNvSpPr>
          <p:nvPr/>
        </p:nvSpPr>
        <p:spPr bwMode="auto">
          <a:xfrm flipV="1">
            <a:off x="8322205" y="1934152"/>
            <a:ext cx="0" cy="340242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 flipV="1">
            <a:off x="8516629" y="1448093"/>
            <a:ext cx="0" cy="437454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H="1">
            <a:off x="7381884" y="1448092"/>
            <a:ext cx="1152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7" name="Line 54"/>
          <p:cNvSpPr>
            <a:spLocks noChangeShapeType="1"/>
          </p:cNvSpPr>
          <p:nvPr/>
        </p:nvSpPr>
        <p:spPr bwMode="auto">
          <a:xfrm flipH="1">
            <a:off x="7381884" y="1934152"/>
            <a:ext cx="936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8" name="AutoShape 55"/>
          <p:cNvSpPr>
            <a:spLocks noChangeArrowheads="1"/>
          </p:cNvSpPr>
          <p:nvPr/>
        </p:nvSpPr>
        <p:spPr bwMode="auto">
          <a:xfrm rot="16200000">
            <a:off x="6728315" y="1563306"/>
            <a:ext cx="1072934" cy="194424"/>
          </a:xfrm>
          <a:prstGeom prst="triangle">
            <a:avLst>
              <a:gd name="adj" fmla="val 49912"/>
            </a:avLst>
          </a:prstGeom>
          <a:solidFill>
            <a:srgbClr val="FF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8289015" y="2152640"/>
            <a:ext cx="22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200" dirty="0">
                <a:ea typeface="Mangal" pitchFamily="2"/>
                <a:cs typeface="Mangal" pitchFamily="2"/>
              </a:rPr>
              <a:t>Measurements</a:t>
            </a:r>
            <a:endParaRPr lang="en-US" dirty="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133850" y="857232"/>
            <a:ext cx="3028950" cy="4572000"/>
            <a:chOff x="3780" y="720"/>
            <a:chExt cx="4770" cy="7200"/>
          </a:xfrm>
        </p:grpSpPr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3915" y="5040"/>
              <a:ext cx="4635" cy="2880"/>
              <a:chOff x="3915" y="5040"/>
              <a:chExt cx="4635" cy="2880"/>
            </a:xfrm>
          </p:grpSpPr>
          <p:sp>
            <p:nvSpPr>
              <p:cNvPr id="25" name="Line 59"/>
              <p:cNvSpPr>
                <a:spLocks noChangeShapeType="1"/>
              </p:cNvSpPr>
              <p:nvPr/>
            </p:nvSpPr>
            <p:spPr bwMode="auto">
              <a:xfrm flipV="1">
                <a:off x="3915" y="5040"/>
                <a:ext cx="90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60"/>
              <p:cNvSpPr>
                <a:spLocks noChangeShapeType="1"/>
              </p:cNvSpPr>
              <p:nvPr/>
            </p:nvSpPr>
            <p:spPr bwMode="auto">
              <a:xfrm flipH="1" flipV="1">
                <a:off x="7650" y="5040"/>
                <a:ext cx="90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Line 61"/>
              <p:cNvSpPr>
                <a:spLocks noChangeShapeType="1"/>
              </p:cNvSpPr>
              <p:nvPr/>
            </p:nvSpPr>
            <p:spPr bwMode="auto">
              <a:xfrm flipV="1">
                <a:off x="6225" y="5040"/>
                <a:ext cx="0" cy="21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Line 62"/>
              <p:cNvSpPr>
                <a:spLocks noChangeShapeType="1"/>
              </p:cNvSpPr>
              <p:nvPr/>
            </p:nvSpPr>
            <p:spPr bwMode="auto">
              <a:xfrm flipV="1">
                <a:off x="7485" y="5040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Line 63"/>
              <p:cNvSpPr>
                <a:spLocks noChangeShapeType="1"/>
              </p:cNvSpPr>
              <p:nvPr/>
            </p:nvSpPr>
            <p:spPr bwMode="auto">
              <a:xfrm flipV="1">
                <a:off x="4965" y="5040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780" y="720"/>
              <a:ext cx="4680" cy="5940"/>
              <a:chOff x="3780" y="720"/>
              <a:chExt cx="4680" cy="5940"/>
            </a:xfrm>
          </p:grpSpPr>
          <p:sp>
            <p:nvSpPr>
              <p:cNvPr id="11" name="Text Box 65"/>
              <p:cNvSpPr txBox="1">
                <a:spLocks noChangeArrowheads="1"/>
              </p:cNvSpPr>
              <p:nvPr/>
            </p:nvSpPr>
            <p:spPr bwMode="auto">
              <a:xfrm>
                <a:off x="4500" y="432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Regulatory Control Layer</a:t>
                </a:r>
              </a:p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(updates every few secs)</a:t>
                </a:r>
                <a:endParaRPr lang="en-US" dirty="0"/>
              </a:p>
            </p:txBody>
          </p:sp>
          <p:sp>
            <p:nvSpPr>
              <p:cNvPr id="12" name="Text Box 66"/>
              <p:cNvSpPr txBox="1">
                <a:spLocks noChangeArrowheads="1"/>
              </p:cNvSpPr>
              <p:nvPr/>
            </p:nvSpPr>
            <p:spPr bwMode="auto">
              <a:xfrm>
                <a:off x="4500" y="288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Supervisory Control Layer</a:t>
                </a:r>
              </a:p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(updates every few </a:t>
                </a:r>
                <a:r>
                  <a:rPr lang="en-US" sz="1200" dirty="0" err="1">
                    <a:ea typeface="Mangal" pitchFamily="2"/>
                    <a:cs typeface="Mangal" pitchFamily="2"/>
                  </a:rPr>
                  <a:t>mins</a:t>
                </a:r>
                <a:r>
                  <a:rPr lang="en-US" sz="1200" dirty="0">
                    <a:ea typeface="Mangal" pitchFamily="2"/>
                    <a:cs typeface="Mangal" pitchFamily="2"/>
                  </a:rPr>
                  <a:t>)</a:t>
                </a:r>
                <a:endParaRPr lang="en-US" dirty="0"/>
              </a:p>
            </p:txBody>
          </p:sp>
          <p:sp>
            <p:nvSpPr>
              <p:cNvPr id="13" name="Line 67"/>
              <p:cNvSpPr>
                <a:spLocks noChangeShapeType="1"/>
              </p:cNvSpPr>
              <p:nvPr/>
            </p:nvSpPr>
            <p:spPr bwMode="auto">
              <a:xfrm flipH="1">
                <a:off x="5580" y="360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Line 68"/>
              <p:cNvSpPr>
                <a:spLocks noChangeShapeType="1"/>
              </p:cNvSpPr>
              <p:nvPr/>
            </p:nvSpPr>
            <p:spPr bwMode="auto">
              <a:xfrm>
                <a:off x="6120" y="360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Line 69"/>
              <p:cNvSpPr>
                <a:spLocks noChangeShapeType="1"/>
              </p:cNvSpPr>
              <p:nvPr/>
            </p:nvSpPr>
            <p:spPr bwMode="auto">
              <a:xfrm>
                <a:off x="6480" y="360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 Box 70"/>
              <p:cNvSpPr txBox="1">
                <a:spLocks noChangeArrowheads="1"/>
              </p:cNvSpPr>
              <p:nvPr/>
            </p:nvSpPr>
            <p:spPr bwMode="auto">
              <a:xfrm>
                <a:off x="4500" y="1440"/>
                <a:ext cx="32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Optimization Layer</a:t>
                </a:r>
              </a:p>
              <a:p>
                <a:pPr algn="ctr"/>
                <a:r>
                  <a:rPr lang="en-US" sz="1200" dirty="0">
                    <a:ea typeface="Mangal" pitchFamily="2"/>
                    <a:cs typeface="Mangal" pitchFamily="2"/>
                  </a:rPr>
                  <a:t>(updates every few </a:t>
                </a:r>
                <a:r>
                  <a:rPr lang="en-US" sz="1200" dirty="0" err="1">
                    <a:ea typeface="Mangal" pitchFamily="2"/>
                    <a:cs typeface="Mangal" pitchFamily="2"/>
                  </a:rPr>
                  <a:t>hrs</a:t>
                </a:r>
                <a:r>
                  <a:rPr lang="en-US" sz="1200" dirty="0">
                    <a:ea typeface="Mangal" pitchFamily="2"/>
                    <a:cs typeface="Mangal" pitchFamily="2"/>
                  </a:rPr>
                  <a:t>)</a:t>
                </a:r>
                <a:endParaRPr lang="en-US" dirty="0"/>
              </a:p>
            </p:txBody>
          </p:sp>
          <p:sp>
            <p:nvSpPr>
              <p:cNvPr id="17" name="Line 71"/>
              <p:cNvSpPr>
                <a:spLocks noChangeShapeType="1"/>
              </p:cNvSpPr>
              <p:nvPr/>
            </p:nvSpPr>
            <p:spPr bwMode="auto">
              <a:xfrm flipH="1">
                <a:off x="5580" y="216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Line 72"/>
              <p:cNvSpPr>
                <a:spLocks noChangeShapeType="1"/>
              </p:cNvSpPr>
              <p:nvPr/>
            </p:nvSpPr>
            <p:spPr bwMode="auto">
              <a:xfrm>
                <a:off x="6120" y="216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Line 73"/>
              <p:cNvSpPr>
                <a:spLocks noChangeShapeType="1"/>
              </p:cNvSpPr>
              <p:nvPr/>
            </p:nvSpPr>
            <p:spPr bwMode="auto">
              <a:xfrm>
                <a:off x="6480" y="2160"/>
                <a:ext cx="18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Rectangle 74"/>
              <p:cNvSpPr>
                <a:spLocks noChangeArrowheads="1"/>
              </p:cNvSpPr>
              <p:nvPr/>
            </p:nvSpPr>
            <p:spPr bwMode="auto">
              <a:xfrm>
                <a:off x="3780" y="1080"/>
                <a:ext cx="4680" cy="48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 Box 75"/>
              <p:cNvSpPr txBox="1">
                <a:spLocks noChangeArrowheads="1"/>
              </p:cNvSpPr>
              <p:nvPr/>
            </p:nvSpPr>
            <p:spPr bwMode="auto">
              <a:xfrm>
                <a:off x="4140" y="720"/>
                <a:ext cx="432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200" b="1" dirty="0">
                    <a:ea typeface="Mangal" pitchFamily="2"/>
                    <a:cs typeface="Mangal" pitchFamily="2"/>
                  </a:rPr>
                  <a:t>PLANTWIDE CONTROL SYSTEM</a:t>
                </a:r>
                <a:endParaRPr lang="en-US" b="1" dirty="0"/>
              </a:p>
            </p:txBody>
          </p:sp>
          <p:sp>
            <p:nvSpPr>
              <p:cNvPr id="22" name="Text Box 76"/>
              <p:cNvSpPr txBox="1">
                <a:spLocks noChangeArrowheads="1"/>
              </p:cNvSpPr>
              <p:nvPr/>
            </p:nvSpPr>
            <p:spPr bwMode="auto">
              <a:xfrm>
                <a:off x="6525" y="234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900">
                    <a:ea typeface="Mangal" pitchFamily="2"/>
                    <a:cs typeface="Mangal" pitchFamily="2"/>
                  </a:rPr>
                  <a:t>SETPOINT</a:t>
                </a:r>
                <a:endParaRPr lang="en-US"/>
              </a:p>
            </p:txBody>
          </p:sp>
          <p:sp>
            <p:nvSpPr>
              <p:cNvPr id="23" name="Text Box 77"/>
              <p:cNvSpPr txBox="1">
                <a:spLocks noChangeArrowheads="1"/>
              </p:cNvSpPr>
              <p:nvPr/>
            </p:nvSpPr>
            <p:spPr bwMode="auto">
              <a:xfrm>
                <a:off x="6510" y="3780"/>
                <a:ext cx="144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r>
                  <a:rPr lang="en-US" sz="900">
                    <a:ea typeface="Mangal" pitchFamily="2"/>
                    <a:cs typeface="Mangal" pitchFamily="2"/>
                  </a:rPr>
                  <a:t>SETPOINT</a:t>
                </a:r>
                <a:endParaRPr lang="en-US"/>
              </a:p>
            </p:txBody>
          </p:sp>
          <p:sp>
            <p:nvSpPr>
              <p:cNvPr id="24" name="Text Box 78"/>
              <p:cNvSpPr txBox="1">
                <a:spLocks noChangeArrowheads="1"/>
              </p:cNvSpPr>
              <p:nvPr/>
            </p:nvSpPr>
            <p:spPr bwMode="auto">
              <a:xfrm>
                <a:off x="5940" y="6120"/>
                <a:ext cx="180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900" dirty="0">
                    <a:ea typeface="Mangal" pitchFamily="2"/>
                    <a:cs typeface="Mangal" pitchFamily="2"/>
                  </a:rPr>
                  <a:t>SIGNAL TO VALVE</a:t>
                </a:r>
                <a:endParaRPr lang="en-US" dirty="0"/>
              </a:p>
            </p:txBody>
          </p:sp>
        </p:grpSp>
      </p:grpSp>
      <p:grpSp>
        <p:nvGrpSpPr>
          <p:cNvPr id="78" name="Group 88"/>
          <p:cNvGrpSpPr>
            <a:grpSpLocks/>
          </p:cNvGrpSpPr>
          <p:nvPr/>
        </p:nvGrpSpPr>
        <p:grpSpPr bwMode="auto">
          <a:xfrm>
            <a:off x="2301876" y="1357298"/>
            <a:ext cx="2193925" cy="1460500"/>
            <a:chOff x="490" y="952"/>
            <a:chExt cx="1382" cy="920"/>
          </a:xfrm>
        </p:grpSpPr>
        <p:sp>
          <p:nvSpPr>
            <p:cNvPr id="79" name="AutoShape 84"/>
            <p:cNvSpPr>
              <a:spLocks/>
            </p:cNvSpPr>
            <p:nvPr/>
          </p:nvSpPr>
          <p:spPr bwMode="auto">
            <a:xfrm>
              <a:off x="1776" y="952"/>
              <a:ext cx="96" cy="920"/>
            </a:xfrm>
            <a:prstGeom prst="leftBrace">
              <a:avLst>
                <a:gd name="adj1" fmla="val 79861"/>
                <a:gd name="adj2" fmla="val 50000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AutoShape 86"/>
            <p:cNvSpPr>
              <a:spLocks noChangeArrowheads="1"/>
            </p:cNvSpPr>
            <p:nvPr/>
          </p:nvSpPr>
          <p:spPr bwMode="auto">
            <a:xfrm>
              <a:off x="1371" y="1344"/>
              <a:ext cx="384" cy="162"/>
            </a:xfrm>
            <a:prstGeom prst="rightArrow">
              <a:avLst>
                <a:gd name="adj1" fmla="val 50000"/>
                <a:gd name="adj2" fmla="val 59259"/>
              </a:avLst>
            </a:prstGeom>
            <a:solidFill>
              <a:srgbClr val="006600">
                <a:alpha val="27000"/>
              </a:srgbClr>
            </a:solidFill>
            <a:ln w="9525" algn="ctr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Text Box 87"/>
            <p:cNvSpPr txBox="1">
              <a:spLocks noChangeArrowheads="1"/>
            </p:cNvSpPr>
            <p:nvPr/>
          </p:nvSpPr>
          <p:spPr bwMode="auto">
            <a:xfrm>
              <a:off x="490" y="1200"/>
              <a:ext cx="85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Economic Operation</a:t>
              </a:r>
            </a:p>
          </p:txBody>
        </p:sp>
      </p:grpSp>
      <p:grpSp>
        <p:nvGrpSpPr>
          <p:cNvPr id="82" name="Group 91"/>
          <p:cNvGrpSpPr>
            <a:grpSpLocks/>
          </p:cNvGrpSpPr>
          <p:nvPr/>
        </p:nvGrpSpPr>
        <p:grpSpPr bwMode="auto">
          <a:xfrm>
            <a:off x="2133590" y="3000372"/>
            <a:ext cx="2390775" cy="696912"/>
            <a:chOff x="366" y="2043"/>
            <a:chExt cx="1506" cy="439"/>
          </a:xfrm>
        </p:grpSpPr>
        <p:sp>
          <p:nvSpPr>
            <p:cNvPr id="83" name="AutoShape 85"/>
            <p:cNvSpPr>
              <a:spLocks/>
            </p:cNvSpPr>
            <p:nvPr/>
          </p:nvSpPr>
          <p:spPr bwMode="auto">
            <a:xfrm>
              <a:off x="1824" y="2050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AutoShape 89"/>
            <p:cNvSpPr>
              <a:spLocks noChangeArrowheads="1"/>
            </p:cNvSpPr>
            <p:nvPr/>
          </p:nvSpPr>
          <p:spPr bwMode="auto">
            <a:xfrm>
              <a:off x="1358" y="2183"/>
              <a:ext cx="432" cy="162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993300">
                <a:alpha val="39999"/>
              </a:srgbClr>
            </a:solidFill>
            <a:ln w="9525" algn="ctr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Text Box 90"/>
            <p:cNvSpPr txBox="1">
              <a:spLocks noChangeArrowheads="1"/>
            </p:cNvSpPr>
            <p:nvPr/>
          </p:nvSpPr>
          <p:spPr bwMode="auto">
            <a:xfrm>
              <a:off x="366" y="2043"/>
              <a:ext cx="102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Safe &amp; Stable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1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Control System Design: Key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Why</a:t>
            </a:r>
          </a:p>
          <a:p>
            <a:pPr lvl="1"/>
            <a:r>
              <a:rPr lang="en-IN" dirty="0" smtClean="0"/>
              <a:t>Stabilization (safety and stability)</a:t>
            </a:r>
          </a:p>
          <a:p>
            <a:pPr lvl="1"/>
            <a:r>
              <a:rPr lang="en-IN" dirty="0" smtClean="0"/>
              <a:t>Economic optimal operation</a:t>
            </a:r>
          </a:p>
          <a:p>
            <a:r>
              <a:rPr lang="en-IN" dirty="0" smtClean="0"/>
              <a:t>What to control</a:t>
            </a:r>
          </a:p>
          <a:p>
            <a:pPr lvl="1"/>
            <a:r>
              <a:rPr lang="en-IN" dirty="0" smtClean="0"/>
              <a:t>Independent inventories</a:t>
            </a:r>
          </a:p>
          <a:p>
            <a:pPr lvl="1"/>
            <a:r>
              <a:rPr lang="en-IN" dirty="0" smtClean="0"/>
              <a:t>Key indicators that ensure economic operation</a:t>
            </a:r>
          </a:p>
          <a:p>
            <a:pPr lvl="2"/>
            <a:r>
              <a:rPr lang="en-IN" dirty="0" smtClean="0"/>
              <a:t>Not a trivial problem (e.g. marathon run vs 100 m sprint)</a:t>
            </a:r>
          </a:p>
          <a:p>
            <a:r>
              <a:rPr lang="en-IN" dirty="0" smtClean="0"/>
              <a:t>What to manipulate</a:t>
            </a:r>
          </a:p>
          <a:p>
            <a:pPr lvl="1"/>
            <a:r>
              <a:rPr lang="en-IN" dirty="0" smtClean="0"/>
              <a:t>Too many options unlike aero or </a:t>
            </a:r>
            <a:r>
              <a:rPr lang="en-IN" dirty="0" err="1" smtClean="0"/>
              <a:t>mech</a:t>
            </a:r>
            <a:r>
              <a:rPr lang="en-IN" dirty="0" smtClean="0"/>
              <a:t> systems</a:t>
            </a:r>
          </a:p>
          <a:p>
            <a:endParaRPr lang="en-IN" dirty="0" smtClean="0"/>
          </a:p>
          <a:p>
            <a:r>
              <a:rPr lang="en-IN" dirty="0" smtClean="0"/>
              <a:t>Quantitative algorithms for manipulation</a:t>
            </a:r>
          </a:p>
          <a:p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7585787" y="970387"/>
            <a:ext cx="2929813" cy="3928186"/>
            <a:chOff x="7585787" y="970387"/>
            <a:chExt cx="2929813" cy="3928186"/>
          </a:xfrm>
        </p:grpSpPr>
        <p:sp>
          <p:nvSpPr>
            <p:cNvPr id="4" name="Right Brace 3"/>
            <p:cNvSpPr/>
            <p:nvPr/>
          </p:nvSpPr>
          <p:spPr>
            <a:xfrm>
              <a:off x="7585787" y="970387"/>
              <a:ext cx="223935" cy="3928186"/>
            </a:xfrm>
            <a:prstGeom prst="rightBrace">
              <a:avLst>
                <a:gd name="adj1" fmla="val 83333"/>
                <a:gd name="adj2" fmla="val 4928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931021" y="2241982"/>
              <a:ext cx="258457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/>
                <a:t>Requires process understanding</a:t>
              </a:r>
              <a:endParaRPr lang="en-IN" sz="2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85787" y="5187819"/>
            <a:ext cx="2929813" cy="693577"/>
            <a:chOff x="7585787" y="5187819"/>
            <a:chExt cx="2929813" cy="693577"/>
          </a:xfrm>
        </p:grpSpPr>
        <p:sp>
          <p:nvSpPr>
            <p:cNvPr id="6" name="Right Brace 5"/>
            <p:cNvSpPr/>
            <p:nvPr/>
          </p:nvSpPr>
          <p:spPr>
            <a:xfrm>
              <a:off x="7585787" y="5187819"/>
              <a:ext cx="223935" cy="693577"/>
            </a:xfrm>
            <a:prstGeom prst="rightBrace">
              <a:avLst>
                <a:gd name="adj1" fmla="val 83333"/>
                <a:gd name="adj2" fmla="val 4928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31021" y="5272997"/>
              <a:ext cx="25845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/>
                <a:t>Control Theory</a:t>
              </a:r>
              <a:endParaRPr lang="en-I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Theory</a:t>
            </a:r>
          </a:p>
          <a:p>
            <a:pPr lvl="1"/>
            <a:r>
              <a:rPr lang="en-IN" dirty="0" smtClean="0"/>
              <a:t>Material available in all text books</a:t>
            </a:r>
            <a:endParaRPr lang="en-IN" dirty="0"/>
          </a:p>
          <a:p>
            <a:r>
              <a:rPr lang="en-IN" dirty="0" smtClean="0"/>
              <a:t>Control Structure Synthesis</a:t>
            </a:r>
          </a:p>
          <a:p>
            <a:pPr lvl="1"/>
            <a:r>
              <a:rPr lang="en-IN" dirty="0" smtClean="0"/>
              <a:t>What to control and why</a:t>
            </a:r>
          </a:p>
          <a:p>
            <a:pPr lvl="1"/>
            <a:r>
              <a:rPr lang="en-IN" dirty="0" smtClean="0"/>
              <a:t>What to manipulate and why</a:t>
            </a:r>
          </a:p>
          <a:p>
            <a:pPr lvl="1"/>
            <a:r>
              <a:rPr lang="en-IN" dirty="0" smtClean="0"/>
              <a:t>Much more obscure</a:t>
            </a:r>
          </a:p>
          <a:p>
            <a:pPr lvl="1"/>
            <a:endParaRPr lang="en-IN" dirty="0"/>
          </a:p>
          <a:p>
            <a:r>
              <a:rPr lang="en-IN" dirty="0" smtClean="0"/>
              <a:t>This course covers both aspects in sufficient detail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8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txBody>
          <a:bodyPr/>
          <a:lstStyle/>
          <a:p>
            <a:r>
              <a:rPr lang="en-IN" dirty="0" smtClean="0"/>
              <a:t>Example </a:t>
            </a:r>
            <a:r>
              <a:rPr lang="en-IN" dirty="0" err="1" smtClean="0"/>
              <a:t>Cumene</a:t>
            </a:r>
            <a:r>
              <a:rPr lang="en-IN" dirty="0" smtClean="0"/>
              <a:t> Process</a:t>
            </a:r>
            <a:endParaRPr lang="en-IN" dirty="0"/>
          </a:p>
        </p:txBody>
      </p:sp>
      <p:sp>
        <p:nvSpPr>
          <p:cNvPr id="86020" name="Line 2"/>
          <p:cNvSpPr>
            <a:spLocks noChangeShapeType="1"/>
          </p:cNvSpPr>
          <p:nvPr/>
        </p:nvSpPr>
        <p:spPr bwMode="auto">
          <a:xfrm>
            <a:off x="2247900" y="4252279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92439" y="1605916"/>
            <a:ext cx="6905625" cy="4924425"/>
            <a:chOff x="925" y="801"/>
            <a:chExt cx="4350" cy="3102"/>
          </a:xfrm>
        </p:grpSpPr>
        <p:sp>
          <p:nvSpPr>
            <p:cNvPr id="86022" name="Line 4"/>
            <p:cNvSpPr>
              <a:spLocks noChangeShapeType="1"/>
            </p:cNvSpPr>
            <p:nvPr/>
          </p:nvSpPr>
          <p:spPr bwMode="auto">
            <a:xfrm flipV="1">
              <a:off x="928" y="801"/>
              <a:ext cx="0" cy="12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10568" name="Group 5"/>
            <p:cNvGrpSpPr>
              <a:grpSpLocks/>
            </p:cNvGrpSpPr>
            <p:nvPr/>
          </p:nvGrpSpPr>
          <p:grpSpPr bwMode="auto">
            <a:xfrm>
              <a:off x="925" y="2021"/>
              <a:ext cx="4350" cy="1882"/>
              <a:chOff x="925" y="2021"/>
              <a:chExt cx="4350" cy="1882"/>
            </a:xfrm>
          </p:grpSpPr>
          <p:sp>
            <p:nvSpPr>
              <p:cNvPr id="86024" name="Line 6"/>
              <p:cNvSpPr>
                <a:spLocks noChangeShapeType="1"/>
              </p:cNvSpPr>
              <p:nvPr/>
            </p:nvSpPr>
            <p:spPr bwMode="auto">
              <a:xfrm flipV="1">
                <a:off x="5275" y="2021"/>
                <a:ext cx="0" cy="18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6025" name="Line 7"/>
              <p:cNvSpPr>
                <a:spLocks noChangeShapeType="1"/>
              </p:cNvSpPr>
              <p:nvPr/>
            </p:nvSpPr>
            <p:spPr bwMode="auto">
              <a:xfrm flipH="1">
                <a:off x="925" y="2028"/>
                <a:ext cx="43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86026" name="Line 8"/>
            <p:cNvSpPr>
              <a:spLocks noChangeShapeType="1"/>
            </p:cNvSpPr>
            <p:nvPr/>
          </p:nvSpPr>
          <p:spPr bwMode="auto">
            <a:xfrm>
              <a:off x="928" y="801"/>
              <a:ext cx="11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86082" name="Line 64"/>
          <p:cNvSpPr>
            <a:spLocks noChangeShapeType="1"/>
          </p:cNvSpPr>
          <p:nvPr/>
        </p:nvSpPr>
        <p:spPr bwMode="auto">
          <a:xfrm>
            <a:off x="6948488" y="1828166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0509" name="Group 139"/>
          <p:cNvGrpSpPr>
            <a:grpSpLocks/>
          </p:cNvGrpSpPr>
          <p:nvPr/>
        </p:nvGrpSpPr>
        <p:grpSpPr bwMode="auto">
          <a:xfrm>
            <a:off x="6858001" y="4449126"/>
            <a:ext cx="3224213" cy="2111373"/>
            <a:chOff x="3360" y="2592"/>
            <a:chExt cx="2031" cy="1330"/>
          </a:xfrm>
        </p:grpSpPr>
        <p:sp>
          <p:nvSpPr>
            <p:cNvPr id="10381" name="Text Box 140"/>
            <p:cNvSpPr txBox="1">
              <a:spLocks noChangeArrowheads="1"/>
            </p:cNvSpPr>
            <p:nvPr/>
          </p:nvSpPr>
          <p:spPr bwMode="auto">
            <a:xfrm>
              <a:off x="3360" y="3312"/>
              <a:ext cx="576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08" tIns="40655" rIns="81308" bIns="40655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/>
                <a:t>Fuel Gas Recovery </a:t>
              </a:r>
            </a:p>
            <a:p>
              <a:pPr eaLnBrk="1" hangingPunct="1"/>
              <a:r>
                <a:rPr lang="en-US" altLang="en-US" sz="1200" b="1"/>
                <a:t>Column</a:t>
              </a:r>
              <a:endParaRPr lang="en-US" altLang="en-US" sz="1800"/>
            </a:p>
          </p:txBody>
        </p:sp>
        <p:grpSp>
          <p:nvGrpSpPr>
            <p:cNvPr id="10382" name="Group 141"/>
            <p:cNvGrpSpPr>
              <a:grpSpLocks/>
            </p:cNvGrpSpPr>
            <p:nvPr/>
          </p:nvGrpSpPr>
          <p:grpSpPr bwMode="auto">
            <a:xfrm>
              <a:off x="4044" y="2592"/>
              <a:ext cx="1347" cy="1330"/>
              <a:chOff x="4044" y="2592"/>
              <a:chExt cx="1347" cy="1330"/>
            </a:xfrm>
          </p:grpSpPr>
          <p:sp>
            <p:nvSpPr>
              <p:cNvPr id="10383" name="Text Box 142"/>
              <p:cNvSpPr txBox="1">
                <a:spLocks noChangeArrowheads="1"/>
              </p:cNvSpPr>
              <p:nvPr/>
            </p:nvSpPr>
            <p:spPr bwMode="auto">
              <a:xfrm>
                <a:off x="4620" y="2695"/>
                <a:ext cx="771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308" tIns="40655" rIns="81308" bIns="40655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1200" b="1"/>
                  <a:t>Fuel Gas</a:t>
                </a:r>
                <a:endParaRPr lang="en-US" altLang="en-US" sz="1800"/>
              </a:p>
            </p:txBody>
          </p:sp>
          <p:grpSp>
            <p:nvGrpSpPr>
              <p:cNvPr id="10384" name="Group 143"/>
              <p:cNvGrpSpPr>
                <a:grpSpLocks/>
              </p:cNvGrpSpPr>
              <p:nvPr/>
            </p:nvGrpSpPr>
            <p:grpSpPr bwMode="auto">
              <a:xfrm>
                <a:off x="4156" y="3649"/>
                <a:ext cx="194" cy="152"/>
                <a:chOff x="7124" y="4038"/>
                <a:chExt cx="720" cy="720"/>
              </a:xfrm>
            </p:grpSpPr>
            <p:sp>
              <p:nvSpPr>
                <p:cNvPr id="10438" name="Oval 144"/>
                <p:cNvSpPr>
                  <a:spLocks noChangeArrowheads="1"/>
                </p:cNvSpPr>
                <p:nvPr/>
              </p:nvSpPr>
              <p:spPr bwMode="auto">
                <a:xfrm>
                  <a:off x="7200" y="4140"/>
                  <a:ext cx="540" cy="5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SG" altLang="en-US" sz="1800"/>
                </a:p>
              </p:txBody>
            </p:sp>
            <p:grpSp>
              <p:nvGrpSpPr>
                <p:cNvPr id="10439" name="Group 145"/>
                <p:cNvGrpSpPr>
                  <a:grpSpLocks/>
                </p:cNvGrpSpPr>
                <p:nvPr/>
              </p:nvGrpSpPr>
              <p:grpSpPr bwMode="auto">
                <a:xfrm>
                  <a:off x="7124" y="4038"/>
                  <a:ext cx="720" cy="720"/>
                  <a:chOff x="7200" y="3960"/>
                  <a:chExt cx="720" cy="720"/>
                </a:xfrm>
              </p:grpSpPr>
              <p:sp>
                <p:nvSpPr>
                  <p:cNvPr id="86164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15" y="3960"/>
                    <a:ext cx="505" cy="40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165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7415" y="4363"/>
                    <a:ext cx="26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16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0" y="4363"/>
                    <a:ext cx="479" cy="31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86167" name="Line 149"/>
              <p:cNvSpPr>
                <a:spLocks noChangeShapeType="1"/>
              </p:cNvSpPr>
              <p:nvPr/>
            </p:nvSpPr>
            <p:spPr bwMode="auto">
              <a:xfrm flipH="1">
                <a:off x="4446" y="3655"/>
                <a:ext cx="9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10386" name="Group 150"/>
              <p:cNvGrpSpPr>
                <a:grpSpLocks/>
              </p:cNvGrpSpPr>
              <p:nvPr/>
            </p:nvGrpSpPr>
            <p:grpSpPr bwMode="auto">
              <a:xfrm>
                <a:off x="4044" y="2853"/>
                <a:ext cx="193" cy="878"/>
                <a:chOff x="3994" y="2973"/>
                <a:chExt cx="193" cy="878"/>
              </a:xfrm>
            </p:grpSpPr>
            <p:grpSp>
              <p:nvGrpSpPr>
                <p:cNvPr id="10429" name="Group 151"/>
                <p:cNvGrpSpPr>
                  <a:grpSpLocks/>
                </p:cNvGrpSpPr>
                <p:nvPr/>
              </p:nvGrpSpPr>
              <p:grpSpPr bwMode="auto">
                <a:xfrm>
                  <a:off x="3994" y="2973"/>
                  <a:ext cx="193" cy="792"/>
                  <a:chOff x="6120" y="2867"/>
                  <a:chExt cx="360" cy="1872"/>
                </a:xfrm>
              </p:grpSpPr>
              <p:sp>
                <p:nvSpPr>
                  <p:cNvPr id="104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6120" y="3060"/>
                    <a:ext cx="360" cy="144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10436" name="AutoShape 15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180" y="2807"/>
                    <a:ext cx="239" cy="360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10437" name="AutoShape 15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6180" y="4440"/>
                    <a:ext cx="239" cy="360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</p:grpSp>
            <p:grpSp>
              <p:nvGrpSpPr>
                <p:cNvPr id="10430" name="Group 155"/>
                <p:cNvGrpSpPr>
                  <a:grpSpLocks/>
                </p:cNvGrpSpPr>
                <p:nvPr/>
              </p:nvGrpSpPr>
              <p:grpSpPr bwMode="auto">
                <a:xfrm>
                  <a:off x="4034" y="3760"/>
                  <a:ext cx="97" cy="91"/>
                  <a:chOff x="10980" y="6840"/>
                  <a:chExt cx="180" cy="180"/>
                </a:xfrm>
              </p:grpSpPr>
              <p:sp>
                <p:nvSpPr>
                  <p:cNvPr id="86174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10980" y="6840"/>
                    <a:ext cx="0" cy="18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175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0980" y="7020"/>
                    <a:ext cx="18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sp>
              <p:nvSpPr>
                <p:cNvPr id="86176" name="Line 158"/>
                <p:cNvSpPr>
                  <a:spLocks noChangeShapeType="1"/>
                </p:cNvSpPr>
                <p:nvPr/>
              </p:nvSpPr>
              <p:spPr bwMode="auto">
                <a:xfrm>
                  <a:off x="4106" y="3772"/>
                  <a:ext cx="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177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4162" y="3753"/>
                  <a:ext cx="1" cy="4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10387" name="Group 160"/>
              <p:cNvGrpSpPr>
                <a:grpSpLocks/>
              </p:cNvGrpSpPr>
              <p:nvPr/>
            </p:nvGrpSpPr>
            <p:grpSpPr bwMode="auto">
              <a:xfrm>
                <a:off x="4141" y="2592"/>
                <a:ext cx="875" cy="338"/>
                <a:chOff x="4141" y="2592"/>
                <a:chExt cx="875" cy="338"/>
              </a:xfrm>
            </p:grpSpPr>
            <p:sp>
              <p:nvSpPr>
                <p:cNvPr id="86179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4141" y="2709"/>
                  <a:ext cx="0" cy="13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180" name="Line 162"/>
                <p:cNvSpPr>
                  <a:spLocks noChangeShapeType="1"/>
                </p:cNvSpPr>
                <p:nvPr/>
              </p:nvSpPr>
              <p:spPr bwMode="auto">
                <a:xfrm>
                  <a:off x="4143" y="2711"/>
                  <a:ext cx="29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grpSp>
              <p:nvGrpSpPr>
                <p:cNvPr id="10402" name="Group 163"/>
                <p:cNvGrpSpPr>
                  <a:grpSpLocks/>
                </p:cNvGrpSpPr>
                <p:nvPr/>
              </p:nvGrpSpPr>
              <p:grpSpPr bwMode="auto">
                <a:xfrm flipH="1">
                  <a:off x="4411" y="2646"/>
                  <a:ext cx="194" cy="119"/>
                  <a:chOff x="7124" y="4038"/>
                  <a:chExt cx="720" cy="720"/>
                </a:xfrm>
              </p:grpSpPr>
              <p:sp>
                <p:nvSpPr>
                  <p:cNvPr id="10424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7200" y="4140"/>
                    <a:ext cx="540" cy="5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grpSp>
                <p:nvGrpSpPr>
                  <p:cNvPr id="10425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7124" y="4038"/>
                    <a:ext cx="720" cy="720"/>
                    <a:chOff x="7200" y="3960"/>
                    <a:chExt cx="720" cy="720"/>
                  </a:xfrm>
                </p:grpSpPr>
                <p:sp>
                  <p:nvSpPr>
                    <p:cNvPr id="86184" name="Line 16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415" y="3960"/>
                      <a:ext cx="505" cy="3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86185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15" y="4359"/>
                      <a:ext cx="26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86186" name="Line 16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00" y="4359"/>
                      <a:ext cx="479" cy="3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</p:grpSp>
            <p:sp>
              <p:nvSpPr>
                <p:cNvPr id="86187" name="Line 169"/>
                <p:cNvSpPr>
                  <a:spLocks noChangeShapeType="1"/>
                </p:cNvSpPr>
                <p:nvPr/>
              </p:nvSpPr>
              <p:spPr bwMode="auto">
                <a:xfrm>
                  <a:off x="4514" y="276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188" name="Line 170"/>
                <p:cNvSpPr>
                  <a:spLocks noChangeShapeType="1"/>
                </p:cNvSpPr>
                <p:nvPr/>
              </p:nvSpPr>
              <p:spPr bwMode="auto">
                <a:xfrm>
                  <a:off x="4466" y="2904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grpSp>
              <p:nvGrpSpPr>
                <p:cNvPr id="10405" name="Group 171"/>
                <p:cNvGrpSpPr>
                  <a:grpSpLocks/>
                </p:cNvGrpSpPr>
                <p:nvPr/>
              </p:nvGrpSpPr>
              <p:grpSpPr bwMode="auto">
                <a:xfrm>
                  <a:off x="4241" y="2840"/>
                  <a:ext cx="220" cy="90"/>
                  <a:chOff x="4226" y="2840"/>
                  <a:chExt cx="220" cy="90"/>
                </a:xfrm>
              </p:grpSpPr>
              <p:grpSp>
                <p:nvGrpSpPr>
                  <p:cNvPr id="10419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4330" y="2840"/>
                    <a:ext cx="116" cy="90"/>
                    <a:chOff x="4202" y="1596"/>
                    <a:chExt cx="98" cy="80"/>
                  </a:xfrm>
                </p:grpSpPr>
                <p:sp>
                  <p:nvSpPr>
                    <p:cNvPr id="10421" name="AutoShape 173"/>
                    <p:cNvSpPr>
                      <a:spLocks noChangeArrowheads="1"/>
                    </p:cNvSpPr>
                    <p:nvPr/>
                  </p:nvSpPr>
                  <p:spPr bwMode="auto">
                    <a:xfrm rot="16200000" flipH="1">
                      <a:off x="4230" y="1607"/>
                      <a:ext cx="41" cy="98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192" name="Line 17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235" y="1641"/>
                      <a:ext cx="3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423" name="AutoShape 175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237" y="1578"/>
                      <a:ext cx="30" cy="65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sp>
                <p:nvSpPr>
                  <p:cNvPr id="86194" name="Line 1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26" y="2904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10406" name="Group 177"/>
                <p:cNvGrpSpPr>
                  <a:grpSpLocks/>
                </p:cNvGrpSpPr>
                <p:nvPr/>
              </p:nvGrpSpPr>
              <p:grpSpPr bwMode="auto">
                <a:xfrm>
                  <a:off x="4700" y="2640"/>
                  <a:ext cx="316" cy="91"/>
                  <a:chOff x="4506" y="2624"/>
                  <a:chExt cx="316" cy="91"/>
                </a:xfrm>
              </p:grpSpPr>
              <p:sp>
                <p:nvSpPr>
                  <p:cNvPr id="8619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4630" y="2693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grpSp>
                <p:nvGrpSpPr>
                  <p:cNvPr id="10415" name="Group 17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4518" y="2612"/>
                    <a:ext cx="91" cy="116"/>
                    <a:chOff x="6660" y="5760"/>
                    <a:chExt cx="1440" cy="1440"/>
                  </a:xfrm>
                </p:grpSpPr>
                <p:sp>
                  <p:nvSpPr>
                    <p:cNvPr id="10416" name="AutoShap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80" y="5760"/>
                      <a:ext cx="720" cy="1440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199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53" y="6486"/>
                      <a:ext cx="53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418" name="AutoShape 182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6660" y="6003"/>
                      <a:ext cx="540" cy="960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</p:grpSp>
            <p:sp>
              <p:nvSpPr>
                <p:cNvPr id="86201" name="Line 183"/>
                <p:cNvSpPr>
                  <a:spLocks noChangeShapeType="1"/>
                </p:cNvSpPr>
                <p:nvPr/>
              </p:nvSpPr>
              <p:spPr bwMode="auto">
                <a:xfrm>
                  <a:off x="4591" y="2709"/>
                  <a:ext cx="1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grpSp>
              <p:nvGrpSpPr>
                <p:cNvPr id="10408" name="Group 184"/>
                <p:cNvGrpSpPr>
                  <a:grpSpLocks/>
                </p:cNvGrpSpPr>
                <p:nvPr/>
              </p:nvGrpSpPr>
              <p:grpSpPr bwMode="auto">
                <a:xfrm>
                  <a:off x="4194" y="2592"/>
                  <a:ext cx="218" cy="71"/>
                  <a:chOff x="4194" y="2592"/>
                  <a:chExt cx="218" cy="71"/>
                </a:xfrm>
              </p:grpSpPr>
              <p:grpSp>
                <p:nvGrpSpPr>
                  <p:cNvPr id="10409" name="Group 18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4318" y="2570"/>
                    <a:ext cx="71" cy="116"/>
                    <a:chOff x="6660" y="5760"/>
                    <a:chExt cx="1440" cy="1440"/>
                  </a:xfrm>
                </p:grpSpPr>
                <p:sp>
                  <p:nvSpPr>
                    <p:cNvPr id="10411" name="AutoShap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80" y="5760"/>
                      <a:ext cx="720" cy="1440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205" name="Line 1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157" y="6474"/>
                      <a:ext cx="50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413" name="AutoShape 18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6660" y="6003"/>
                      <a:ext cx="540" cy="960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sp>
                <p:nvSpPr>
                  <p:cNvPr id="86207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4194" y="2643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  <p:grpSp>
            <p:nvGrpSpPr>
              <p:cNvPr id="10388" name="Group 190"/>
              <p:cNvGrpSpPr>
                <a:grpSpLocks/>
              </p:cNvGrpSpPr>
              <p:nvPr/>
            </p:nvGrpSpPr>
            <p:grpSpPr bwMode="auto">
              <a:xfrm rot="16200000" flipH="1">
                <a:off x="4342" y="3577"/>
                <a:ext cx="91" cy="116"/>
                <a:chOff x="6660" y="5760"/>
                <a:chExt cx="1440" cy="1440"/>
              </a:xfrm>
            </p:grpSpPr>
            <p:sp>
              <p:nvSpPr>
                <p:cNvPr id="10397" name="AutoShape 191"/>
                <p:cNvSpPr>
                  <a:spLocks noChangeArrowheads="1"/>
                </p:cNvSpPr>
                <p:nvPr/>
              </p:nvSpPr>
              <p:spPr bwMode="auto">
                <a:xfrm>
                  <a:off x="7380" y="5760"/>
                  <a:ext cx="720" cy="1440"/>
                </a:xfrm>
                <a:prstGeom prst="flowChartCollat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SG" altLang="en-US" sz="1800"/>
                </a:p>
              </p:txBody>
            </p:sp>
            <p:sp>
              <p:nvSpPr>
                <p:cNvPr id="86210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7253" y="6486"/>
                  <a:ext cx="53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0399" name="AutoShape 193"/>
                <p:cNvSpPr>
                  <a:spLocks noChangeArrowheads="1"/>
                </p:cNvSpPr>
                <p:nvPr/>
              </p:nvSpPr>
              <p:spPr bwMode="auto">
                <a:xfrm flipH="1">
                  <a:off x="6660" y="6003"/>
                  <a:ext cx="540" cy="960"/>
                </a:xfrm>
                <a:prstGeom prst="flowChartDelay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eaVert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endParaRPr lang="en-SG" altLang="en-US" sz="1800"/>
                </a:p>
              </p:txBody>
            </p:sp>
          </p:grpSp>
          <p:grpSp>
            <p:nvGrpSpPr>
              <p:cNvPr id="10389" name="Group 194"/>
              <p:cNvGrpSpPr>
                <a:grpSpLocks/>
              </p:cNvGrpSpPr>
              <p:nvPr/>
            </p:nvGrpSpPr>
            <p:grpSpPr bwMode="auto">
              <a:xfrm>
                <a:off x="4237" y="3785"/>
                <a:ext cx="1031" cy="137"/>
                <a:chOff x="4237" y="3785"/>
                <a:chExt cx="1031" cy="137"/>
              </a:xfrm>
            </p:grpSpPr>
            <p:sp>
              <p:nvSpPr>
                <p:cNvPr id="86213" name="Line 195"/>
                <p:cNvSpPr>
                  <a:spLocks noChangeShapeType="1"/>
                </p:cNvSpPr>
                <p:nvPr/>
              </p:nvSpPr>
              <p:spPr bwMode="auto">
                <a:xfrm>
                  <a:off x="4560" y="3897"/>
                  <a:ext cx="7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214" name="Line 196"/>
                <p:cNvSpPr>
                  <a:spLocks noChangeShapeType="1"/>
                </p:cNvSpPr>
                <p:nvPr/>
              </p:nvSpPr>
              <p:spPr bwMode="auto">
                <a:xfrm>
                  <a:off x="4237" y="3785"/>
                  <a:ext cx="0" cy="11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215" name="Line 197"/>
                <p:cNvSpPr>
                  <a:spLocks noChangeShapeType="1"/>
                </p:cNvSpPr>
                <p:nvPr/>
              </p:nvSpPr>
              <p:spPr bwMode="auto">
                <a:xfrm>
                  <a:off x="4237" y="3899"/>
                  <a:ext cx="19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grpSp>
              <p:nvGrpSpPr>
                <p:cNvPr id="10393" name="Group 198"/>
                <p:cNvGrpSpPr>
                  <a:grpSpLocks/>
                </p:cNvGrpSpPr>
                <p:nvPr/>
              </p:nvGrpSpPr>
              <p:grpSpPr bwMode="auto">
                <a:xfrm rot="16200000" flipH="1">
                  <a:off x="4450" y="3819"/>
                  <a:ext cx="91" cy="116"/>
                  <a:chOff x="4810" y="5760"/>
                  <a:chExt cx="1457" cy="1440"/>
                </a:xfrm>
              </p:grpSpPr>
              <p:sp>
                <p:nvSpPr>
                  <p:cNvPr id="10394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5547" y="5760"/>
                    <a:ext cx="720" cy="1440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86218" name="Line 2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93" y="6486"/>
                    <a:ext cx="53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10396" name="AutoShape 201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810" y="6003"/>
                    <a:ext cx="540" cy="960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</p:grpSp>
          </p:grpSp>
        </p:grpSp>
      </p:grpSp>
      <p:grpSp>
        <p:nvGrpSpPr>
          <p:cNvPr id="10533" name="Group 202"/>
          <p:cNvGrpSpPr>
            <a:grpSpLocks/>
          </p:cNvGrpSpPr>
          <p:nvPr/>
        </p:nvGrpSpPr>
        <p:grpSpPr bwMode="auto">
          <a:xfrm>
            <a:off x="3914776" y="951866"/>
            <a:ext cx="3084513" cy="2471738"/>
            <a:chOff x="1506" y="389"/>
            <a:chExt cx="1943" cy="1557"/>
          </a:xfrm>
        </p:grpSpPr>
        <p:sp>
          <p:nvSpPr>
            <p:cNvPr id="10318" name="Text Box 203"/>
            <p:cNvSpPr txBox="1">
              <a:spLocks noChangeArrowheads="1"/>
            </p:cNvSpPr>
            <p:nvPr/>
          </p:nvSpPr>
          <p:spPr bwMode="auto">
            <a:xfrm>
              <a:off x="1506" y="971"/>
              <a:ext cx="51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08" tIns="40655" rIns="81308" bIns="40655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200" b="1"/>
                <a:t>Recycle</a:t>
              </a:r>
            </a:p>
            <a:p>
              <a:pPr algn="l" eaLnBrk="1" hangingPunct="1"/>
              <a:r>
                <a:rPr lang="en-US" altLang="en-US" sz="1200" b="1"/>
                <a:t>Column</a:t>
              </a:r>
            </a:p>
            <a:p>
              <a:pPr algn="l" eaLnBrk="1" hangingPunct="1"/>
              <a:endParaRPr lang="en-US" altLang="en-US" sz="1800"/>
            </a:p>
          </p:txBody>
        </p:sp>
        <p:grpSp>
          <p:nvGrpSpPr>
            <p:cNvPr id="10319" name="Group 204"/>
            <p:cNvGrpSpPr>
              <a:grpSpLocks/>
            </p:cNvGrpSpPr>
            <p:nvPr/>
          </p:nvGrpSpPr>
          <p:grpSpPr bwMode="auto">
            <a:xfrm>
              <a:off x="2114" y="389"/>
              <a:ext cx="1335" cy="1557"/>
              <a:chOff x="2114" y="389"/>
              <a:chExt cx="1335" cy="1557"/>
            </a:xfrm>
          </p:grpSpPr>
          <p:sp>
            <p:nvSpPr>
              <p:cNvPr id="86223" name="Line 205"/>
              <p:cNvSpPr>
                <a:spLocks noChangeShapeType="1"/>
              </p:cNvSpPr>
              <p:nvPr/>
            </p:nvSpPr>
            <p:spPr bwMode="auto">
              <a:xfrm flipV="1">
                <a:off x="2880" y="714"/>
                <a:ext cx="4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10321" name="Group 206"/>
              <p:cNvGrpSpPr>
                <a:grpSpLocks/>
              </p:cNvGrpSpPr>
              <p:nvPr/>
            </p:nvGrpSpPr>
            <p:grpSpPr bwMode="auto">
              <a:xfrm>
                <a:off x="2114" y="389"/>
                <a:ext cx="1335" cy="1557"/>
                <a:chOff x="2114" y="389"/>
                <a:chExt cx="1335" cy="1557"/>
              </a:xfrm>
            </p:grpSpPr>
            <p:grpSp>
              <p:nvGrpSpPr>
                <p:cNvPr id="10322" name="Group 207"/>
                <p:cNvGrpSpPr>
                  <a:grpSpLocks/>
                </p:cNvGrpSpPr>
                <p:nvPr/>
              </p:nvGrpSpPr>
              <p:grpSpPr bwMode="auto">
                <a:xfrm>
                  <a:off x="2383" y="1525"/>
                  <a:ext cx="1066" cy="421"/>
                  <a:chOff x="2383" y="1525"/>
                  <a:chExt cx="1066" cy="421"/>
                </a:xfrm>
              </p:grpSpPr>
              <p:grpSp>
                <p:nvGrpSpPr>
                  <p:cNvPr id="10374" name="Group 208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2685" y="1842"/>
                    <a:ext cx="91" cy="117"/>
                    <a:chOff x="6660" y="5760"/>
                    <a:chExt cx="1440" cy="1440"/>
                  </a:xfrm>
                </p:grpSpPr>
                <p:sp>
                  <p:nvSpPr>
                    <p:cNvPr id="10378" name="AutoShap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80" y="5760"/>
                      <a:ext cx="720" cy="1440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228" name="Line 2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261" y="6486"/>
                      <a:ext cx="53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380" name="AutoShape 21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6660" y="6003"/>
                      <a:ext cx="540" cy="960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sp>
                <p:nvSpPr>
                  <p:cNvPr id="86230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383" y="1525"/>
                    <a:ext cx="1" cy="40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231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383" y="1932"/>
                    <a:ext cx="28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232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798" y="1925"/>
                    <a:ext cx="651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10323" name="Group 215"/>
                <p:cNvGrpSpPr>
                  <a:grpSpLocks/>
                </p:cNvGrpSpPr>
                <p:nvPr/>
              </p:nvGrpSpPr>
              <p:grpSpPr bwMode="auto">
                <a:xfrm>
                  <a:off x="2114" y="389"/>
                  <a:ext cx="778" cy="1158"/>
                  <a:chOff x="2114" y="389"/>
                  <a:chExt cx="778" cy="1158"/>
                </a:xfrm>
              </p:grpSpPr>
              <p:sp>
                <p:nvSpPr>
                  <p:cNvPr id="86234" name="Line 2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66" y="713"/>
                    <a:ext cx="132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235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2626" y="588"/>
                    <a:ext cx="0" cy="12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grpSp>
                <p:nvGrpSpPr>
                  <p:cNvPr id="1032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2310" y="389"/>
                    <a:ext cx="213" cy="91"/>
                    <a:chOff x="2319" y="413"/>
                    <a:chExt cx="213" cy="91"/>
                  </a:xfrm>
                </p:grpSpPr>
                <p:sp>
                  <p:nvSpPr>
                    <p:cNvPr id="86237" name="Line 219"/>
                    <p:cNvSpPr>
                      <a:spLocks noChangeShapeType="1"/>
                    </p:cNvSpPr>
                    <p:nvPr/>
                  </p:nvSpPr>
                  <p:spPr bwMode="auto">
                    <a:xfrm rot="5400000" flipH="1">
                      <a:off x="2456" y="465"/>
                      <a:ext cx="3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grpSp>
                  <p:nvGrpSpPr>
                    <p:cNvPr id="1037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19" y="413"/>
                      <a:ext cx="213" cy="91"/>
                      <a:chOff x="2319" y="413"/>
                      <a:chExt cx="213" cy="91"/>
                    </a:xfrm>
                  </p:grpSpPr>
                  <p:sp>
                    <p:nvSpPr>
                      <p:cNvPr id="86239" name="Line 2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19" y="478"/>
                        <a:ext cx="96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0372" name="AutoShape 222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2451" y="422"/>
                        <a:ext cx="46" cy="117"/>
                      </a:xfrm>
                      <a:prstGeom prst="flowChartCollat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rot="10800000" vert="eaVert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  <p:sp>
                    <p:nvSpPr>
                      <p:cNvPr id="10373" name="AutoShape 223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 flipH="1">
                        <a:off x="2456" y="392"/>
                        <a:ext cx="34" cy="76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10800000" vert="eaVert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</p:grpSp>
              </p:grpSp>
              <p:grpSp>
                <p:nvGrpSpPr>
                  <p:cNvPr id="10327" name="Group 224"/>
                  <p:cNvGrpSpPr>
                    <a:grpSpLocks/>
                  </p:cNvGrpSpPr>
                  <p:nvPr/>
                </p:nvGrpSpPr>
                <p:grpSpPr bwMode="auto">
                  <a:xfrm>
                    <a:off x="2208" y="528"/>
                    <a:ext cx="340" cy="58"/>
                    <a:chOff x="2208" y="528"/>
                    <a:chExt cx="340" cy="58"/>
                  </a:xfrm>
                </p:grpSpPr>
                <p:sp>
                  <p:nvSpPr>
                    <p:cNvPr id="86243" name="Line 2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8" y="528"/>
                      <a:ext cx="0" cy="5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86244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528"/>
                      <a:ext cx="3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86245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519" y="713"/>
                    <a:ext cx="250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grpSp>
                <p:nvGrpSpPr>
                  <p:cNvPr id="10329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2520" y="452"/>
                    <a:ext cx="194" cy="152"/>
                    <a:chOff x="2511" y="467"/>
                    <a:chExt cx="194" cy="152"/>
                  </a:xfrm>
                </p:grpSpPr>
                <p:sp>
                  <p:nvSpPr>
                    <p:cNvPr id="10362" name="Oval 22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2540" y="494"/>
                      <a:ext cx="144" cy="1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grpSp>
                  <p:nvGrpSpPr>
                    <p:cNvPr id="10363" name="Group 230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2511" y="467"/>
                      <a:ext cx="194" cy="152"/>
                      <a:chOff x="7200" y="3960"/>
                      <a:chExt cx="720" cy="720"/>
                    </a:xfrm>
                  </p:grpSpPr>
                  <p:sp>
                    <p:nvSpPr>
                      <p:cNvPr id="86249" name="Line 2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415" y="3960"/>
                        <a:ext cx="505" cy="40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250" name="Line 2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415" y="4363"/>
                        <a:ext cx="26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251" name="Line 2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200" y="4363"/>
                        <a:ext cx="479" cy="31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30" name="Group 234"/>
                  <p:cNvGrpSpPr>
                    <a:grpSpLocks/>
                  </p:cNvGrpSpPr>
                  <p:nvPr/>
                </p:nvGrpSpPr>
                <p:grpSpPr bwMode="auto">
                  <a:xfrm>
                    <a:off x="2287" y="1336"/>
                    <a:ext cx="385" cy="211"/>
                    <a:chOff x="9540" y="5979"/>
                    <a:chExt cx="720" cy="501"/>
                  </a:xfrm>
                </p:grpSpPr>
                <p:grpSp>
                  <p:nvGrpSpPr>
                    <p:cNvPr id="10351" name="Group 2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40" y="6120"/>
                      <a:ext cx="360" cy="360"/>
                      <a:chOff x="7124" y="4038"/>
                      <a:chExt cx="720" cy="720"/>
                    </a:xfrm>
                  </p:grpSpPr>
                  <p:sp>
                    <p:nvSpPr>
                      <p:cNvPr id="10357" name="Oval 2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0" y="4140"/>
                        <a:ext cx="540" cy="5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  <p:grpSp>
                    <p:nvGrpSpPr>
                      <p:cNvPr id="10358" name="Group 2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24" y="4038"/>
                        <a:ext cx="720" cy="720"/>
                        <a:chOff x="7200" y="3960"/>
                        <a:chExt cx="720" cy="720"/>
                      </a:xfrm>
                    </p:grpSpPr>
                    <p:sp>
                      <p:nvSpPr>
                        <p:cNvPr id="86256" name="Line 2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7417" y="3958"/>
                          <a:ext cx="512" cy="40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257" name="Line 2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417" y="4362"/>
                          <a:ext cx="266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258" name="Line 2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7200" y="4362"/>
                          <a:ext cx="482" cy="31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352" name="Group 241"/>
                    <p:cNvGrpSpPr>
                      <a:grpSpLocks/>
                    </p:cNvGrpSpPr>
                    <p:nvPr/>
                  </p:nvGrpSpPr>
                  <p:grpSpPr bwMode="auto">
                    <a:xfrm rot="16200000" flipH="1">
                      <a:off x="9864" y="5979"/>
                      <a:ext cx="216" cy="216"/>
                      <a:chOff x="6660" y="5760"/>
                      <a:chExt cx="1440" cy="1440"/>
                    </a:xfrm>
                  </p:grpSpPr>
                  <p:sp>
                    <p:nvSpPr>
                      <p:cNvPr id="10354" name="AutoShape 2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80" y="5760"/>
                        <a:ext cx="720" cy="1440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eaVert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  <p:sp>
                    <p:nvSpPr>
                      <p:cNvPr id="86261" name="Line 24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262" y="6480"/>
                        <a:ext cx="538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0356" name="AutoShape 244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6660" y="6003"/>
                        <a:ext cx="540" cy="96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eaVert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</p:grpSp>
                <p:sp>
                  <p:nvSpPr>
                    <p:cNvPr id="86263" name="Line 24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080" y="6136"/>
                      <a:ext cx="18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0331" name="Group 246"/>
                  <p:cNvGrpSpPr>
                    <a:grpSpLocks/>
                  </p:cNvGrpSpPr>
                  <p:nvPr/>
                </p:nvGrpSpPr>
                <p:grpSpPr bwMode="auto">
                  <a:xfrm>
                    <a:off x="2214" y="1385"/>
                    <a:ext cx="97" cy="92"/>
                    <a:chOff x="10980" y="6840"/>
                    <a:chExt cx="180" cy="180"/>
                  </a:xfrm>
                </p:grpSpPr>
                <p:sp>
                  <p:nvSpPr>
                    <p:cNvPr id="86265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80" y="6840"/>
                      <a:ext cx="0" cy="18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86266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80" y="7020"/>
                      <a:ext cx="18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0332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2114" y="587"/>
                    <a:ext cx="193" cy="791"/>
                    <a:chOff x="2114" y="581"/>
                    <a:chExt cx="193" cy="791"/>
                  </a:xfrm>
                </p:grpSpPr>
                <p:sp>
                  <p:nvSpPr>
                    <p:cNvPr id="10346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4" y="687"/>
                      <a:ext cx="193" cy="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10347" name="AutoShape 251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161" y="534"/>
                      <a:ext cx="100" cy="193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10348" name="AutoShape 252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2160" y="1225"/>
                      <a:ext cx="101" cy="193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sp>
                <p:nvSpPr>
                  <p:cNvPr id="86271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2331" y="111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272" name="Line 2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72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grpSp>
                <p:nvGrpSpPr>
                  <p:cNvPr id="10335" name="Group 255"/>
                  <p:cNvGrpSpPr>
                    <a:grpSpLocks/>
                  </p:cNvGrpSpPr>
                  <p:nvPr/>
                </p:nvGrpSpPr>
                <p:grpSpPr bwMode="auto">
                  <a:xfrm>
                    <a:off x="2408" y="649"/>
                    <a:ext cx="116" cy="90"/>
                    <a:chOff x="4202" y="1596"/>
                    <a:chExt cx="98" cy="80"/>
                  </a:xfrm>
                </p:grpSpPr>
                <p:sp>
                  <p:nvSpPr>
                    <p:cNvPr id="10343" name="AutoShape 256"/>
                    <p:cNvSpPr>
                      <a:spLocks noChangeArrowheads="1"/>
                    </p:cNvSpPr>
                    <p:nvPr/>
                  </p:nvSpPr>
                  <p:spPr bwMode="auto">
                    <a:xfrm rot="16200000" flipH="1">
                      <a:off x="4230" y="1607"/>
                      <a:ext cx="41" cy="98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275" name="Line 257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235" y="1641"/>
                      <a:ext cx="3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345" name="AutoShape 258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237" y="1578"/>
                      <a:ext cx="30" cy="65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grpSp>
                <p:nvGrpSpPr>
                  <p:cNvPr id="10336" name="Group 259"/>
                  <p:cNvGrpSpPr>
                    <a:grpSpLocks/>
                  </p:cNvGrpSpPr>
                  <p:nvPr/>
                </p:nvGrpSpPr>
                <p:grpSpPr bwMode="auto">
                  <a:xfrm>
                    <a:off x="2776" y="648"/>
                    <a:ext cx="116" cy="90"/>
                    <a:chOff x="4202" y="1596"/>
                    <a:chExt cx="98" cy="80"/>
                  </a:xfrm>
                </p:grpSpPr>
                <p:sp>
                  <p:nvSpPr>
                    <p:cNvPr id="10340" name="AutoShape 260"/>
                    <p:cNvSpPr>
                      <a:spLocks noChangeArrowheads="1"/>
                    </p:cNvSpPr>
                    <p:nvPr/>
                  </p:nvSpPr>
                  <p:spPr bwMode="auto">
                    <a:xfrm rot="16200000" flipH="1">
                      <a:off x="4230" y="1607"/>
                      <a:ext cx="41" cy="98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279" name="Line 261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235" y="1641"/>
                      <a:ext cx="3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342" name="AutoShape 262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237" y="1578"/>
                      <a:ext cx="30" cy="65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grpSp>
                <p:nvGrpSpPr>
                  <p:cNvPr id="10337" name="Group 263"/>
                  <p:cNvGrpSpPr>
                    <a:grpSpLocks/>
                  </p:cNvGrpSpPr>
                  <p:nvPr/>
                </p:nvGrpSpPr>
                <p:grpSpPr bwMode="auto">
                  <a:xfrm>
                    <a:off x="2304" y="1296"/>
                    <a:ext cx="75" cy="119"/>
                    <a:chOff x="2304" y="1296"/>
                    <a:chExt cx="75" cy="119"/>
                  </a:xfrm>
                </p:grpSpPr>
                <p:sp>
                  <p:nvSpPr>
                    <p:cNvPr id="86282" name="Line 2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79" y="1300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86283" name="Line 2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296"/>
                      <a:ext cx="7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0563" name="Group 266"/>
          <p:cNvGrpSpPr>
            <a:grpSpLocks/>
          </p:cNvGrpSpPr>
          <p:nvPr/>
        </p:nvGrpSpPr>
        <p:grpSpPr bwMode="auto">
          <a:xfrm>
            <a:off x="6996114" y="869316"/>
            <a:ext cx="3754437" cy="2516188"/>
            <a:chOff x="3447" y="337"/>
            <a:chExt cx="2365" cy="1585"/>
          </a:xfrm>
        </p:grpSpPr>
        <p:sp>
          <p:nvSpPr>
            <p:cNvPr id="10253" name="Text Box 267"/>
            <p:cNvSpPr txBox="1">
              <a:spLocks noChangeArrowheads="1"/>
            </p:cNvSpPr>
            <p:nvPr/>
          </p:nvSpPr>
          <p:spPr bwMode="auto">
            <a:xfrm>
              <a:off x="4660" y="1512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08" tIns="40655" rIns="81308" bIns="40655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200" b="1" dirty="0"/>
                <a:t>di-isopropyl benzene</a:t>
              </a:r>
            </a:p>
            <a:p>
              <a:pPr algn="l" eaLnBrk="1" hangingPunct="1"/>
              <a:endParaRPr lang="en-US" altLang="en-US" sz="1800" dirty="0"/>
            </a:p>
          </p:txBody>
        </p:sp>
        <p:grpSp>
          <p:nvGrpSpPr>
            <p:cNvPr id="10254" name="Group 268"/>
            <p:cNvGrpSpPr>
              <a:grpSpLocks/>
            </p:cNvGrpSpPr>
            <p:nvPr/>
          </p:nvGrpSpPr>
          <p:grpSpPr bwMode="auto">
            <a:xfrm>
              <a:off x="3447" y="337"/>
              <a:ext cx="1689" cy="1585"/>
              <a:chOff x="3447" y="337"/>
              <a:chExt cx="1689" cy="1585"/>
            </a:xfrm>
          </p:grpSpPr>
          <p:grpSp>
            <p:nvGrpSpPr>
              <p:cNvPr id="10255" name="Group 269"/>
              <p:cNvGrpSpPr>
                <a:grpSpLocks/>
              </p:cNvGrpSpPr>
              <p:nvPr/>
            </p:nvGrpSpPr>
            <p:grpSpPr bwMode="auto">
              <a:xfrm>
                <a:off x="3447" y="975"/>
                <a:ext cx="623" cy="947"/>
                <a:chOff x="3447" y="975"/>
                <a:chExt cx="623" cy="947"/>
              </a:xfrm>
            </p:grpSpPr>
            <p:sp>
              <p:nvSpPr>
                <p:cNvPr id="86288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447" y="978"/>
                  <a:ext cx="2" cy="9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289" name="Line 271"/>
                <p:cNvSpPr>
                  <a:spLocks noChangeShapeType="1"/>
                </p:cNvSpPr>
                <p:nvPr/>
              </p:nvSpPr>
              <p:spPr bwMode="auto">
                <a:xfrm>
                  <a:off x="3453" y="975"/>
                  <a:ext cx="61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0256" name="Text Box 272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48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308" tIns="40655" rIns="81308" bIns="40655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 sz="1200" b="1"/>
                  <a:t>Product</a:t>
                </a:r>
              </a:p>
              <a:p>
                <a:pPr algn="l" eaLnBrk="1" hangingPunct="1"/>
                <a:r>
                  <a:rPr lang="en-US" altLang="en-US" sz="1200" b="1"/>
                  <a:t>Column</a:t>
                </a:r>
                <a:endParaRPr lang="en-US" altLang="en-US" sz="1800"/>
              </a:p>
            </p:txBody>
          </p:sp>
          <p:grpSp>
            <p:nvGrpSpPr>
              <p:cNvPr id="10257" name="Group 273"/>
              <p:cNvGrpSpPr>
                <a:grpSpLocks/>
              </p:cNvGrpSpPr>
              <p:nvPr/>
            </p:nvGrpSpPr>
            <p:grpSpPr bwMode="auto">
              <a:xfrm>
                <a:off x="4026" y="337"/>
                <a:ext cx="1110" cy="1253"/>
                <a:chOff x="4026" y="337"/>
                <a:chExt cx="1110" cy="1253"/>
              </a:xfrm>
            </p:grpSpPr>
            <p:sp>
              <p:nvSpPr>
                <p:cNvPr id="10258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4609" y="671"/>
                  <a:ext cx="527" cy="1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81308" tIns="40655" rIns="81308" bIns="40655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1200" b="1"/>
                    <a:t>Cumene</a:t>
                  </a:r>
                  <a:endParaRPr lang="en-US" altLang="en-US" sz="1800"/>
                </a:p>
              </p:txBody>
            </p:sp>
            <p:grpSp>
              <p:nvGrpSpPr>
                <p:cNvPr id="10259" name="Group 275"/>
                <p:cNvGrpSpPr>
                  <a:grpSpLocks/>
                </p:cNvGrpSpPr>
                <p:nvPr/>
              </p:nvGrpSpPr>
              <p:grpSpPr bwMode="auto">
                <a:xfrm flipH="1">
                  <a:off x="4193" y="337"/>
                  <a:ext cx="383" cy="211"/>
                  <a:chOff x="9540" y="5979"/>
                  <a:chExt cx="720" cy="501"/>
                </a:xfrm>
              </p:grpSpPr>
              <p:grpSp>
                <p:nvGrpSpPr>
                  <p:cNvPr id="1030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9540" y="6120"/>
                    <a:ext cx="360" cy="360"/>
                    <a:chOff x="7124" y="4038"/>
                    <a:chExt cx="720" cy="720"/>
                  </a:xfrm>
                </p:grpSpPr>
                <p:sp>
                  <p:nvSpPr>
                    <p:cNvPr id="10311" name="Oval 2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00" y="4140"/>
                      <a:ext cx="540" cy="5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grpSp>
                  <p:nvGrpSpPr>
                    <p:cNvPr id="10312" name="Group 2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24" y="4038"/>
                      <a:ext cx="720" cy="720"/>
                      <a:chOff x="7200" y="3960"/>
                      <a:chExt cx="720" cy="720"/>
                    </a:xfrm>
                  </p:grpSpPr>
                  <p:sp>
                    <p:nvSpPr>
                      <p:cNvPr id="8629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414" y="3958"/>
                        <a:ext cx="493" cy="40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298" name="Line 2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414" y="4362"/>
                        <a:ext cx="26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299" name="Line 28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200" y="4362"/>
                        <a:ext cx="477" cy="31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06" name="Group 282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9864" y="5979"/>
                    <a:ext cx="216" cy="216"/>
                    <a:chOff x="6660" y="5760"/>
                    <a:chExt cx="1440" cy="1440"/>
                  </a:xfrm>
                </p:grpSpPr>
                <p:sp>
                  <p:nvSpPr>
                    <p:cNvPr id="10308" name="AutoShape 2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80" y="5760"/>
                      <a:ext cx="720" cy="1440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302" name="Line 2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198" y="6432"/>
                      <a:ext cx="53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310" name="AutoShape 285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6660" y="6003"/>
                      <a:ext cx="540" cy="960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sp>
                <p:nvSpPr>
                  <p:cNvPr id="86304" name="Line 2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80" y="6136"/>
                    <a:ext cx="18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10260" name="Group 287"/>
                <p:cNvGrpSpPr>
                  <a:grpSpLocks/>
                </p:cNvGrpSpPr>
                <p:nvPr/>
              </p:nvGrpSpPr>
              <p:grpSpPr bwMode="auto">
                <a:xfrm>
                  <a:off x="4026" y="1327"/>
                  <a:ext cx="384" cy="222"/>
                  <a:chOff x="3957" y="1327"/>
                  <a:chExt cx="384" cy="222"/>
                </a:xfrm>
              </p:grpSpPr>
              <p:sp>
                <p:nvSpPr>
                  <p:cNvPr id="8630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4090" y="1327"/>
                    <a:ext cx="0" cy="9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307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4090" y="1419"/>
                    <a:ext cx="9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grpSp>
                <p:nvGrpSpPr>
                  <p:cNvPr id="10293" name="Group 290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3957" y="1337"/>
                    <a:ext cx="384" cy="212"/>
                    <a:chOff x="9540" y="5979"/>
                    <a:chExt cx="720" cy="501"/>
                  </a:xfrm>
                </p:grpSpPr>
                <p:grpSp>
                  <p:nvGrpSpPr>
                    <p:cNvPr id="10294" name="Group 2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40" y="6120"/>
                      <a:ext cx="360" cy="360"/>
                      <a:chOff x="7124" y="4038"/>
                      <a:chExt cx="720" cy="720"/>
                    </a:xfrm>
                  </p:grpSpPr>
                  <p:sp>
                    <p:nvSpPr>
                      <p:cNvPr id="10300" name="Oval 2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0" y="4140"/>
                        <a:ext cx="540" cy="5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rot="10800000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  <p:grpSp>
                    <p:nvGrpSpPr>
                      <p:cNvPr id="10301" name="Group 2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24" y="4038"/>
                        <a:ext cx="720" cy="720"/>
                        <a:chOff x="7200" y="3960"/>
                        <a:chExt cx="720" cy="720"/>
                      </a:xfrm>
                    </p:grpSpPr>
                    <p:sp>
                      <p:nvSpPr>
                        <p:cNvPr id="86312" name="Line 29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7418" y="3962"/>
                          <a:ext cx="503" cy="402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313" name="Line 2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418" y="4363"/>
                          <a:ext cx="263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314" name="Line 2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7200" y="4363"/>
                          <a:ext cx="480" cy="31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295" name="Group 297"/>
                    <p:cNvGrpSpPr>
                      <a:grpSpLocks/>
                    </p:cNvGrpSpPr>
                    <p:nvPr/>
                  </p:nvGrpSpPr>
                  <p:grpSpPr bwMode="auto">
                    <a:xfrm rot="16200000" flipH="1">
                      <a:off x="9864" y="5979"/>
                      <a:ext cx="216" cy="216"/>
                      <a:chOff x="6660" y="5760"/>
                      <a:chExt cx="1440" cy="1440"/>
                    </a:xfrm>
                  </p:grpSpPr>
                  <p:sp>
                    <p:nvSpPr>
                      <p:cNvPr id="10297" name="AutoShape 2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80" y="5760"/>
                        <a:ext cx="720" cy="1440"/>
                      </a:xfrm>
                      <a:prstGeom prst="flowChartCollate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10800000" vert="eaVert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  <p:sp>
                    <p:nvSpPr>
                      <p:cNvPr id="86317" name="Line 29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7133" y="6475"/>
                        <a:ext cx="536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0299" name="AutoShape 300"/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6660" y="6003"/>
                        <a:ext cx="540" cy="960"/>
                      </a:xfrm>
                      <a:prstGeom prst="flowChartDelay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10800000" vert="eaVert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</p:grpSp>
                <p:sp>
                  <p:nvSpPr>
                    <p:cNvPr id="86319" name="Line 30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080" y="6135"/>
                      <a:ext cx="18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</p:grpSp>
            <p:grpSp>
              <p:nvGrpSpPr>
                <p:cNvPr id="10261" name="Group 302"/>
                <p:cNvGrpSpPr>
                  <a:grpSpLocks/>
                </p:cNvGrpSpPr>
                <p:nvPr/>
              </p:nvGrpSpPr>
              <p:grpSpPr bwMode="auto">
                <a:xfrm>
                  <a:off x="4161" y="469"/>
                  <a:ext cx="253" cy="75"/>
                  <a:chOff x="10980" y="4860"/>
                  <a:chExt cx="540" cy="180"/>
                </a:xfrm>
              </p:grpSpPr>
              <p:sp>
                <p:nvSpPr>
                  <p:cNvPr id="86321" name="Line 3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980" y="4860"/>
                    <a:ext cx="0" cy="18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322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10980" y="4860"/>
                    <a:ext cx="5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10262" name="Group 305"/>
                <p:cNvGrpSpPr>
                  <a:grpSpLocks/>
                </p:cNvGrpSpPr>
                <p:nvPr/>
              </p:nvGrpSpPr>
              <p:grpSpPr bwMode="auto">
                <a:xfrm>
                  <a:off x="4320" y="1500"/>
                  <a:ext cx="765" cy="90"/>
                  <a:chOff x="4241" y="1500"/>
                  <a:chExt cx="765" cy="90"/>
                </a:xfrm>
              </p:grpSpPr>
              <p:grpSp>
                <p:nvGrpSpPr>
                  <p:cNvPr id="10283" name="Group 306"/>
                  <p:cNvGrpSpPr>
                    <a:grpSpLocks/>
                  </p:cNvGrpSpPr>
                  <p:nvPr/>
                </p:nvGrpSpPr>
                <p:grpSpPr bwMode="auto">
                  <a:xfrm>
                    <a:off x="4508" y="1500"/>
                    <a:ext cx="115" cy="90"/>
                    <a:chOff x="4202" y="1596"/>
                    <a:chExt cx="98" cy="80"/>
                  </a:xfrm>
                </p:grpSpPr>
                <p:sp>
                  <p:nvSpPr>
                    <p:cNvPr id="10286" name="AutoShape 307"/>
                    <p:cNvSpPr>
                      <a:spLocks noChangeArrowheads="1"/>
                    </p:cNvSpPr>
                    <p:nvPr/>
                  </p:nvSpPr>
                  <p:spPr bwMode="auto">
                    <a:xfrm rot="16200000" flipH="1">
                      <a:off x="4230" y="1607"/>
                      <a:ext cx="41" cy="98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326" name="Line 30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4238" y="1641"/>
                      <a:ext cx="3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288" name="AutoShape 309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4237" y="1578"/>
                      <a:ext cx="30" cy="65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eaVert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sp>
                <p:nvSpPr>
                  <p:cNvPr id="86328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4241" y="1564"/>
                    <a:ext cx="2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329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4623" y="1546"/>
                    <a:ext cx="38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grpSp>
              <p:nvGrpSpPr>
                <p:cNvPr id="10263" name="Group 312"/>
                <p:cNvGrpSpPr>
                  <a:grpSpLocks/>
                </p:cNvGrpSpPr>
                <p:nvPr/>
              </p:nvGrpSpPr>
              <p:grpSpPr bwMode="auto">
                <a:xfrm>
                  <a:off x="4066" y="548"/>
                  <a:ext cx="190" cy="774"/>
                  <a:chOff x="4066" y="548"/>
                  <a:chExt cx="190" cy="774"/>
                </a:xfrm>
              </p:grpSpPr>
              <p:sp>
                <p:nvSpPr>
                  <p:cNvPr id="10280" name="AutoShape 31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110" y="504"/>
                    <a:ext cx="101" cy="190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10281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066" y="612"/>
                    <a:ext cx="190" cy="60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10282" name="AutoShape 315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110" y="1177"/>
                    <a:ext cx="101" cy="190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</p:grpSp>
            <p:grpSp>
              <p:nvGrpSpPr>
                <p:cNvPr id="10264" name="Group 316"/>
                <p:cNvGrpSpPr>
                  <a:grpSpLocks/>
                </p:cNvGrpSpPr>
                <p:nvPr/>
              </p:nvGrpSpPr>
              <p:grpSpPr bwMode="auto">
                <a:xfrm>
                  <a:off x="4710" y="583"/>
                  <a:ext cx="115" cy="90"/>
                  <a:chOff x="4202" y="1596"/>
                  <a:chExt cx="98" cy="80"/>
                </a:xfrm>
              </p:grpSpPr>
              <p:sp>
                <p:nvSpPr>
                  <p:cNvPr id="10277" name="AutoShape 317"/>
                  <p:cNvSpPr>
                    <a:spLocks noChangeArrowheads="1"/>
                  </p:cNvSpPr>
                  <p:nvPr/>
                </p:nvSpPr>
                <p:spPr bwMode="auto">
                  <a:xfrm rot="16200000" flipH="1">
                    <a:off x="4230" y="1607"/>
                    <a:ext cx="41" cy="98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86336" name="Line 31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238" y="1641"/>
                    <a:ext cx="3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10279" name="AutoShape 31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237" y="1578"/>
                    <a:ext cx="30" cy="65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</p:grpSp>
            <p:grpSp>
              <p:nvGrpSpPr>
                <p:cNvPr id="10265" name="Group 320"/>
                <p:cNvGrpSpPr>
                  <a:grpSpLocks/>
                </p:cNvGrpSpPr>
                <p:nvPr/>
              </p:nvGrpSpPr>
              <p:grpSpPr bwMode="auto">
                <a:xfrm>
                  <a:off x="4351" y="584"/>
                  <a:ext cx="115" cy="90"/>
                  <a:chOff x="4202" y="1596"/>
                  <a:chExt cx="98" cy="80"/>
                </a:xfrm>
              </p:grpSpPr>
              <p:sp>
                <p:nvSpPr>
                  <p:cNvPr id="10274" name="AutoShape 321"/>
                  <p:cNvSpPr>
                    <a:spLocks noChangeArrowheads="1"/>
                  </p:cNvSpPr>
                  <p:nvPr/>
                </p:nvSpPr>
                <p:spPr bwMode="auto">
                  <a:xfrm rot="16200000" flipH="1">
                    <a:off x="4230" y="1607"/>
                    <a:ext cx="41" cy="98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86340" name="Line 32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238" y="1641"/>
                    <a:ext cx="31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10276" name="AutoShape 32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237" y="1578"/>
                    <a:ext cx="30" cy="65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</p:grpSp>
            <p:sp>
              <p:nvSpPr>
                <p:cNvPr id="86342" name="Line 324"/>
                <p:cNvSpPr>
                  <a:spLocks noChangeShapeType="1"/>
                </p:cNvSpPr>
                <p:nvPr/>
              </p:nvSpPr>
              <p:spPr bwMode="auto">
                <a:xfrm>
                  <a:off x="4501" y="504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343" name="Line 325"/>
                <p:cNvSpPr>
                  <a:spLocks noChangeShapeType="1"/>
                </p:cNvSpPr>
                <p:nvPr/>
              </p:nvSpPr>
              <p:spPr bwMode="auto">
                <a:xfrm>
                  <a:off x="4469" y="648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344" name="Line 326"/>
                <p:cNvSpPr>
                  <a:spLocks noChangeShapeType="1"/>
                </p:cNvSpPr>
                <p:nvPr/>
              </p:nvSpPr>
              <p:spPr bwMode="auto">
                <a:xfrm flipH="1">
                  <a:off x="4263" y="648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345" name="Line 327"/>
                <p:cNvSpPr>
                  <a:spLocks noChangeShapeType="1"/>
                </p:cNvSpPr>
                <p:nvPr/>
              </p:nvSpPr>
              <p:spPr bwMode="auto">
                <a:xfrm>
                  <a:off x="4326" y="1467"/>
                  <a:ext cx="0" cy="10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86346" name="Line 328"/>
                <p:cNvSpPr>
                  <a:spLocks noChangeShapeType="1"/>
                </p:cNvSpPr>
                <p:nvPr/>
              </p:nvSpPr>
              <p:spPr bwMode="auto">
                <a:xfrm>
                  <a:off x="4830" y="645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grpSp>
              <p:nvGrpSpPr>
                <p:cNvPr id="10271" name="Group 329"/>
                <p:cNvGrpSpPr>
                  <a:grpSpLocks/>
                </p:cNvGrpSpPr>
                <p:nvPr/>
              </p:nvGrpSpPr>
              <p:grpSpPr bwMode="auto">
                <a:xfrm>
                  <a:off x="4251" y="1246"/>
                  <a:ext cx="75" cy="104"/>
                  <a:chOff x="2304" y="1296"/>
                  <a:chExt cx="75" cy="119"/>
                </a:xfrm>
              </p:grpSpPr>
              <p:sp>
                <p:nvSpPr>
                  <p:cNvPr id="86348" name="Line 3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79" y="1299"/>
                    <a:ext cx="0" cy="11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34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296"/>
                    <a:ext cx="7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</p:grpSp>
      </p:grpSp>
      <p:grpSp>
        <p:nvGrpSpPr>
          <p:cNvPr id="8" name="Group 7"/>
          <p:cNvGrpSpPr/>
          <p:nvPr/>
        </p:nvGrpSpPr>
        <p:grpSpPr>
          <a:xfrm>
            <a:off x="1474788" y="838255"/>
            <a:ext cx="5389563" cy="5011050"/>
            <a:chOff x="1474788" y="838255"/>
            <a:chExt cx="5389563" cy="5011050"/>
          </a:xfrm>
        </p:grpSpPr>
        <p:sp>
          <p:nvSpPr>
            <p:cNvPr id="10247" name="Text Box 133"/>
            <p:cNvSpPr txBox="1">
              <a:spLocks noChangeArrowheads="1"/>
            </p:cNvSpPr>
            <p:nvPr/>
          </p:nvSpPr>
          <p:spPr bwMode="auto">
            <a:xfrm>
              <a:off x="2465388" y="838255"/>
              <a:ext cx="1725612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308" tIns="40655" rIns="81308" bIns="40655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1200" b="1" dirty="0"/>
                <a:t>Recycle benzene</a:t>
              </a:r>
              <a:endParaRPr lang="en-US" altLang="en-US" sz="1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74788" y="891542"/>
              <a:ext cx="5389563" cy="4957763"/>
              <a:chOff x="1474788" y="891542"/>
              <a:chExt cx="5389563" cy="4957763"/>
            </a:xfrm>
          </p:grpSpPr>
          <p:grpSp>
            <p:nvGrpSpPr>
              <p:cNvPr id="10248" name="Group 134"/>
              <p:cNvGrpSpPr>
                <a:grpSpLocks/>
              </p:cNvGrpSpPr>
              <p:nvPr/>
            </p:nvGrpSpPr>
            <p:grpSpPr bwMode="auto">
              <a:xfrm>
                <a:off x="2366964" y="891542"/>
                <a:ext cx="4497387" cy="2738438"/>
                <a:chOff x="531" y="351"/>
                <a:chExt cx="2833" cy="1725"/>
              </a:xfrm>
            </p:grpSpPr>
            <p:grpSp>
              <p:nvGrpSpPr>
                <p:cNvPr id="10443" name="Group 135"/>
                <p:cNvGrpSpPr>
                  <a:grpSpLocks/>
                </p:cNvGrpSpPr>
                <p:nvPr/>
              </p:nvGrpSpPr>
              <p:grpSpPr bwMode="auto">
                <a:xfrm>
                  <a:off x="531" y="351"/>
                  <a:ext cx="2832" cy="1725"/>
                  <a:chOff x="531" y="351"/>
                  <a:chExt cx="2832" cy="1725"/>
                </a:xfrm>
              </p:grpSpPr>
              <p:sp>
                <p:nvSpPr>
                  <p:cNvPr id="86154" name="Line 1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1" y="351"/>
                    <a:ext cx="283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sp>
                <p:nvSpPr>
                  <p:cNvPr id="86155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534" y="353"/>
                    <a:ext cx="0" cy="172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  <p:sp>
              <p:nvSpPr>
                <p:cNvPr id="86156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3364" y="351"/>
                  <a:ext cx="0" cy="36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1474788" y="3337880"/>
                <a:ext cx="2970213" cy="2511425"/>
                <a:chOff x="1474788" y="3337880"/>
                <a:chExt cx="2970213" cy="2511425"/>
              </a:xfrm>
            </p:grpSpPr>
            <p:grpSp>
              <p:nvGrpSpPr>
                <p:cNvPr id="10244" name="Group 9"/>
                <p:cNvGrpSpPr>
                  <a:grpSpLocks/>
                </p:cNvGrpSpPr>
                <p:nvPr/>
              </p:nvGrpSpPr>
              <p:grpSpPr bwMode="auto">
                <a:xfrm>
                  <a:off x="1474788" y="3337880"/>
                  <a:ext cx="2970213" cy="2511425"/>
                  <a:chOff x="-31" y="1892"/>
                  <a:chExt cx="1871" cy="1582"/>
                </a:xfrm>
              </p:grpSpPr>
              <p:sp>
                <p:nvSpPr>
                  <p:cNvPr id="8602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213" y="2762"/>
                    <a:ext cx="0" cy="7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grpSp>
                <p:nvGrpSpPr>
                  <p:cNvPr id="1051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-31" y="1892"/>
                    <a:ext cx="1871" cy="1582"/>
                    <a:chOff x="-31" y="1892"/>
                    <a:chExt cx="1871" cy="1582"/>
                  </a:xfrm>
                </p:grpSpPr>
                <p:grpSp>
                  <p:nvGrpSpPr>
                    <p:cNvPr id="10515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20" y="2762"/>
                      <a:ext cx="289" cy="457"/>
                      <a:chOff x="1020" y="2762"/>
                      <a:chExt cx="289" cy="457"/>
                    </a:xfrm>
                  </p:grpSpPr>
                  <p:sp>
                    <p:nvSpPr>
                      <p:cNvPr id="10562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20" y="2914"/>
                        <a:ext cx="289" cy="3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endParaRPr lang="en-SG" altLang="en-US" sz="1800"/>
                      </a:p>
                    </p:txBody>
                  </p:sp>
                  <p:sp>
                    <p:nvSpPr>
                      <p:cNvPr id="86032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20" y="2839"/>
                        <a:ext cx="97" cy="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033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13" y="2839"/>
                        <a:ext cx="96" cy="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034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17" y="2762"/>
                        <a:ext cx="1" cy="7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035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117" y="2762"/>
                        <a:ext cx="96" cy="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</p:grpSp>
                <p:grpSp>
                  <p:nvGrpSpPr>
                    <p:cNvPr id="10516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31" y="1892"/>
                      <a:ext cx="1871" cy="1582"/>
                      <a:chOff x="-31" y="1892"/>
                      <a:chExt cx="1871" cy="1582"/>
                    </a:xfrm>
                  </p:grpSpPr>
                  <p:grpSp>
                    <p:nvGrpSpPr>
                      <p:cNvPr id="10517" name="Group 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28" y="3219"/>
                        <a:ext cx="116" cy="255"/>
                        <a:chOff x="1086" y="3219"/>
                        <a:chExt cx="116" cy="255"/>
                      </a:xfrm>
                    </p:grpSpPr>
                    <p:sp>
                      <p:nvSpPr>
                        <p:cNvPr id="86038" name="Line 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17" y="3219"/>
                          <a:ext cx="0" cy="7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039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14" y="3397"/>
                          <a:ext cx="1" cy="7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grpSp>
                      <p:nvGrpSpPr>
                        <p:cNvPr id="10558" name="Group 22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H="1">
                          <a:off x="1086" y="3303"/>
                          <a:ext cx="116" cy="93"/>
                          <a:chOff x="6660" y="5760"/>
                          <a:chExt cx="1440" cy="1440"/>
                        </a:xfrm>
                      </p:grpSpPr>
                      <p:sp>
                        <p:nvSpPr>
                          <p:cNvPr id="10559" name="AutoShape 2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80" y="5760"/>
                            <a:ext cx="720" cy="1440"/>
                          </a:xfrm>
                          <a:prstGeom prst="flowChartCollate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9pPr>
                          </a:lstStyle>
                          <a:p>
                            <a:pPr algn="l" eaLnBrk="1" hangingPunct="1"/>
                            <a:endParaRPr lang="en-SG" altLang="en-US" sz="1800"/>
                          </a:p>
                        </p:txBody>
                      </p:sp>
                      <p:sp>
                        <p:nvSpPr>
                          <p:cNvPr id="86042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7194" y="6488"/>
                            <a:ext cx="546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10561" name="AutoShape 2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flipH="1">
                            <a:off x="6660" y="6003"/>
                            <a:ext cx="540" cy="960"/>
                          </a:xfrm>
                          <a:prstGeom prst="flowChartDelay">
                            <a:avLst/>
                          </a:prstGeom>
                          <a:solidFill>
                            <a:schemeClr val="bg1"/>
                          </a:solidFill>
                          <a:ln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>
                            <a:lvl1pPr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1pPr>
                            <a:lvl2pPr marL="742950" indent="-28575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2pPr>
                            <a:lvl3pPr marL="11430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3pPr>
                            <a:lvl4pPr marL="16002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4pPr>
                            <a:lvl5pPr marL="2057400" indent="-228600" eaLnBrk="0" hangingPunct="0"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</a:defRPr>
                            </a:lvl9pPr>
                          </a:lstStyle>
                          <a:p>
                            <a:pPr algn="l" eaLnBrk="1" hangingPunct="1"/>
                            <a:endParaRPr lang="en-SG" altLang="en-US" sz="1800"/>
                          </a:p>
                        </p:txBody>
                      </p:sp>
                    </p:grpSp>
                  </p:grpSp>
                  <p:grpSp>
                    <p:nvGrpSpPr>
                      <p:cNvPr id="10518" name="Group 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-13" y="1892"/>
                        <a:ext cx="682" cy="252"/>
                        <a:chOff x="2" y="1901"/>
                        <a:chExt cx="682" cy="252"/>
                      </a:xfrm>
                    </p:grpSpPr>
                    <p:sp>
                      <p:nvSpPr>
                        <p:cNvPr id="10548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" y="1901"/>
                          <a:ext cx="68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81308" tIns="40655" rIns="81308" bIns="40655"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l" eaLnBrk="1" hangingPunct="1"/>
                          <a:r>
                            <a:rPr lang="en-US" altLang="en-US" sz="1200" b="1"/>
                            <a:t>Benzene</a:t>
                          </a:r>
                          <a:endParaRPr lang="en-US" altLang="en-US" sz="1800"/>
                        </a:p>
                      </p:txBody>
                    </p:sp>
                    <p:grpSp>
                      <p:nvGrpSpPr>
                        <p:cNvPr id="10549" name="Group 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9" y="2061"/>
                          <a:ext cx="394" cy="92"/>
                          <a:chOff x="1965" y="1920"/>
                          <a:chExt cx="735" cy="216"/>
                        </a:xfrm>
                      </p:grpSpPr>
                      <p:sp>
                        <p:nvSpPr>
                          <p:cNvPr id="86047" name="Line 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40" y="1981"/>
                            <a:ext cx="360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grpSp>
                        <p:nvGrpSpPr>
                          <p:cNvPr id="10551" name="Group 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5400000" flipH="1">
                            <a:off x="2145" y="1920"/>
                            <a:ext cx="216" cy="216"/>
                            <a:chOff x="6660" y="5760"/>
                            <a:chExt cx="1440" cy="1440"/>
                          </a:xfrm>
                        </p:grpSpPr>
                        <p:sp>
                          <p:nvSpPr>
                            <p:cNvPr id="10553" name="AutoShape 3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380" y="5760"/>
                              <a:ext cx="720" cy="1440"/>
                            </a:xfrm>
                            <a:prstGeom prst="flowChartCollat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10800000" vert="eaVert"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  <p:sp>
                          <p:nvSpPr>
                            <p:cNvPr id="86050" name="Line 3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7192" y="6485"/>
                              <a:ext cx="548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10555" name="AutoShape 3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 flipH="1">
                              <a:off x="6660" y="6003"/>
                              <a:ext cx="540" cy="960"/>
                            </a:xfrm>
                            <a:prstGeom prst="flowChartDelay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10800000" vert="eaVert"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</p:grpSp>
                      <p:sp>
                        <p:nvSpPr>
                          <p:cNvPr id="86052" name="Line 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965" y="1981"/>
                            <a:ext cx="179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0519" name="Group 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-31" y="2595"/>
                        <a:ext cx="712" cy="276"/>
                        <a:chOff x="-16" y="2604"/>
                        <a:chExt cx="712" cy="276"/>
                      </a:xfrm>
                    </p:grpSpPr>
                    <p:sp>
                      <p:nvSpPr>
                        <p:cNvPr id="10540" name="Text Box 3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16" y="2658"/>
                          <a:ext cx="71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81308" tIns="40655" rIns="81308" bIns="40655"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l" eaLnBrk="1" hangingPunct="1"/>
                          <a:r>
                            <a:rPr lang="en-US" altLang="en-US" sz="1200" b="1"/>
                            <a:t>Propylene</a:t>
                          </a:r>
                          <a:endParaRPr lang="en-US" altLang="en-US" sz="1800"/>
                        </a:p>
                      </p:txBody>
                    </p:sp>
                    <p:grpSp>
                      <p:nvGrpSpPr>
                        <p:cNvPr id="10541" name="Group 37"/>
                        <p:cNvGrpSpPr>
                          <a:grpSpLocks/>
                        </p:cNvGrpSpPr>
                        <p:nvPr/>
                      </p:nvGrpSpPr>
                      <p:grpSpPr bwMode="auto">
                        <a:xfrm flipV="1">
                          <a:off x="167" y="2604"/>
                          <a:ext cx="393" cy="92"/>
                          <a:chOff x="1965" y="1920"/>
                          <a:chExt cx="735" cy="216"/>
                        </a:xfrm>
                      </p:grpSpPr>
                      <p:sp>
                        <p:nvSpPr>
                          <p:cNvPr id="86056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341" y="1981"/>
                            <a:ext cx="359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grpSp>
                        <p:nvGrpSpPr>
                          <p:cNvPr id="10543" name="Group 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5400000" flipH="1">
                            <a:off x="2145" y="1920"/>
                            <a:ext cx="216" cy="216"/>
                            <a:chOff x="6660" y="5760"/>
                            <a:chExt cx="1440" cy="1440"/>
                          </a:xfrm>
                        </p:grpSpPr>
                        <p:sp>
                          <p:nvSpPr>
                            <p:cNvPr id="10545" name="AutoShape 4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380" y="5760"/>
                              <a:ext cx="720" cy="1440"/>
                            </a:xfrm>
                            <a:prstGeom prst="flowChartCollat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10800000" vert="eaVert"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  <p:sp>
                          <p:nvSpPr>
                            <p:cNvPr id="86059" name="Line 4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7130" y="6480"/>
                              <a:ext cx="548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10547" name="AutoShape 4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 flipH="1">
                              <a:off x="6660" y="6003"/>
                              <a:ext cx="540" cy="960"/>
                            </a:xfrm>
                            <a:prstGeom prst="flowChartDelay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10800000" vert="eaVert"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</p:grpSp>
                      <p:sp>
                        <p:nvSpPr>
                          <p:cNvPr id="86061" name="Line 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965" y="1981"/>
                            <a:ext cx="180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86062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38" y="2077"/>
                        <a:ext cx="0" cy="95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10521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0" y="2880"/>
                        <a:ext cx="806" cy="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81308" tIns="40655" rIns="81308" bIns="40655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1200" b="1"/>
                          <a:t>Preheater</a:t>
                        </a:r>
                        <a:endParaRPr lang="en-US" altLang="en-US" sz="1800"/>
                      </a:p>
                    </p:txBody>
                  </p:sp>
                  <p:grpSp>
                    <p:nvGrpSpPr>
                      <p:cNvPr id="10522" name="Group 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5" y="2986"/>
                        <a:ext cx="385" cy="305"/>
                        <a:chOff x="7124" y="4038"/>
                        <a:chExt cx="720" cy="720"/>
                      </a:xfrm>
                    </p:grpSpPr>
                    <p:sp>
                      <p:nvSpPr>
                        <p:cNvPr id="10535" name="Oval 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00" y="4140"/>
                          <a:ext cx="540" cy="5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l" eaLnBrk="1" hangingPunct="1"/>
                          <a:endParaRPr lang="en-SG" altLang="en-US" sz="1800"/>
                        </a:p>
                      </p:txBody>
                    </p:sp>
                    <p:grpSp>
                      <p:nvGrpSpPr>
                        <p:cNvPr id="10536" name="Group 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124" y="4038"/>
                          <a:ext cx="720" cy="720"/>
                          <a:chOff x="7200" y="3960"/>
                          <a:chExt cx="720" cy="720"/>
                        </a:xfrm>
                      </p:grpSpPr>
                      <p:sp>
                        <p:nvSpPr>
                          <p:cNvPr id="86067" name="Line 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7417" y="3960"/>
                            <a:ext cx="503" cy="401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6068" name="Line 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417" y="4361"/>
                            <a:ext cx="264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6069" name="Line 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7200" y="4361"/>
                            <a:ext cx="481" cy="319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86070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84" y="3138"/>
                        <a:ext cx="33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071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00" y="3128"/>
                        <a:ext cx="5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grpSp>
                    <p:nvGrpSpPr>
                      <p:cNvPr id="10525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38" y="3108"/>
                        <a:ext cx="255" cy="31"/>
                        <a:chOff x="1027" y="3112"/>
                        <a:chExt cx="255" cy="31"/>
                      </a:xfrm>
                    </p:grpSpPr>
                    <p:sp>
                      <p:nvSpPr>
                        <p:cNvPr id="86073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27" y="3113"/>
                          <a:ext cx="39" cy="3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074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1071" y="3113"/>
                          <a:ext cx="39" cy="3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grpSp>
                      <p:nvGrpSpPr>
                        <p:cNvPr id="10529" name="Group 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99" y="3112"/>
                          <a:ext cx="83" cy="30"/>
                          <a:chOff x="2833" y="4908"/>
                          <a:chExt cx="154" cy="72"/>
                        </a:xfrm>
                      </p:grpSpPr>
                      <p:sp>
                        <p:nvSpPr>
                          <p:cNvPr id="86076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833" y="4908"/>
                            <a:ext cx="72" cy="7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6077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2915" y="4908"/>
                            <a:ext cx="72" cy="7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530" name="Group 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17" y="3112"/>
                          <a:ext cx="82" cy="30"/>
                          <a:chOff x="2833" y="4908"/>
                          <a:chExt cx="154" cy="72"/>
                        </a:xfrm>
                      </p:grpSpPr>
                      <p:sp>
                        <p:nvSpPr>
                          <p:cNvPr id="86079" name="Line 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833" y="4908"/>
                            <a:ext cx="71" cy="7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6080" name="Line 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2916" y="4908"/>
                            <a:ext cx="71" cy="7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526" name="Text Box 6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8" y="2584"/>
                        <a:ext cx="675" cy="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81308" tIns="40655" rIns="81308" bIns="40655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1200" b="1"/>
                          <a:t>Furnace</a:t>
                        </a:r>
                        <a:endParaRPr lang="en-US" altLang="en-US" sz="1800"/>
                      </a:p>
                    </p:txBody>
                  </p:sp>
                </p:grpSp>
              </p:grp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2687976" y="4970714"/>
                  <a:ext cx="183347" cy="148871"/>
                  <a:chOff x="2958627" y="4065309"/>
                  <a:chExt cx="183347" cy="148871"/>
                </a:xfrm>
              </p:grpSpPr>
              <p:sp>
                <p:nvSpPr>
                  <p:cNvPr id="333" name="AutoShape 40"/>
                  <p:cNvSpPr>
                    <a:spLocks noChangeArrowheads="1"/>
                  </p:cNvSpPr>
                  <p:nvPr/>
                </p:nvSpPr>
                <p:spPr bwMode="auto">
                  <a:xfrm rot="16200000" flipH="1" flipV="1">
                    <a:off x="3013788" y="4085994"/>
                    <a:ext cx="73025" cy="183347"/>
                  </a:xfrm>
                  <a:prstGeom prst="flowChartCollat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10800000"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334" name="AutoShape 42"/>
                  <p:cNvSpPr>
                    <a:spLocks noChangeAspect="1" noChangeArrowheads="1"/>
                  </p:cNvSpPr>
                  <p:nvPr/>
                </p:nvSpPr>
                <p:spPr bwMode="auto">
                  <a:xfrm rot="5400000" flipH="1">
                    <a:off x="3027474" y="4039683"/>
                    <a:ext cx="56747" cy="108000"/>
                  </a:xfrm>
                  <a:prstGeom prst="flowChartDelay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10800000" vert="eaVert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l" eaLnBrk="1" hangingPunct="1"/>
                    <a:endParaRPr lang="en-SG" altLang="en-US" sz="1800"/>
                  </a:p>
                </p:txBody>
              </p:sp>
              <p:sp>
                <p:nvSpPr>
                  <p:cNvPr id="335" name="Line 41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014300" y="4149571"/>
                    <a:ext cx="7200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</p:grpSp>
          </p:grpSp>
        </p:grpSp>
      </p:grpSp>
      <p:grpSp>
        <p:nvGrpSpPr>
          <p:cNvPr id="10" name="Group 9"/>
          <p:cNvGrpSpPr/>
          <p:nvPr/>
        </p:nvGrpSpPr>
        <p:grpSpPr>
          <a:xfrm>
            <a:off x="3993402" y="3889476"/>
            <a:ext cx="3947273" cy="2301026"/>
            <a:chOff x="3993402" y="3889476"/>
            <a:chExt cx="3947273" cy="2301026"/>
          </a:xfrm>
        </p:grpSpPr>
        <p:grpSp>
          <p:nvGrpSpPr>
            <p:cNvPr id="6" name="Group 5"/>
            <p:cNvGrpSpPr/>
            <p:nvPr/>
          </p:nvGrpSpPr>
          <p:grpSpPr>
            <a:xfrm>
              <a:off x="4448175" y="3934780"/>
              <a:ext cx="3492500" cy="2255722"/>
              <a:chOff x="4448175" y="3934780"/>
              <a:chExt cx="3492500" cy="2255722"/>
            </a:xfrm>
          </p:grpSpPr>
          <p:grpSp>
            <p:nvGrpSpPr>
              <p:cNvPr id="21" name="Group 65"/>
              <p:cNvGrpSpPr>
                <a:grpSpLocks/>
              </p:cNvGrpSpPr>
              <p:nvPr/>
            </p:nvGrpSpPr>
            <p:grpSpPr bwMode="auto">
              <a:xfrm>
                <a:off x="4448175" y="3934780"/>
                <a:ext cx="3492500" cy="1692275"/>
                <a:chOff x="1824" y="2256"/>
                <a:chExt cx="2200" cy="1066"/>
              </a:xfrm>
            </p:grpSpPr>
            <p:grpSp>
              <p:nvGrpSpPr>
                <p:cNvPr id="10447" name="Group 66"/>
                <p:cNvGrpSpPr>
                  <a:grpSpLocks/>
                </p:cNvGrpSpPr>
                <p:nvPr/>
              </p:nvGrpSpPr>
              <p:grpSpPr bwMode="auto">
                <a:xfrm>
                  <a:off x="1824" y="2256"/>
                  <a:ext cx="1430" cy="1066"/>
                  <a:chOff x="1824" y="2256"/>
                  <a:chExt cx="1430" cy="1066"/>
                </a:xfrm>
              </p:grpSpPr>
              <p:sp>
                <p:nvSpPr>
                  <p:cNvPr id="8608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2965" y="3076"/>
                    <a:ext cx="28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</a:endParaRPr>
                  </a:p>
                </p:txBody>
              </p:sp>
              <p:grpSp>
                <p:nvGrpSpPr>
                  <p:cNvPr id="10464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824" y="2256"/>
                    <a:ext cx="1158" cy="1066"/>
                    <a:chOff x="1807" y="2239"/>
                    <a:chExt cx="1158" cy="1066"/>
                  </a:xfrm>
                </p:grpSpPr>
                <p:sp>
                  <p:nvSpPr>
                    <p:cNvPr id="86087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1" y="2848"/>
                      <a:ext cx="1" cy="45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grpSp>
                  <p:nvGrpSpPr>
                    <p:cNvPr id="10466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07" y="2239"/>
                      <a:ext cx="1158" cy="1066"/>
                      <a:chOff x="1807" y="2239"/>
                      <a:chExt cx="1158" cy="1066"/>
                    </a:xfrm>
                  </p:grpSpPr>
                  <p:sp>
                    <p:nvSpPr>
                      <p:cNvPr id="86089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00" y="2848"/>
                        <a:ext cx="0" cy="45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090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50" y="2848"/>
                        <a:ext cx="0" cy="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86091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23" y="2848"/>
                        <a:ext cx="1" cy="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/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</a:endParaRPr>
                      </a:p>
                    </p:txBody>
                  </p:sp>
                  <p:grpSp>
                    <p:nvGrpSpPr>
                      <p:cNvPr id="10470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07" y="2239"/>
                        <a:ext cx="1158" cy="989"/>
                        <a:chOff x="1807" y="2239"/>
                        <a:chExt cx="1158" cy="989"/>
                      </a:xfrm>
                    </p:grpSpPr>
                    <p:grpSp>
                      <p:nvGrpSpPr>
                        <p:cNvPr id="10471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07" y="2923"/>
                          <a:ext cx="1158" cy="305"/>
                          <a:chOff x="3780" y="3960"/>
                          <a:chExt cx="2160" cy="720"/>
                        </a:xfrm>
                      </p:grpSpPr>
                      <p:grpSp>
                        <p:nvGrpSpPr>
                          <p:cNvPr id="10494" name="Group 7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80" y="3960"/>
                            <a:ext cx="2160" cy="720"/>
                            <a:chOff x="3780" y="3960"/>
                            <a:chExt cx="2160" cy="720"/>
                          </a:xfrm>
                        </p:grpSpPr>
                        <p:sp>
                          <p:nvSpPr>
                            <p:cNvPr id="10510" name="Rectangle 77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140" y="3960"/>
                              <a:ext cx="1440" cy="72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  <p:sp>
                          <p:nvSpPr>
                            <p:cNvPr id="10511" name="AutoShape 7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580" y="3960"/>
                              <a:ext cx="360" cy="720"/>
                            </a:xfrm>
                            <a:prstGeom prst="flowChartDelay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  <p:sp>
                          <p:nvSpPr>
                            <p:cNvPr id="10512" name="AutoShape 7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 flipH="1">
                              <a:off x="3780" y="3960"/>
                              <a:ext cx="360" cy="720"/>
                            </a:xfrm>
                            <a:prstGeom prst="flowChartDelay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</p:grpSp>
                      <p:grpSp>
                        <p:nvGrpSpPr>
                          <p:cNvPr id="10495" name="Group 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140" y="3999"/>
                            <a:ext cx="1440" cy="51"/>
                            <a:chOff x="4140" y="3999"/>
                            <a:chExt cx="1440" cy="51"/>
                          </a:xfrm>
                        </p:grpSpPr>
                        <p:sp>
                          <p:nvSpPr>
                            <p:cNvPr id="86099" name="Line 8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00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86100" name="Line 8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50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0496" name="Group 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140" y="4153"/>
                            <a:ext cx="1440" cy="51"/>
                            <a:chOff x="4140" y="3999"/>
                            <a:chExt cx="1440" cy="51"/>
                          </a:xfrm>
                        </p:grpSpPr>
                        <p:sp>
                          <p:nvSpPr>
                            <p:cNvPr id="86102" name="Line 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00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86103" name="Line 8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49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0497" name="Group 8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140" y="4320"/>
                            <a:ext cx="1440" cy="51"/>
                            <a:chOff x="4140" y="3999"/>
                            <a:chExt cx="1440" cy="51"/>
                          </a:xfrm>
                        </p:grpSpPr>
                        <p:sp>
                          <p:nvSpPr>
                            <p:cNvPr id="86105" name="Line 8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00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86106" name="Line 8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50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0498" name="Group 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140" y="4462"/>
                            <a:ext cx="1440" cy="51"/>
                            <a:chOff x="4140" y="3999"/>
                            <a:chExt cx="1440" cy="51"/>
                          </a:xfrm>
                        </p:grpSpPr>
                        <p:sp>
                          <p:nvSpPr>
                            <p:cNvPr id="86108" name="Line 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00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86109" name="Line 9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49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0499" name="Group 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140" y="4591"/>
                            <a:ext cx="1440" cy="51"/>
                            <a:chOff x="4140" y="3999"/>
                            <a:chExt cx="1440" cy="51"/>
                          </a:xfrm>
                        </p:grpSpPr>
                        <p:sp>
                          <p:nvSpPr>
                            <p:cNvPr id="86111" name="Line 9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3998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86112" name="Line 9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40" y="4050"/>
                              <a:ext cx="1440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0472" name="Oval 9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94" y="2391"/>
                          <a:ext cx="289" cy="229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l" eaLnBrk="1" hangingPunct="1"/>
                          <a:endParaRPr lang="en-SG" altLang="en-US" sz="1800"/>
                        </a:p>
                      </p:txBody>
                    </p:sp>
                    <p:sp>
                      <p:nvSpPr>
                        <p:cNvPr id="10473" name="Freeform 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07" y="2501"/>
                          <a:ext cx="270" cy="32"/>
                        </a:xfrm>
                        <a:custGeom>
                          <a:avLst/>
                          <a:gdLst>
                            <a:gd name="T0" fmla="*/ 0 w 900"/>
                            <a:gd name="T1" fmla="*/ 1 h 180"/>
                            <a:gd name="T2" fmla="*/ 5 w 900"/>
                            <a:gd name="T3" fmla="*/ 0 h 180"/>
                            <a:gd name="T4" fmla="*/ 15 w 900"/>
                            <a:gd name="T5" fmla="*/ 1 h 180"/>
                            <a:gd name="T6" fmla="*/ 24 w 900"/>
                            <a:gd name="T7" fmla="*/ 0 h 180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900"/>
                            <a:gd name="T13" fmla="*/ 0 h 180"/>
                            <a:gd name="T14" fmla="*/ 900 w 900"/>
                            <a:gd name="T15" fmla="*/ 180 h 18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900" h="180">
                              <a:moveTo>
                                <a:pt x="0" y="180"/>
                              </a:moveTo>
                              <a:cubicBezTo>
                                <a:pt x="45" y="90"/>
                                <a:pt x="90" y="0"/>
                                <a:pt x="180" y="0"/>
                              </a:cubicBezTo>
                              <a:cubicBezTo>
                                <a:pt x="270" y="0"/>
                                <a:pt x="420" y="180"/>
                                <a:pt x="540" y="180"/>
                              </a:cubicBezTo>
                              <a:cubicBezTo>
                                <a:pt x="660" y="180"/>
                                <a:pt x="780" y="90"/>
                                <a:pt x="900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grpSp>
                      <p:nvGrpSpPr>
                        <p:cNvPr id="10474" name="Group 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86" y="2239"/>
                          <a:ext cx="386" cy="152"/>
                          <a:chOff x="4860" y="2340"/>
                          <a:chExt cx="720" cy="360"/>
                        </a:xfrm>
                      </p:grpSpPr>
                      <p:sp>
                        <p:nvSpPr>
                          <p:cNvPr id="86116" name="Line 9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860" y="2520"/>
                            <a:ext cx="0" cy="18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6117" name="Line 9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860" y="2520"/>
                            <a:ext cx="181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grpSp>
                        <p:nvGrpSpPr>
                          <p:cNvPr id="10489" name="Group 10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16200000" flipH="1">
                            <a:off x="5004" y="2340"/>
                            <a:ext cx="216" cy="216"/>
                            <a:chOff x="6660" y="5760"/>
                            <a:chExt cx="1440" cy="1440"/>
                          </a:xfrm>
                        </p:grpSpPr>
                        <p:sp>
                          <p:nvSpPr>
                            <p:cNvPr id="10491" name="AutoShape 10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380" y="5760"/>
                              <a:ext cx="720" cy="1440"/>
                            </a:xfrm>
                            <a:prstGeom prst="flowChartCollat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eaVert"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  <p:sp>
                          <p:nvSpPr>
                            <p:cNvPr id="86120" name="Line 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7260" y="6479"/>
                              <a:ext cx="537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10493" name="AutoShape 10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 flipH="1">
                              <a:off x="6660" y="6003"/>
                              <a:ext cx="540" cy="960"/>
                            </a:xfrm>
                            <a:prstGeom prst="flowChartDelay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eaVert"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</p:grpSp>
                      <p:sp>
                        <p:nvSpPr>
                          <p:cNvPr id="86122" name="Line 10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220" y="2520"/>
                            <a:ext cx="360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475" name="Group 10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07" y="2490"/>
                          <a:ext cx="407" cy="92"/>
                          <a:chOff x="3741" y="2882"/>
                          <a:chExt cx="759" cy="216"/>
                        </a:xfrm>
                      </p:grpSpPr>
                      <p:sp>
                        <p:nvSpPr>
                          <p:cNvPr id="86124" name="Line 10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140" y="3060"/>
                            <a:ext cx="360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 type="triangle" w="med" len="med"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grpSp>
                        <p:nvGrpSpPr>
                          <p:cNvPr id="10482" name="Group 1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16200000" flipH="1">
                            <a:off x="3925" y="2882"/>
                            <a:ext cx="216" cy="216"/>
                            <a:chOff x="6660" y="5760"/>
                            <a:chExt cx="1440" cy="1440"/>
                          </a:xfrm>
                        </p:grpSpPr>
                        <p:sp>
                          <p:nvSpPr>
                            <p:cNvPr id="10484" name="AutoShape 10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380" y="5760"/>
                              <a:ext cx="720" cy="1440"/>
                            </a:xfrm>
                            <a:prstGeom prst="flowChartCollate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eaVert"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  <p:sp>
                          <p:nvSpPr>
                            <p:cNvPr id="86127" name="Line 10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7130" y="6485"/>
                              <a:ext cx="548" cy="0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/>
                          </p:spPr>
                          <p:txBody>
                            <a:bodyPr/>
                            <a:lstStyle/>
                            <a:p>
                              <a:pPr>
                                <a:defRPr/>
                              </a:pPr>
                              <a:endParaRPr lang="en-US">
                                <a:latin typeface="Arial" charset="0"/>
                              </a:endParaRPr>
                            </a:p>
                          </p:txBody>
                        </p:sp>
                        <p:sp>
                          <p:nvSpPr>
                            <p:cNvPr id="10486" name="AutoShape 11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 flipH="1">
                              <a:off x="6660" y="6003"/>
                              <a:ext cx="540" cy="960"/>
                            </a:xfrm>
                            <a:prstGeom prst="flowChartDelay">
                              <a:avLst/>
                            </a:prstGeom>
                            <a:solidFill>
                              <a:schemeClr val="bg1"/>
                            </a:solidFill>
                            <a:ln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vert="eaVert"/>
                            <a:lstStyle>
                              <a:lvl1pPr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1pPr>
                              <a:lvl2pPr marL="742950" indent="-28575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2pPr>
                              <a:lvl3pPr marL="11430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3pPr>
                              <a:lvl4pPr marL="16002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4pPr>
                              <a:lvl5pPr marL="2057400" indent="-228600" eaLnBrk="0" hangingPunct="0"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5pPr>
                              <a:lvl6pPr marL="25146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6pPr>
                              <a:lvl7pPr marL="29718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7pPr>
                              <a:lvl8pPr marL="34290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8pPr>
                              <a:lvl9pPr marL="3886200" indent="-228600" algn="ctr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 sz="24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</a:defRPr>
                              </a:lvl9pPr>
                            </a:lstStyle>
                            <a:p>
                              <a:pPr algn="l" eaLnBrk="1" hangingPunct="1"/>
                              <a:endParaRPr lang="en-SG" altLang="en-US" sz="1800"/>
                            </a:p>
                          </p:txBody>
                        </p:sp>
                      </p:grpSp>
                      <p:sp>
                        <p:nvSpPr>
                          <p:cNvPr id="86129" name="Line 1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41" y="3046"/>
                            <a:ext cx="181" cy="2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86130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022" y="2620"/>
                          <a:ext cx="269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131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22" y="2620"/>
                          <a:ext cx="0" cy="22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132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744" y="2544"/>
                          <a:ext cx="1" cy="30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86133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2476" y="2544"/>
                          <a:ext cx="269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  <a:ex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>
                            <a:latin typeface="Arial" charset="0"/>
                          </a:endParaRPr>
                        </a:p>
                      </p:txBody>
                    </p:sp>
                    <p:sp>
                      <p:nvSpPr>
                        <p:cNvPr id="10480" name="Text Box 11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87" y="2750"/>
                          <a:ext cx="67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lIns="81308" tIns="40655" rIns="81308" bIns="40655"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l" eaLnBrk="1" hangingPunct="1"/>
                          <a:r>
                            <a:rPr lang="en-US" altLang="en-US" sz="1200" b="1"/>
                            <a:t>Reactor</a:t>
                          </a:r>
                          <a:endParaRPr lang="en-US" altLang="en-US" sz="1800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448" name="Group 117"/>
                <p:cNvGrpSpPr>
                  <a:grpSpLocks/>
                </p:cNvGrpSpPr>
                <p:nvPr/>
              </p:nvGrpSpPr>
              <p:grpSpPr bwMode="auto">
                <a:xfrm>
                  <a:off x="3054" y="2783"/>
                  <a:ext cx="970" cy="443"/>
                  <a:chOff x="3024" y="2784"/>
                  <a:chExt cx="970" cy="443"/>
                </a:xfrm>
              </p:grpSpPr>
              <p:grpSp>
                <p:nvGrpSpPr>
                  <p:cNvPr id="10449" name="Group 118"/>
                  <p:cNvGrpSpPr>
                    <a:grpSpLocks/>
                  </p:cNvGrpSpPr>
                  <p:nvPr/>
                </p:nvGrpSpPr>
                <p:grpSpPr bwMode="auto">
                  <a:xfrm flipH="1">
                    <a:off x="3573" y="2840"/>
                    <a:ext cx="115" cy="90"/>
                    <a:chOff x="6660" y="5760"/>
                    <a:chExt cx="1440" cy="1440"/>
                  </a:xfrm>
                </p:grpSpPr>
                <p:sp>
                  <p:nvSpPr>
                    <p:cNvPr id="10460" name="AutoShap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80" y="5760"/>
                      <a:ext cx="720" cy="1440"/>
                    </a:xfrm>
                    <a:prstGeom prst="flowChartCollat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  <p:sp>
                  <p:nvSpPr>
                    <p:cNvPr id="86138" name="Line 1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198" y="6480"/>
                      <a:ext cx="53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0462" name="AutoShape 121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6660" y="6003"/>
                      <a:ext cx="540" cy="960"/>
                    </a:xfrm>
                    <a:prstGeom prst="flowChartDelay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 eaLnBrk="1" hangingPunct="1"/>
                      <a:endParaRPr lang="en-SG" altLang="en-US" sz="1800"/>
                    </a:p>
                  </p:txBody>
                </p:sp>
              </p:grpSp>
              <p:grpSp>
                <p:nvGrpSpPr>
                  <p:cNvPr id="10450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3024" y="2784"/>
                    <a:ext cx="970" cy="443"/>
                    <a:chOff x="3056" y="2785"/>
                    <a:chExt cx="970" cy="443"/>
                  </a:xfrm>
                </p:grpSpPr>
                <p:sp>
                  <p:nvSpPr>
                    <p:cNvPr id="86141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44" y="3076"/>
                      <a:ext cx="48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grpSp>
                  <p:nvGrpSpPr>
                    <p:cNvPr id="10452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56" y="2785"/>
                      <a:ext cx="676" cy="443"/>
                      <a:chOff x="3056" y="2785"/>
                      <a:chExt cx="676" cy="443"/>
                    </a:xfrm>
                  </p:grpSpPr>
                  <p:grpSp>
                    <p:nvGrpSpPr>
                      <p:cNvPr id="10453" name="Group 1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14" y="2923"/>
                        <a:ext cx="386" cy="305"/>
                        <a:chOff x="7124" y="4038"/>
                        <a:chExt cx="720" cy="720"/>
                      </a:xfrm>
                    </p:grpSpPr>
                    <p:sp>
                      <p:nvSpPr>
                        <p:cNvPr id="10455" name="Oval 1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00" y="4140"/>
                          <a:ext cx="540" cy="5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>
                          <a:lvl1pPr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 eaLnBrk="0" hangingPunct="0"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l" eaLnBrk="1" hangingPunct="1"/>
                          <a:endParaRPr lang="en-SG" altLang="en-US" sz="1800"/>
                        </a:p>
                      </p:txBody>
                    </p:sp>
                    <p:grpSp>
                      <p:nvGrpSpPr>
                        <p:cNvPr id="10456" name="Group 1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124" y="4038"/>
                          <a:ext cx="720" cy="720"/>
                          <a:chOff x="7200" y="3960"/>
                          <a:chExt cx="720" cy="720"/>
                        </a:xfrm>
                      </p:grpSpPr>
                      <p:sp>
                        <p:nvSpPr>
                          <p:cNvPr id="86146" name="Line 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7416" y="3960"/>
                            <a:ext cx="504" cy="401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6147" name="Line 1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416" y="4361"/>
                            <a:ext cx="263" cy="0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6148" name="Line 1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7200" y="4361"/>
                            <a:ext cx="479" cy="319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pPr>
                              <a:defRPr/>
                            </a:pPr>
                            <a:endParaRPr lang="en-US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54" name="Text Box 1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56" y="2785"/>
                        <a:ext cx="676" cy="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81308" tIns="40655" rIns="81308" bIns="40655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algn="l" eaLnBrk="1" hangingPunct="1"/>
                        <a:r>
                          <a:rPr lang="en-US" altLang="en-US" sz="1200" b="1" dirty="0"/>
                          <a:t>Cooler</a:t>
                        </a:r>
                        <a:endParaRPr lang="en-US" altLang="en-US" sz="1800" dirty="0"/>
                      </a:p>
                    </p:txBody>
                  </p:sp>
                </p:grpSp>
              </p:grpSp>
            </p:grpSp>
          </p:grpSp>
          <p:sp>
            <p:nvSpPr>
              <p:cNvPr id="5" name="TextBox 4"/>
              <p:cNvSpPr txBox="1"/>
              <p:nvPr/>
            </p:nvSpPr>
            <p:spPr>
              <a:xfrm>
                <a:off x="4572404" y="5667282"/>
                <a:ext cx="1770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/>
                  <a:t>C</a:t>
                </a:r>
                <a:r>
                  <a:rPr lang="en-IN" sz="1400" baseline="-25000" dirty="0" smtClean="0"/>
                  <a:t>6</a:t>
                </a:r>
                <a:r>
                  <a:rPr lang="en-IN" sz="1400" dirty="0" smtClean="0"/>
                  <a:t>H</a:t>
                </a:r>
                <a:r>
                  <a:rPr lang="en-IN" sz="1400" baseline="-25000" dirty="0" smtClean="0"/>
                  <a:t>6</a:t>
                </a:r>
                <a:r>
                  <a:rPr lang="en-IN" sz="1400" dirty="0" smtClean="0"/>
                  <a:t> + C</a:t>
                </a:r>
                <a:r>
                  <a:rPr lang="en-IN" sz="1400" baseline="-25000" dirty="0" smtClean="0"/>
                  <a:t>3</a:t>
                </a:r>
                <a:r>
                  <a:rPr lang="en-IN" sz="1400" dirty="0" smtClean="0"/>
                  <a:t>H</a:t>
                </a:r>
                <a:r>
                  <a:rPr lang="en-IN" sz="1400" baseline="-25000" dirty="0" smtClean="0"/>
                  <a:t>6</a:t>
                </a:r>
                <a:r>
                  <a:rPr lang="en-IN" sz="1400" dirty="0" smtClean="0"/>
                  <a:t> → C</a:t>
                </a:r>
                <a:r>
                  <a:rPr lang="en-IN" sz="1400" baseline="-25000" dirty="0" smtClean="0"/>
                  <a:t>9</a:t>
                </a:r>
                <a:r>
                  <a:rPr lang="en-IN" sz="1400" dirty="0" smtClean="0"/>
                  <a:t>H</a:t>
                </a:r>
                <a:r>
                  <a:rPr lang="en-IN" sz="1400" baseline="-25000" dirty="0" smtClean="0"/>
                  <a:t>12</a:t>
                </a:r>
                <a:endParaRPr lang="en-IN" sz="1400" dirty="0" smtClean="0"/>
              </a:p>
              <a:p>
                <a:pPr algn="ctr"/>
                <a:r>
                  <a:rPr lang="en-IN" sz="1400" dirty="0" smtClean="0"/>
                  <a:t>C</a:t>
                </a:r>
                <a:r>
                  <a:rPr lang="en-IN" sz="1400" baseline="-25000" dirty="0" smtClean="0"/>
                  <a:t>9</a:t>
                </a:r>
                <a:r>
                  <a:rPr lang="en-IN" sz="1400" dirty="0" smtClean="0"/>
                  <a:t>H</a:t>
                </a:r>
                <a:r>
                  <a:rPr lang="en-IN" sz="1400" baseline="-25000" dirty="0" smtClean="0"/>
                  <a:t>12</a:t>
                </a:r>
                <a:r>
                  <a:rPr lang="en-IN" sz="1400" dirty="0" smtClean="0"/>
                  <a:t> + C</a:t>
                </a:r>
                <a:r>
                  <a:rPr lang="en-IN" sz="1400" baseline="-25000" dirty="0" smtClean="0"/>
                  <a:t>3</a:t>
                </a:r>
                <a:r>
                  <a:rPr lang="en-IN" sz="1400" dirty="0" smtClean="0"/>
                  <a:t>H</a:t>
                </a:r>
                <a:r>
                  <a:rPr lang="en-IN" sz="1400" baseline="-25000" dirty="0" smtClean="0"/>
                  <a:t>6</a:t>
                </a:r>
                <a:r>
                  <a:rPr lang="en-IN" sz="1400" dirty="0" smtClean="0"/>
                  <a:t> → C</a:t>
                </a:r>
                <a:r>
                  <a:rPr lang="en-IN" sz="1400" baseline="-25000" dirty="0" smtClean="0"/>
                  <a:t>12</a:t>
                </a:r>
                <a:r>
                  <a:rPr lang="en-IN" sz="1400" dirty="0" smtClean="0"/>
                  <a:t>H</a:t>
                </a:r>
                <a:r>
                  <a:rPr lang="en-IN" sz="1400" baseline="-25000" dirty="0" smtClean="0"/>
                  <a:t>18</a:t>
                </a:r>
                <a:endParaRPr lang="en-IN" sz="1400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959482" y="3889476"/>
              <a:ext cx="627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steam</a:t>
              </a:r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3993402" y="4290066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BFW</a:t>
              </a:r>
              <a:endParaRPr lang="en-I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4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13536</TotalTime>
  <Words>335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Mangal</vt:lpstr>
      <vt:lpstr>Wingdings</vt:lpstr>
      <vt:lpstr>Office Theme</vt:lpstr>
      <vt:lpstr>INTRODUCTION Chemical Process Control</vt:lpstr>
      <vt:lpstr>A Simple Chemical Process</vt:lpstr>
      <vt:lpstr>Chemical Process Operation </vt:lpstr>
      <vt:lpstr>Process Control: Basic Objectives</vt:lpstr>
      <vt:lpstr>PWC Basics</vt:lpstr>
      <vt:lpstr>Plantwide Control Hierarchy</vt:lpstr>
      <vt:lpstr>Process Control System Design: Key Issues</vt:lpstr>
      <vt:lpstr>Course Outline</vt:lpstr>
      <vt:lpstr>Example Cumene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82</cp:revision>
  <dcterms:created xsi:type="dcterms:W3CDTF">2019-12-31T10:16:46Z</dcterms:created>
  <dcterms:modified xsi:type="dcterms:W3CDTF">2021-01-09T06:05:13Z</dcterms:modified>
</cp:coreProperties>
</file>