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8" r:id="rId14"/>
    <p:sldId id="350" r:id="rId15"/>
    <p:sldId id="347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3300"/>
    <a:srgbClr val="0000CC"/>
    <a:srgbClr val="336600"/>
    <a:srgbClr val="FF9900"/>
    <a:srgbClr val="008000"/>
    <a:srgbClr val="33CC33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57" autoAdjust="0"/>
  </p:normalViewPr>
  <p:slideViewPr>
    <p:cSldViewPr snapToGrid="0">
      <p:cViewPr varScale="1">
        <p:scale>
          <a:sx n="110" d="100"/>
          <a:sy n="110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788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Degrees of Freedom</a:t>
            </a:r>
            <a:br>
              <a:rPr lang="en-IN" dirty="0"/>
            </a:br>
            <a:r>
              <a:rPr lang="en-IN">
                <a:solidFill>
                  <a:srgbClr val="FFFF00"/>
                </a:solidFill>
              </a:rPr>
              <a:t>Simple Analysis Procedure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# 2.1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 smtClean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 smtClean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 smtClean="0"/>
              <a:t>Theory and Practice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Distillation Column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1965960" y="1083830"/>
            <a:ext cx="3977640" cy="5425476"/>
            <a:chOff x="1889760" y="1245834"/>
            <a:chExt cx="3977640" cy="5425476"/>
          </a:xfrm>
        </p:grpSpPr>
        <p:grpSp>
          <p:nvGrpSpPr>
            <p:cNvPr id="6" name="Group 5"/>
            <p:cNvGrpSpPr/>
            <p:nvPr/>
          </p:nvGrpSpPr>
          <p:grpSpPr>
            <a:xfrm>
              <a:off x="3352800" y="2023517"/>
              <a:ext cx="548640" cy="3838170"/>
              <a:chOff x="3505200" y="2044470"/>
              <a:chExt cx="548640" cy="383817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05200" y="2590800"/>
                <a:ext cx="548640" cy="2743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Delay 35"/>
              <p:cNvSpPr/>
              <p:nvPr/>
            </p:nvSpPr>
            <p:spPr>
              <a:xfrm rot="16200000">
                <a:off x="3505200" y="2044470"/>
                <a:ext cx="548640" cy="54864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Delay 36"/>
              <p:cNvSpPr/>
              <p:nvPr/>
            </p:nvSpPr>
            <p:spPr>
              <a:xfrm rot="5400000" flipV="1">
                <a:off x="3505200" y="5334000"/>
                <a:ext cx="548640" cy="54864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249444" y="1245834"/>
              <a:ext cx="1076638" cy="640080"/>
              <a:chOff x="5174572" y="2667000"/>
              <a:chExt cx="1538056" cy="9144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7"/>
            <p:cNvGrpSpPr/>
            <p:nvPr/>
          </p:nvGrpSpPr>
          <p:grpSpPr>
            <a:xfrm>
              <a:off x="3634405" y="1557978"/>
              <a:ext cx="822960" cy="457200"/>
              <a:chOff x="2895600" y="1547195"/>
              <a:chExt cx="914400" cy="47632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2895600" y="1547195"/>
                <a:ext cx="0" cy="47632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895600" y="1547195"/>
                <a:ext cx="91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4792683" y="1886728"/>
              <a:ext cx="0" cy="171486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4571739" y="2063245"/>
              <a:ext cx="457200" cy="274320"/>
              <a:chOff x="5867400" y="2895600"/>
              <a:chExt cx="914400" cy="914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867400" y="2895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5867400" y="3239167"/>
                <a:ext cx="914400" cy="182880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3886200" y="2514600"/>
              <a:ext cx="192024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800600" y="2337565"/>
              <a:ext cx="0" cy="171486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3352800" y="5559935"/>
              <a:ext cx="548640" cy="54864"/>
            </a:xfrm>
            <a:custGeom>
              <a:avLst/>
              <a:gdLst>
                <a:gd name="connsiteX0" fmla="*/ 0 w 825623"/>
                <a:gd name="connsiteY0" fmla="*/ 144542 h 256043"/>
                <a:gd name="connsiteX1" fmla="*/ 301841 w 825623"/>
                <a:gd name="connsiteY1" fmla="*/ 2499 h 256043"/>
                <a:gd name="connsiteX2" fmla="*/ 577048 w 825623"/>
                <a:gd name="connsiteY2" fmla="*/ 251074 h 256043"/>
                <a:gd name="connsiteX3" fmla="*/ 825623 w 825623"/>
                <a:gd name="connsiteY3" fmla="*/ 144542 h 25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623" h="256043">
                  <a:moveTo>
                    <a:pt x="0" y="144542"/>
                  </a:moveTo>
                  <a:cubicBezTo>
                    <a:pt x="102833" y="64643"/>
                    <a:pt x="205666" y="-15256"/>
                    <a:pt x="301841" y="2499"/>
                  </a:cubicBezTo>
                  <a:cubicBezTo>
                    <a:pt x="398016" y="20254"/>
                    <a:pt x="489751" y="227400"/>
                    <a:pt x="577048" y="251074"/>
                  </a:cubicBezTo>
                  <a:cubicBezTo>
                    <a:pt x="664345" y="274748"/>
                    <a:pt x="744984" y="209645"/>
                    <a:pt x="825623" y="144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4028465" y="5684520"/>
              <a:ext cx="1076638" cy="640080"/>
              <a:chOff x="5174572" y="2667000"/>
              <a:chExt cx="1538056" cy="9144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" name="Straight Connector 14"/>
            <p:cNvCxnSpPr/>
            <p:nvPr/>
          </p:nvCxnSpPr>
          <p:spPr>
            <a:xfrm>
              <a:off x="3627120" y="5867400"/>
              <a:ext cx="7285" cy="80391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634405" y="6664912"/>
              <a:ext cx="2232995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634405" y="6019800"/>
              <a:ext cx="612339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39410" y="5415376"/>
              <a:ext cx="0" cy="27432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886200" y="5424254"/>
              <a:ext cx="64008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89760" y="3941447"/>
              <a:ext cx="146304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532306" y="939916"/>
            <a:ext cx="3121299" cy="5635882"/>
            <a:chOff x="1008305" y="999086"/>
            <a:chExt cx="3121299" cy="5635882"/>
          </a:xfrm>
        </p:grpSpPr>
        <p:grpSp>
          <p:nvGrpSpPr>
            <p:cNvPr id="39" name="Group 38"/>
            <p:cNvGrpSpPr/>
            <p:nvPr/>
          </p:nvGrpSpPr>
          <p:grpSpPr>
            <a:xfrm>
              <a:off x="1008305" y="3622088"/>
              <a:ext cx="241569" cy="287828"/>
              <a:chOff x="6553200" y="3513424"/>
              <a:chExt cx="914400" cy="906176"/>
            </a:xfrm>
          </p:grpSpPr>
          <p:sp>
            <p:nvSpPr>
              <p:cNvPr id="65" name="Flowchart: Collate 64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67" name="Flowchart: Delay 66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Connector 67"/>
                <p:cNvCxnSpPr>
                  <a:stCxn id="65" idx="1"/>
                  <a:endCxn id="67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" name="Group 39"/>
            <p:cNvGrpSpPr/>
            <p:nvPr/>
          </p:nvGrpSpPr>
          <p:grpSpPr>
            <a:xfrm>
              <a:off x="2649822" y="2198254"/>
              <a:ext cx="241569" cy="287828"/>
              <a:chOff x="6553200" y="3513424"/>
              <a:chExt cx="914400" cy="906176"/>
            </a:xfrm>
          </p:grpSpPr>
          <p:sp>
            <p:nvSpPr>
              <p:cNvPr id="61" name="Flowchart: Collate 6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63" name="Flowchart: Delay 6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/>
                <p:cNvCxnSpPr>
                  <a:stCxn id="61" idx="1"/>
                  <a:endCxn id="6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/>
            <p:cNvGrpSpPr/>
            <p:nvPr/>
          </p:nvGrpSpPr>
          <p:grpSpPr>
            <a:xfrm>
              <a:off x="3873769" y="2198255"/>
              <a:ext cx="241569" cy="287828"/>
              <a:chOff x="6553200" y="3513424"/>
              <a:chExt cx="914400" cy="906176"/>
            </a:xfrm>
          </p:grpSpPr>
          <p:sp>
            <p:nvSpPr>
              <p:cNvPr id="57" name="Flowchart: Collate 5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59" name="Flowchart: Delay 5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/>
                <p:cNvCxnSpPr>
                  <a:stCxn id="57" idx="1"/>
                  <a:endCxn id="5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/>
            <p:cNvGrpSpPr/>
            <p:nvPr/>
          </p:nvGrpSpPr>
          <p:grpSpPr>
            <a:xfrm>
              <a:off x="3888035" y="999086"/>
              <a:ext cx="241569" cy="287828"/>
              <a:chOff x="6553200" y="3513424"/>
              <a:chExt cx="914400" cy="906176"/>
            </a:xfrm>
          </p:grpSpPr>
          <p:sp>
            <p:nvSpPr>
              <p:cNvPr id="53" name="Flowchart: Collate 5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55" name="Flowchart: Delay 5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>
                  <a:stCxn id="53" idx="1"/>
                  <a:endCxn id="5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/>
            <p:cNvGrpSpPr/>
            <p:nvPr/>
          </p:nvGrpSpPr>
          <p:grpSpPr>
            <a:xfrm>
              <a:off x="3658728" y="5434070"/>
              <a:ext cx="241569" cy="287828"/>
              <a:chOff x="6553200" y="3513424"/>
              <a:chExt cx="914400" cy="906176"/>
            </a:xfrm>
          </p:grpSpPr>
          <p:sp>
            <p:nvSpPr>
              <p:cNvPr id="49" name="Flowchart: Collate 4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51" name="Flowchart: Delay 5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/>
                <p:cNvCxnSpPr>
                  <a:stCxn id="49" idx="1"/>
                  <a:endCxn id="5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/>
            <p:cNvGrpSpPr/>
            <p:nvPr/>
          </p:nvGrpSpPr>
          <p:grpSpPr>
            <a:xfrm>
              <a:off x="3677446" y="6347140"/>
              <a:ext cx="241569" cy="287828"/>
              <a:chOff x="6553200" y="3513424"/>
              <a:chExt cx="914400" cy="906176"/>
            </a:xfrm>
          </p:grpSpPr>
          <p:sp>
            <p:nvSpPr>
              <p:cNvPr id="45" name="Flowchart: Collate 44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7" name="Flowchart: Delay 46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/>
                <p:cNvCxnSpPr>
                  <a:stCxn id="45" idx="1"/>
                  <a:endCxn id="47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4" name="Group 73"/>
          <p:cNvGrpSpPr/>
          <p:nvPr/>
        </p:nvGrpSpPr>
        <p:grpSpPr>
          <a:xfrm>
            <a:off x="4069718" y="1802903"/>
            <a:ext cx="474206" cy="558771"/>
            <a:chOff x="1819782" y="1652282"/>
            <a:chExt cx="474206" cy="558771"/>
          </a:xfrm>
        </p:grpSpPr>
        <p:sp>
          <p:nvSpPr>
            <p:cNvPr id="80" name="TextBox 79"/>
            <p:cNvSpPr txBox="1"/>
            <p:nvPr/>
          </p:nvSpPr>
          <p:spPr>
            <a:xfrm>
              <a:off x="1882144" y="1652282"/>
              <a:ext cx="411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FC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819782" y="1836948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1636902" y="2028173"/>
              <a:ext cx="3657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1917766" y="1670038"/>
              <a:ext cx="320040" cy="3200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239000" y="2351058"/>
            <a:ext cx="17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DOF  =  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019591" y="3096119"/>
            <a:ext cx="24370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Throughput</a:t>
            </a:r>
          </a:p>
          <a:p>
            <a:pPr algn="ctr"/>
            <a:r>
              <a:rPr lang="en-US" dirty="0" err="1">
                <a:solidFill>
                  <a:srgbClr val="FF3399"/>
                </a:solidFill>
              </a:rPr>
              <a:t>Reboiler</a:t>
            </a:r>
            <a:r>
              <a:rPr lang="en-US" dirty="0">
                <a:solidFill>
                  <a:srgbClr val="FF3399"/>
                </a:solidFill>
              </a:rPr>
              <a:t> Duty or T</a:t>
            </a:r>
            <a:r>
              <a:rPr lang="en-US" baseline="-25000" dirty="0">
                <a:solidFill>
                  <a:srgbClr val="FF3399"/>
                </a:solidFill>
              </a:rPr>
              <a:t>S</a:t>
            </a:r>
            <a:endParaRPr lang="en-US" dirty="0">
              <a:solidFill>
                <a:srgbClr val="FF3399"/>
              </a:solidFill>
            </a:endParaRPr>
          </a:p>
          <a:p>
            <a:pPr algn="ctr"/>
            <a:r>
              <a:rPr lang="en-US" dirty="0">
                <a:solidFill>
                  <a:srgbClr val="FF3399"/>
                </a:solidFill>
              </a:rPr>
              <a:t>Reflux rate or ratio or T</a:t>
            </a:r>
            <a:r>
              <a:rPr lang="en-US" baseline="-25000" dirty="0">
                <a:solidFill>
                  <a:srgbClr val="FF3399"/>
                </a:solidFill>
              </a:rPr>
              <a:t>R</a:t>
            </a:r>
            <a:endParaRPr lang="en-US" dirty="0">
              <a:solidFill>
                <a:srgbClr val="FF3399"/>
              </a:solidFill>
            </a:endParaRPr>
          </a:p>
          <a:p>
            <a:pPr algn="ctr"/>
            <a:r>
              <a:rPr lang="en-US" dirty="0">
                <a:solidFill>
                  <a:srgbClr val="CC3300"/>
                </a:solidFill>
              </a:rPr>
              <a:t>Reflux drum level </a:t>
            </a:r>
          </a:p>
          <a:p>
            <a:pPr algn="ctr"/>
            <a:r>
              <a:rPr lang="en-US" dirty="0">
                <a:solidFill>
                  <a:srgbClr val="CC3300"/>
                </a:solidFill>
              </a:rPr>
              <a:t>Bottom Sump Level</a:t>
            </a:r>
          </a:p>
          <a:p>
            <a:pPr algn="ctr"/>
            <a:r>
              <a:rPr lang="en-US" dirty="0">
                <a:solidFill>
                  <a:srgbClr val="CC3300"/>
                </a:solidFill>
              </a:rPr>
              <a:t>Column Pressure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63004" y="1693430"/>
            <a:ext cx="2244201" cy="3331754"/>
            <a:chOff x="3063004" y="1693430"/>
            <a:chExt cx="2244201" cy="3331754"/>
          </a:xfrm>
        </p:grpSpPr>
        <p:grpSp>
          <p:nvGrpSpPr>
            <p:cNvPr id="101" name="Group 100"/>
            <p:cNvGrpSpPr/>
            <p:nvPr/>
          </p:nvGrpSpPr>
          <p:grpSpPr>
            <a:xfrm>
              <a:off x="3063004" y="1693430"/>
              <a:ext cx="2244201" cy="3331754"/>
              <a:chOff x="1539003" y="1752600"/>
              <a:chExt cx="2244201" cy="3331754"/>
            </a:xfrm>
          </p:grpSpPr>
          <p:grpSp>
            <p:nvGrpSpPr>
              <p:cNvPr id="102" name="Group 101"/>
              <p:cNvGrpSpPr/>
              <p:nvPr/>
            </p:nvGrpSpPr>
            <p:grpSpPr>
              <a:xfrm flipH="1">
                <a:off x="2385453" y="4253195"/>
                <a:ext cx="1397751" cy="831159"/>
                <a:chOff x="896237" y="1652282"/>
                <a:chExt cx="1397751" cy="831159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878425" y="1652282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TC</a:t>
                  </a:r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896237" y="1830058"/>
                  <a:ext cx="1014984" cy="68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898940" y="1841791"/>
                  <a:ext cx="0" cy="6416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539003" y="1752600"/>
                <a:ext cx="1193086" cy="1283732"/>
                <a:chOff x="1539003" y="1752600"/>
                <a:chExt cx="1193086" cy="1283732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1539003" y="2667000"/>
                  <a:ext cx="415563" cy="369332"/>
                  <a:chOff x="3439652" y="3618847"/>
                  <a:chExt cx="415563" cy="369332"/>
                </a:xfrm>
              </p:grpSpPr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3439652" y="3618847"/>
                    <a:ext cx="4155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TC</a:t>
                    </a:r>
                  </a:p>
                </p:txBody>
              </p:sp>
              <p:sp>
                <p:nvSpPr>
                  <p:cNvPr id="108" name="Oval 107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743523" y="17526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 flipV="1">
                  <a:off x="1736621" y="1752600"/>
                  <a:ext cx="995468" cy="14459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6" name="Straight Arrow Connector 115"/>
            <p:cNvCxnSpPr/>
            <p:nvPr/>
          </p:nvCxnSpPr>
          <p:spPr>
            <a:xfrm flipH="1">
              <a:off x="4132080" y="3906025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10800000" flipH="1">
              <a:off x="3248427" y="2967603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398231" y="755251"/>
            <a:ext cx="3336279" cy="5566337"/>
            <a:chOff x="2398231" y="755251"/>
            <a:chExt cx="3336279" cy="5566337"/>
          </a:xfrm>
        </p:grpSpPr>
        <p:grpSp>
          <p:nvGrpSpPr>
            <p:cNvPr id="73" name="Group 72"/>
            <p:cNvGrpSpPr/>
            <p:nvPr/>
          </p:nvGrpSpPr>
          <p:grpSpPr>
            <a:xfrm>
              <a:off x="5036218" y="5031347"/>
              <a:ext cx="474206" cy="604491"/>
              <a:chOff x="1819782" y="1652282"/>
              <a:chExt cx="474206" cy="604491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1882144" y="1652282"/>
                <a:ext cx="411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FC</a:t>
                </a: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1819782" y="1836948"/>
                <a:ext cx="914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1614042" y="2051033"/>
                <a:ext cx="4114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>
                <a:spLocks noChangeAspect="1"/>
              </p:cNvSpPr>
              <p:nvPr/>
            </p:nvSpPr>
            <p:spPr>
              <a:xfrm>
                <a:off x="1917766" y="1670038"/>
                <a:ext cx="320040" cy="3200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2398231" y="2935375"/>
              <a:ext cx="474206" cy="850739"/>
              <a:chOff x="2398231" y="2935375"/>
              <a:chExt cx="474206" cy="850739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398231" y="3227343"/>
                <a:ext cx="474206" cy="558771"/>
                <a:chOff x="1819782" y="1652282"/>
                <a:chExt cx="474206" cy="558771"/>
              </a:xfrm>
            </p:grpSpPr>
            <p:sp>
              <p:nvSpPr>
                <p:cNvPr id="97" name="TextBox 96"/>
                <p:cNvSpPr txBox="1"/>
                <p:nvPr/>
              </p:nvSpPr>
              <p:spPr>
                <a:xfrm>
                  <a:off x="1882144" y="1652282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rot="5400000">
                  <a:off x="1636902" y="2028173"/>
                  <a:ext cx="3657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2657815" y="2935375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/>
            <p:cNvGrpSpPr/>
            <p:nvPr/>
          </p:nvGrpSpPr>
          <p:grpSpPr>
            <a:xfrm>
              <a:off x="5096262" y="1514903"/>
              <a:ext cx="638248" cy="646997"/>
              <a:chOff x="5096262" y="1514903"/>
              <a:chExt cx="638248" cy="646997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5096262" y="1792568"/>
                <a:ext cx="638248" cy="369332"/>
                <a:chOff x="3572261" y="1851737"/>
                <a:chExt cx="638248" cy="369332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572261" y="2045739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oup 93"/>
                <p:cNvGrpSpPr/>
                <p:nvPr/>
              </p:nvGrpSpPr>
              <p:grpSpPr>
                <a:xfrm>
                  <a:off x="3807129" y="1851737"/>
                  <a:ext cx="403380" cy="369332"/>
                  <a:chOff x="3439652" y="3618847"/>
                  <a:chExt cx="403380" cy="369332"/>
                </a:xfrm>
              </p:grpSpPr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3439652" y="3618847"/>
                    <a:ext cx="403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LC</a:t>
                    </a:r>
                  </a:p>
                </p:txBody>
              </p:sp>
              <p:sp>
                <p:nvSpPr>
                  <p:cNvPr id="96" name="Oval 95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5532820" y="1514903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3812459" y="5392561"/>
              <a:ext cx="1720361" cy="929027"/>
              <a:chOff x="3812459" y="5392561"/>
              <a:chExt cx="1720361" cy="929027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3812459" y="5392561"/>
                <a:ext cx="1720361" cy="929027"/>
                <a:chOff x="2490148" y="1292042"/>
                <a:chExt cx="1720361" cy="929027"/>
              </a:xfrm>
            </p:grpSpPr>
            <p:cxnSp>
              <p:nvCxnSpPr>
                <p:cNvPr id="76" name="Straight Connector 75"/>
                <p:cNvCxnSpPr>
                  <a:stCxn id="13" idx="2"/>
                </p:cNvCxnSpPr>
                <p:nvPr/>
              </p:nvCxnSpPr>
              <p:spPr>
                <a:xfrm>
                  <a:off x="2490148" y="1292042"/>
                  <a:ext cx="1356433" cy="6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/>
                <p:cNvGrpSpPr/>
                <p:nvPr/>
              </p:nvGrpSpPr>
              <p:grpSpPr>
                <a:xfrm>
                  <a:off x="3807129" y="1851737"/>
                  <a:ext cx="403380" cy="369332"/>
                  <a:chOff x="3439652" y="3618847"/>
                  <a:chExt cx="403380" cy="369332"/>
                </a:xfrm>
              </p:grpSpPr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3439652" y="3618847"/>
                    <a:ext cx="403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LC</a:t>
                    </a:r>
                  </a:p>
                </p:txBody>
              </p:sp>
              <p:sp>
                <p:nvSpPr>
                  <p:cNvPr id="79" name="Oval 78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5331130" y="5682012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4827103" y="755251"/>
              <a:ext cx="683321" cy="640723"/>
              <a:chOff x="4827103" y="755251"/>
              <a:chExt cx="683321" cy="640723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4827103" y="755251"/>
                <a:ext cx="683321" cy="369332"/>
                <a:chOff x="3303102" y="814420"/>
                <a:chExt cx="683321" cy="36933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3559703" y="814420"/>
                  <a:ext cx="426720" cy="369332"/>
                  <a:chOff x="3439652" y="3618847"/>
                  <a:chExt cx="426720" cy="369332"/>
                </a:xfrm>
              </p:grpSpPr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439652" y="3618847"/>
                    <a:ext cx="4267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PC</a:t>
                    </a:r>
                  </a:p>
                </p:txBody>
              </p:sp>
              <p:sp>
                <p:nvSpPr>
                  <p:cNvPr id="92" name="Oval 91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3306819" y="992196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5400000">
                  <a:off x="3234522" y="1076016"/>
                  <a:ext cx="137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Arrow Connector 119"/>
              <p:cNvCxnSpPr/>
              <p:nvPr/>
            </p:nvCxnSpPr>
            <p:spPr>
              <a:xfrm flipH="1" flipV="1">
                <a:off x="5279697" y="1107974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184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Packed Bed Reactor</a:t>
            </a:r>
            <a:endParaRPr lang="en-IN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999892" y="2395563"/>
            <a:ext cx="807478" cy="480060"/>
            <a:chOff x="2801644" y="1143000"/>
            <a:chExt cx="1076638" cy="640080"/>
          </a:xfrm>
        </p:grpSpPr>
        <p:sp>
          <p:nvSpPr>
            <p:cNvPr id="6" name="Oval 5"/>
            <p:cNvSpPr/>
            <p:nvPr/>
          </p:nvSpPr>
          <p:spPr>
            <a:xfrm>
              <a:off x="3019923" y="1143000"/>
              <a:ext cx="640079" cy="64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3184863" y="1196340"/>
              <a:ext cx="693419" cy="2667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184863" y="1463040"/>
              <a:ext cx="32004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801644" y="1463040"/>
              <a:ext cx="693419" cy="2667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930112" y="2413660"/>
            <a:ext cx="807478" cy="480060"/>
            <a:chOff x="2801644" y="1143000"/>
            <a:chExt cx="1076638" cy="640080"/>
          </a:xfrm>
        </p:grpSpPr>
        <p:sp>
          <p:nvSpPr>
            <p:cNvPr id="11" name="Oval 10"/>
            <p:cNvSpPr/>
            <p:nvPr/>
          </p:nvSpPr>
          <p:spPr>
            <a:xfrm>
              <a:off x="3019923" y="1143000"/>
              <a:ext cx="640079" cy="64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184863" y="1196340"/>
              <a:ext cx="693419" cy="2667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184863" y="1463040"/>
              <a:ext cx="32004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801644" y="1463040"/>
              <a:ext cx="693419" cy="2667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8392136" y="1903407"/>
            <a:ext cx="1226821" cy="1367162"/>
            <a:chOff x="5410200" y="2286000"/>
            <a:chExt cx="1752600" cy="1953088"/>
          </a:xfrm>
        </p:grpSpPr>
        <p:sp>
          <p:nvSpPr>
            <p:cNvPr id="16" name="Rectangle 15"/>
            <p:cNvSpPr/>
            <p:nvPr/>
          </p:nvSpPr>
          <p:spPr>
            <a:xfrm>
              <a:off x="5410200" y="2867488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5797858" y="2345185"/>
              <a:ext cx="139083" cy="914400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5867400" y="4230210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867400" y="3781888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 flipV="1">
              <a:off x="5410941" y="3141808"/>
              <a:ext cx="914400" cy="182880"/>
            </a:xfrm>
            <a:custGeom>
              <a:avLst/>
              <a:gdLst>
                <a:gd name="connsiteX0" fmla="*/ 0 w 825623"/>
                <a:gd name="connsiteY0" fmla="*/ 144542 h 256043"/>
                <a:gd name="connsiteX1" fmla="*/ 301841 w 825623"/>
                <a:gd name="connsiteY1" fmla="*/ 2499 h 256043"/>
                <a:gd name="connsiteX2" fmla="*/ 577048 w 825623"/>
                <a:gd name="connsiteY2" fmla="*/ 251074 h 256043"/>
                <a:gd name="connsiteX3" fmla="*/ 825623 w 825623"/>
                <a:gd name="connsiteY3" fmla="*/ 144542 h 25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623" h="256043">
                  <a:moveTo>
                    <a:pt x="0" y="144542"/>
                  </a:moveTo>
                  <a:cubicBezTo>
                    <a:pt x="102833" y="64643"/>
                    <a:pt x="205666" y="-15256"/>
                    <a:pt x="301841" y="2499"/>
                  </a:cubicBezTo>
                  <a:cubicBezTo>
                    <a:pt x="398016" y="20254"/>
                    <a:pt x="489751" y="227400"/>
                    <a:pt x="577048" y="251074"/>
                  </a:cubicBezTo>
                  <a:cubicBezTo>
                    <a:pt x="664345" y="274748"/>
                    <a:pt x="744984" y="209645"/>
                    <a:pt x="825623" y="144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5867399" y="2291181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867399" y="22860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378913" y="2379031"/>
            <a:ext cx="2330565" cy="891539"/>
            <a:chOff x="1752599" y="2679384"/>
            <a:chExt cx="2330565" cy="891539"/>
          </a:xfrm>
        </p:grpSpPr>
        <p:grpSp>
          <p:nvGrpSpPr>
            <p:cNvPr id="24" name="Group 23"/>
            <p:cNvGrpSpPr/>
            <p:nvPr/>
          </p:nvGrpSpPr>
          <p:grpSpPr>
            <a:xfrm rot="5400000">
              <a:off x="2643562" y="1788421"/>
              <a:ext cx="548640" cy="2330565"/>
              <a:chOff x="1905000" y="1920683"/>
              <a:chExt cx="548640" cy="383817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905000" y="2467013"/>
                <a:ext cx="548640" cy="2743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Delay 30"/>
              <p:cNvSpPr/>
              <p:nvPr/>
            </p:nvSpPr>
            <p:spPr>
              <a:xfrm rot="16200000">
                <a:off x="1905000" y="1920683"/>
                <a:ext cx="548640" cy="54864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Delay 31"/>
              <p:cNvSpPr/>
              <p:nvPr/>
            </p:nvSpPr>
            <p:spPr>
              <a:xfrm rot="5400000" flipV="1">
                <a:off x="1905000" y="5210213"/>
                <a:ext cx="548640" cy="54864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flipH="1">
              <a:off x="2535222" y="2747963"/>
              <a:ext cx="707762" cy="822960"/>
              <a:chOff x="2294878" y="2154317"/>
              <a:chExt cx="372122" cy="64008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2294878" y="2154317"/>
                <a:ext cx="0" cy="64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667000" y="2154317"/>
                <a:ext cx="0" cy="64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2475242" y="2164380"/>
                <a:ext cx="182880" cy="274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301240" y="2166896"/>
                <a:ext cx="182880" cy="274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" name="Straight Connector 32"/>
          <p:cNvCxnSpPr/>
          <p:nvPr/>
        </p:nvCxnSpPr>
        <p:spPr>
          <a:xfrm flipV="1">
            <a:off x="2438158" y="2644812"/>
            <a:ext cx="73152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643660" y="2652950"/>
            <a:ext cx="73152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720840" y="2658122"/>
            <a:ext cx="36576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565002" y="2653690"/>
            <a:ext cx="82296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83133" y="1689725"/>
            <a:ext cx="6750246" cy="1838357"/>
            <a:chOff x="1159133" y="1689724"/>
            <a:chExt cx="6750246" cy="1838357"/>
          </a:xfrm>
        </p:grpSpPr>
        <p:grpSp>
          <p:nvGrpSpPr>
            <p:cNvPr id="38" name="Group 37"/>
            <p:cNvGrpSpPr/>
            <p:nvPr/>
          </p:nvGrpSpPr>
          <p:grpSpPr>
            <a:xfrm>
              <a:off x="1159133" y="2426690"/>
              <a:ext cx="241569" cy="287828"/>
              <a:chOff x="6553200" y="3513424"/>
              <a:chExt cx="914400" cy="906176"/>
            </a:xfrm>
          </p:grpSpPr>
          <p:sp>
            <p:nvSpPr>
              <p:cNvPr id="64" name="Flowchart: Collate 63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66" name="Flowchart: Delay 65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4" idx="1"/>
                  <a:endCxn id="66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up 38"/>
            <p:cNvGrpSpPr/>
            <p:nvPr/>
          </p:nvGrpSpPr>
          <p:grpSpPr>
            <a:xfrm>
              <a:off x="2283370" y="2235115"/>
              <a:ext cx="241569" cy="287828"/>
              <a:chOff x="6553200" y="3513424"/>
              <a:chExt cx="914400" cy="906176"/>
            </a:xfrm>
          </p:grpSpPr>
          <p:sp>
            <p:nvSpPr>
              <p:cNvPr id="60" name="Flowchart: Collate 59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62" name="Flowchart: Delay 61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0" idx="1"/>
                  <a:endCxn id="62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" name="Group 39"/>
            <p:cNvGrpSpPr/>
            <p:nvPr/>
          </p:nvGrpSpPr>
          <p:grpSpPr>
            <a:xfrm>
              <a:off x="6186956" y="2250249"/>
              <a:ext cx="241569" cy="287828"/>
              <a:chOff x="6553200" y="3513424"/>
              <a:chExt cx="914400" cy="906176"/>
            </a:xfrm>
          </p:grpSpPr>
          <p:sp>
            <p:nvSpPr>
              <p:cNvPr id="56" name="Flowchart: Collate 55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58" name="Flowchart: Delay 57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>
                  <a:stCxn id="56" idx="1"/>
                  <a:endCxn id="58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/>
            <p:cNvGrpSpPr/>
            <p:nvPr/>
          </p:nvGrpSpPr>
          <p:grpSpPr>
            <a:xfrm>
              <a:off x="7466100" y="1689724"/>
              <a:ext cx="241569" cy="287828"/>
              <a:chOff x="6553200" y="3513424"/>
              <a:chExt cx="914400" cy="906176"/>
            </a:xfrm>
          </p:grpSpPr>
          <p:sp>
            <p:nvSpPr>
              <p:cNvPr id="52" name="Flowchart: Collate 51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54" name="Flowchart: Delay 53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>
                  <a:stCxn id="52" idx="1"/>
                  <a:endCxn id="54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/>
            <p:cNvGrpSpPr/>
            <p:nvPr/>
          </p:nvGrpSpPr>
          <p:grpSpPr>
            <a:xfrm>
              <a:off x="7667810" y="3044667"/>
              <a:ext cx="241569" cy="287828"/>
              <a:chOff x="6553200" y="3513424"/>
              <a:chExt cx="914400" cy="906176"/>
            </a:xfrm>
          </p:grpSpPr>
          <p:sp>
            <p:nvSpPr>
              <p:cNvPr id="48" name="Flowchart: Collate 47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50" name="Flowchart: Delay 49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/>
                <p:cNvCxnSpPr>
                  <a:stCxn id="48" idx="1"/>
                  <a:endCxn id="50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/>
            <p:cNvGrpSpPr/>
            <p:nvPr/>
          </p:nvGrpSpPr>
          <p:grpSpPr>
            <a:xfrm rot="5400000">
              <a:off x="3596308" y="3263383"/>
              <a:ext cx="241569" cy="287828"/>
              <a:chOff x="6553200" y="3513424"/>
              <a:chExt cx="914400" cy="906176"/>
            </a:xfrm>
          </p:grpSpPr>
          <p:sp>
            <p:nvSpPr>
              <p:cNvPr id="44" name="Flowchart: Collate 43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6" name="Flowchart: Delay 45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>
                  <a:stCxn id="44" idx="1"/>
                  <a:endCxn id="46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2" name="TextBox 101"/>
          <p:cNvSpPr txBox="1"/>
          <p:nvPr/>
        </p:nvSpPr>
        <p:spPr>
          <a:xfrm>
            <a:off x="2372213" y="4876800"/>
            <a:ext cx="17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DOF  =  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10983" y="4648200"/>
            <a:ext cx="1716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Throughput</a:t>
            </a:r>
          </a:p>
          <a:p>
            <a:pPr algn="ctr"/>
            <a:r>
              <a:rPr lang="en-US" dirty="0" err="1">
                <a:solidFill>
                  <a:srgbClr val="FF3399"/>
                </a:solidFill>
              </a:rPr>
              <a:t>Rxr</a:t>
            </a:r>
            <a:r>
              <a:rPr lang="en-US" dirty="0">
                <a:solidFill>
                  <a:srgbClr val="FF3399"/>
                </a:solidFill>
              </a:rPr>
              <a:t> Inlet T</a:t>
            </a:r>
          </a:p>
          <a:p>
            <a:pPr algn="ctr"/>
            <a:r>
              <a:rPr lang="en-US" dirty="0" err="1">
                <a:solidFill>
                  <a:srgbClr val="FF3399"/>
                </a:solidFill>
              </a:rPr>
              <a:t>Rxr</a:t>
            </a:r>
            <a:r>
              <a:rPr lang="en-US" dirty="0">
                <a:solidFill>
                  <a:srgbClr val="FF3399"/>
                </a:solidFill>
              </a:rPr>
              <a:t> T</a:t>
            </a:r>
          </a:p>
          <a:p>
            <a:pPr algn="ctr"/>
            <a:r>
              <a:rPr lang="en-US" dirty="0" err="1">
                <a:solidFill>
                  <a:srgbClr val="FF3399"/>
                </a:solidFill>
              </a:rPr>
              <a:t>Rxr</a:t>
            </a:r>
            <a:r>
              <a:rPr lang="en-US" dirty="0">
                <a:solidFill>
                  <a:srgbClr val="FF3399"/>
                </a:solidFill>
              </a:rPr>
              <a:t> P </a:t>
            </a:r>
          </a:p>
          <a:p>
            <a:pPr algn="ctr"/>
            <a:r>
              <a:rPr lang="en-US" dirty="0">
                <a:solidFill>
                  <a:srgbClr val="FF3399"/>
                </a:solidFill>
              </a:rPr>
              <a:t>Condensate T</a:t>
            </a:r>
          </a:p>
          <a:p>
            <a:pPr algn="ctr"/>
            <a:r>
              <a:rPr lang="en-US" dirty="0">
                <a:solidFill>
                  <a:srgbClr val="CC3300"/>
                </a:solidFill>
              </a:rPr>
              <a:t>Flash drum level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543443" y="1074529"/>
            <a:ext cx="7008659" cy="2353761"/>
            <a:chOff x="2543443" y="1074529"/>
            <a:chExt cx="7008659" cy="2353761"/>
          </a:xfrm>
        </p:grpSpPr>
        <p:grpSp>
          <p:nvGrpSpPr>
            <p:cNvPr id="2" name="Group 1"/>
            <p:cNvGrpSpPr/>
            <p:nvPr/>
          </p:nvGrpSpPr>
          <p:grpSpPr>
            <a:xfrm>
              <a:off x="2543443" y="1790389"/>
              <a:ext cx="474206" cy="852186"/>
              <a:chOff x="2543443" y="1790389"/>
              <a:chExt cx="474206" cy="85218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2543443" y="2083804"/>
                <a:ext cx="474206" cy="558771"/>
                <a:chOff x="1819782" y="1652282"/>
                <a:chExt cx="474206" cy="558771"/>
              </a:xfrm>
            </p:grpSpPr>
            <p:sp>
              <p:nvSpPr>
                <p:cNvPr id="89" name="TextBox 88"/>
                <p:cNvSpPr txBox="1"/>
                <p:nvPr/>
              </p:nvSpPr>
              <p:spPr>
                <a:xfrm>
                  <a:off x="1882144" y="1652282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5400000">
                  <a:off x="1636902" y="2028173"/>
                  <a:ext cx="3657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4" name="Straight Arrow Connector 103"/>
              <p:cNvCxnSpPr/>
              <p:nvPr/>
            </p:nvCxnSpPr>
            <p:spPr>
              <a:xfrm flipH="1">
                <a:off x="2800940" y="1790389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3725035" y="1624755"/>
              <a:ext cx="465966" cy="1015612"/>
              <a:chOff x="3725035" y="1624755"/>
              <a:chExt cx="465966" cy="1015612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3725035" y="1885577"/>
                <a:ext cx="465966" cy="754790"/>
                <a:chOff x="2201034" y="1885576"/>
                <a:chExt cx="465966" cy="754790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 flipH="1">
                  <a:off x="2201034" y="1885576"/>
                  <a:ext cx="415563" cy="369332"/>
                  <a:chOff x="3415297" y="3618847"/>
                  <a:chExt cx="415563" cy="369332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3415297" y="3618847"/>
                    <a:ext cx="4155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TC</a:t>
                    </a:r>
                  </a:p>
                </p:txBody>
              </p:sp>
              <p:sp>
                <p:nvSpPr>
                  <p:cNvPr id="101" name="Oval 100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570806" y="208110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rot="16200000" flipH="1">
                  <a:off x="2392680" y="2366046"/>
                  <a:ext cx="5486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3946137" y="1624755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7653050" y="1640658"/>
              <a:ext cx="465966" cy="1010128"/>
              <a:chOff x="7653050" y="1640658"/>
              <a:chExt cx="465966" cy="1010128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7653050" y="1895996"/>
                <a:ext cx="465966" cy="754790"/>
                <a:chOff x="2201034" y="1885576"/>
                <a:chExt cx="465966" cy="754790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 flipH="1">
                  <a:off x="2201034" y="1885576"/>
                  <a:ext cx="415563" cy="369332"/>
                  <a:chOff x="3415297" y="3618847"/>
                  <a:chExt cx="415563" cy="369332"/>
                </a:xfrm>
              </p:grpSpPr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3415297" y="3618847"/>
                    <a:ext cx="4155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TC</a:t>
                    </a:r>
                  </a:p>
                </p:txBody>
              </p:sp>
              <p:sp>
                <p:nvSpPr>
                  <p:cNvPr id="79" name="Oval 78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6" name="Straight Connector 75"/>
                <p:cNvCxnSpPr/>
                <p:nvPr/>
              </p:nvCxnSpPr>
              <p:spPr>
                <a:xfrm flipH="1">
                  <a:off x="2570806" y="208110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 flipH="1">
                  <a:off x="2392680" y="2366046"/>
                  <a:ext cx="5486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Arrow Connector 105"/>
              <p:cNvCxnSpPr/>
              <p:nvPr/>
            </p:nvCxnSpPr>
            <p:spPr>
              <a:xfrm flipH="1">
                <a:off x="7849723" y="1640658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5402763" y="2907614"/>
              <a:ext cx="1296500" cy="520676"/>
              <a:chOff x="5402763" y="2907614"/>
              <a:chExt cx="1296500" cy="520676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5402763" y="2907614"/>
                <a:ext cx="1068477" cy="520676"/>
                <a:chOff x="3878762" y="2907613"/>
                <a:chExt cx="1068477" cy="520676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 flipH="1">
                  <a:off x="4531676" y="2907613"/>
                  <a:ext cx="415563" cy="369332"/>
                  <a:chOff x="3415297" y="3618847"/>
                  <a:chExt cx="415563" cy="369332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3415297" y="3618847"/>
                    <a:ext cx="4155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TC</a:t>
                    </a:r>
                  </a:p>
                </p:txBody>
              </p:sp>
              <p:sp>
                <p:nvSpPr>
                  <p:cNvPr id="84" name="Oval 83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3878762" y="3415859"/>
                  <a:ext cx="8686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 flipH="1">
                  <a:off x="4665286" y="3336849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Straight Arrow Connector 106"/>
              <p:cNvCxnSpPr/>
              <p:nvPr/>
            </p:nvCxnSpPr>
            <p:spPr>
              <a:xfrm rot="5400000" flipH="1">
                <a:off x="6555263" y="2967902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8856026" y="1074529"/>
              <a:ext cx="489082" cy="841384"/>
              <a:chOff x="8856026" y="1074529"/>
              <a:chExt cx="489082" cy="84138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8856026" y="1344773"/>
                <a:ext cx="489082" cy="571140"/>
                <a:chOff x="1819782" y="1652282"/>
                <a:chExt cx="489082" cy="571140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1882144" y="1652282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PC</a:t>
                  </a:r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819782" y="1845293"/>
                  <a:ext cx="0" cy="378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Oval 95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9124869" y="1074529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8626663" y="2403722"/>
              <a:ext cx="925439" cy="656912"/>
              <a:chOff x="8626663" y="2403722"/>
              <a:chExt cx="925439" cy="65691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8626663" y="2629241"/>
                <a:ext cx="925439" cy="431393"/>
                <a:chOff x="3285070" y="1789676"/>
                <a:chExt cx="925439" cy="431393"/>
              </a:xfrm>
            </p:grpSpPr>
            <p:cxnSp>
              <p:nvCxnSpPr>
                <p:cNvPr id="85" name="Straight Connector 84"/>
                <p:cNvCxnSpPr>
                  <a:stCxn id="20" idx="1"/>
                </p:cNvCxnSpPr>
                <p:nvPr/>
              </p:nvCxnSpPr>
              <p:spPr>
                <a:xfrm>
                  <a:off x="3285070" y="1789676"/>
                  <a:ext cx="561511" cy="2560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Group 85"/>
                <p:cNvGrpSpPr/>
                <p:nvPr/>
              </p:nvGrpSpPr>
              <p:grpSpPr>
                <a:xfrm>
                  <a:off x="3807129" y="1851737"/>
                  <a:ext cx="403380" cy="369332"/>
                  <a:chOff x="3439652" y="3618847"/>
                  <a:chExt cx="403380" cy="369332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3439652" y="3618847"/>
                    <a:ext cx="403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LC</a:t>
                    </a:r>
                  </a:p>
                </p:txBody>
              </p:sp>
              <p:sp>
                <p:nvSpPr>
                  <p:cNvPr id="88" name="Oval 87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9340877" y="2403722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308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Toy Process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5041747" y="1401476"/>
            <a:ext cx="4384361" cy="4738237"/>
            <a:chOff x="3117147" y="1843198"/>
            <a:chExt cx="4384361" cy="4738237"/>
          </a:xfrm>
        </p:grpSpPr>
        <p:grpSp>
          <p:nvGrpSpPr>
            <p:cNvPr id="6" name="Group 5"/>
            <p:cNvGrpSpPr/>
            <p:nvPr/>
          </p:nvGrpSpPr>
          <p:grpSpPr>
            <a:xfrm rot="5400000">
              <a:off x="3472639" y="3235932"/>
              <a:ext cx="372122" cy="822960"/>
              <a:chOff x="2294878" y="2154317"/>
              <a:chExt cx="372122" cy="640080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H="1">
                <a:off x="2294878" y="2154317"/>
                <a:ext cx="0" cy="64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>
                <a:off x="2667000" y="2154317"/>
                <a:ext cx="0" cy="64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2475242" y="2164380"/>
                <a:ext cx="182880" cy="274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301240" y="2166896"/>
                <a:ext cx="182880" cy="274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3669292" y="2832961"/>
              <a:ext cx="914400" cy="1057923"/>
              <a:chOff x="2667000" y="3437877"/>
              <a:chExt cx="914400" cy="105792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667000" y="3581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Delay 47"/>
              <p:cNvSpPr/>
              <p:nvPr/>
            </p:nvSpPr>
            <p:spPr>
              <a:xfrm rot="16200000">
                <a:off x="3054658" y="3050219"/>
                <a:ext cx="139083" cy="91440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rot="16200000">
              <a:off x="3620067" y="2011680"/>
              <a:ext cx="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126492" y="4348084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4135370" y="3890884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3670033" y="3250804"/>
              <a:ext cx="914400" cy="182880"/>
            </a:xfrm>
            <a:custGeom>
              <a:avLst/>
              <a:gdLst>
                <a:gd name="connsiteX0" fmla="*/ 0 w 825623"/>
                <a:gd name="connsiteY0" fmla="*/ 144542 h 256043"/>
                <a:gd name="connsiteX1" fmla="*/ 301841 w 825623"/>
                <a:gd name="connsiteY1" fmla="*/ 2499 h 256043"/>
                <a:gd name="connsiteX2" fmla="*/ 577048 w 825623"/>
                <a:gd name="connsiteY2" fmla="*/ 251074 h 256043"/>
                <a:gd name="connsiteX3" fmla="*/ 825623 w 825623"/>
                <a:gd name="connsiteY3" fmla="*/ 144542 h 25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623" h="256043">
                  <a:moveTo>
                    <a:pt x="0" y="144542"/>
                  </a:moveTo>
                  <a:cubicBezTo>
                    <a:pt x="102833" y="64643"/>
                    <a:pt x="205666" y="-15256"/>
                    <a:pt x="301841" y="2499"/>
                  </a:cubicBezTo>
                  <a:cubicBezTo>
                    <a:pt x="398016" y="20254"/>
                    <a:pt x="489751" y="227400"/>
                    <a:pt x="577048" y="251074"/>
                  </a:cubicBezTo>
                  <a:cubicBezTo>
                    <a:pt x="664345" y="274748"/>
                    <a:pt x="744984" y="209645"/>
                    <a:pt x="825623" y="144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126492" y="1857514"/>
              <a:ext cx="0" cy="9601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425440" y="2839539"/>
              <a:ext cx="395412" cy="3090076"/>
              <a:chOff x="3505200" y="2044470"/>
              <a:chExt cx="548640" cy="383817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505200" y="2590800"/>
                <a:ext cx="548640" cy="2743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Delay 44"/>
              <p:cNvSpPr/>
              <p:nvPr/>
            </p:nvSpPr>
            <p:spPr>
              <a:xfrm rot="16200000">
                <a:off x="3505200" y="2044470"/>
                <a:ext cx="548640" cy="54864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Delay 45"/>
              <p:cNvSpPr/>
              <p:nvPr/>
            </p:nvSpPr>
            <p:spPr>
              <a:xfrm rot="5400000" flipV="1">
                <a:off x="3505200" y="5334000"/>
                <a:ext cx="548640" cy="54864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6071663" y="2213434"/>
              <a:ext cx="775947" cy="515323"/>
              <a:chOff x="5174572" y="2667000"/>
              <a:chExt cx="1538056" cy="9144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14"/>
            <p:cNvGrpSpPr/>
            <p:nvPr/>
          </p:nvGrpSpPr>
          <p:grpSpPr>
            <a:xfrm>
              <a:off x="5628396" y="2464738"/>
              <a:ext cx="593118" cy="368088"/>
              <a:chOff x="2895600" y="1547195"/>
              <a:chExt cx="914400" cy="476321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V="1">
                <a:off x="2895600" y="1547195"/>
                <a:ext cx="0" cy="47632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895600" y="1547195"/>
                <a:ext cx="91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6463182" y="2729412"/>
              <a:ext cx="0" cy="138062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6303945" y="2871524"/>
              <a:ext cx="329510" cy="220853"/>
              <a:chOff x="5867400" y="2895600"/>
              <a:chExt cx="914400" cy="9144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867400" y="2895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867400" y="3239167"/>
                <a:ext cx="914400" cy="182880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 flipV="1">
              <a:off x="5809868" y="3222779"/>
              <a:ext cx="169164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68888" y="3092376"/>
              <a:ext cx="0" cy="138062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5425440" y="5686677"/>
              <a:ext cx="395412" cy="44171"/>
            </a:xfrm>
            <a:custGeom>
              <a:avLst/>
              <a:gdLst>
                <a:gd name="connsiteX0" fmla="*/ 0 w 825623"/>
                <a:gd name="connsiteY0" fmla="*/ 144542 h 256043"/>
                <a:gd name="connsiteX1" fmla="*/ 301841 w 825623"/>
                <a:gd name="connsiteY1" fmla="*/ 2499 h 256043"/>
                <a:gd name="connsiteX2" fmla="*/ 577048 w 825623"/>
                <a:gd name="connsiteY2" fmla="*/ 251074 h 256043"/>
                <a:gd name="connsiteX3" fmla="*/ 825623 w 825623"/>
                <a:gd name="connsiteY3" fmla="*/ 144542 h 25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623" h="256043">
                  <a:moveTo>
                    <a:pt x="0" y="144542"/>
                  </a:moveTo>
                  <a:cubicBezTo>
                    <a:pt x="102833" y="64643"/>
                    <a:pt x="205666" y="-15256"/>
                    <a:pt x="301841" y="2499"/>
                  </a:cubicBezTo>
                  <a:cubicBezTo>
                    <a:pt x="398016" y="20254"/>
                    <a:pt x="489751" y="227400"/>
                    <a:pt x="577048" y="251074"/>
                  </a:cubicBezTo>
                  <a:cubicBezTo>
                    <a:pt x="664345" y="274748"/>
                    <a:pt x="744984" y="209645"/>
                    <a:pt x="825623" y="144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5912400" y="5786979"/>
              <a:ext cx="775947" cy="515323"/>
              <a:chOff x="5174572" y="2667000"/>
              <a:chExt cx="1538056" cy="9144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" name="Straight Connector 21"/>
            <p:cNvCxnSpPr/>
            <p:nvPr/>
          </p:nvCxnSpPr>
          <p:spPr>
            <a:xfrm>
              <a:off x="5623146" y="5934214"/>
              <a:ext cx="5250" cy="647221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628396" y="6576284"/>
              <a:ext cx="160934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628396" y="6056910"/>
              <a:ext cx="44132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80645" y="5570294"/>
              <a:ext cx="0" cy="22085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809868" y="5577442"/>
              <a:ext cx="46131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>
              <a:off x="3625855" y="1340279"/>
              <a:ext cx="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7483137" y="1843198"/>
              <a:ext cx="0" cy="1371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108735" y="1843199"/>
              <a:ext cx="338328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704450" y="1050305"/>
            <a:ext cx="4744351" cy="5266852"/>
            <a:chOff x="2779850" y="1492028"/>
            <a:chExt cx="4744351" cy="5266852"/>
          </a:xfrm>
        </p:grpSpPr>
        <p:sp>
          <p:nvSpPr>
            <p:cNvPr id="54" name="TextBox 53"/>
            <p:cNvSpPr txBox="1"/>
            <p:nvPr/>
          </p:nvSpPr>
          <p:spPr>
            <a:xfrm>
              <a:off x="2779850" y="16639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88356" y="231163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6103" y="638954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4192" y="1492028"/>
              <a:ext cx="1309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Recycle A, B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46723" y="2998676"/>
              <a:ext cx="9989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 + B → C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88358" y="1181755"/>
            <a:ext cx="3743978" cy="5028103"/>
            <a:chOff x="3363759" y="1623477"/>
            <a:chExt cx="3743978" cy="5028103"/>
          </a:xfrm>
        </p:grpSpPr>
        <p:grpSp>
          <p:nvGrpSpPr>
            <p:cNvPr id="60" name="Group 59"/>
            <p:cNvGrpSpPr/>
            <p:nvPr/>
          </p:nvGrpSpPr>
          <p:grpSpPr>
            <a:xfrm>
              <a:off x="3363759" y="3240056"/>
              <a:ext cx="241569" cy="287828"/>
              <a:chOff x="6553200" y="3513424"/>
              <a:chExt cx="914400" cy="906176"/>
            </a:xfrm>
          </p:grpSpPr>
          <p:sp>
            <p:nvSpPr>
              <p:cNvPr id="101" name="Flowchart: Collate 10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103" name="Flowchart: Delay 10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>
                  <a:stCxn id="101" idx="1"/>
                  <a:endCxn id="10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" name="Group 60"/>
            <p:cNvGrpSpPr/>
            <p:nvPr/>
          </p:nvGrpSpPr>
          <p:grpSpPr>
            <a:xfrm>
              <a:off x="3397749" y="2302972"/>
              <a:ext cx="241569" cy="287828"/>
              <a:chOff x="6553200" y="3513424"/>
              <a:chExt cx="914400" cy="906176"/>
            </a:xfrm>
          </p:grpSpPr>
          <p:sp>
            <p:nvSpPr>
              <p:cNvPr id="97" name="Flowchart: Collate 9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99" name="Flowchart: Delay 9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" name="Straight Connector 99"/>
                <p:cNvCxnSpPr>
                  <a:stCxn id="97" idx="1"/>
                  <a:endCxn id="9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61"/>
            <p:cNvGrpSpPr/>
            <p:nvPr/>
          </p:nvGrpSpPr>
          <p:grpSpPr>
            <a:xfrm>
              <a:off x="4952112" y="4128362"/>
              <a:ext cx="241569" cy="287828"/>
              <a:chOff x="6553200" y="3513424"/>
              <a:chExt cx="914400" cy="906176"/>
            </a:xfrm>
          </p:grpSpPr>
          <p:sp>
            <p:nvSpPr>
              <p:cNvPr id="93" name="Flowchart: Collate 9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95" name="Flowchart: Delay 9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>
                  <a:stCxn id="93" idx="1"/>
                  <a:endCxn id="9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/>
            <p:cNvGrpSpPr/>
            <p:nvPr/>
          </p:nvGrpSpPr>
          <p:grpSpPr>
            <a:xfrm>
              <a:off x="6866168" y="2046150"/>
              <a:ext cx="241569" cy="287828"/>
              <a:chOff x="6553200" y="3513424"/>
              <a:chExt cx="914400" cy="906176"/>
            </a:xfrm>
          </p:grpSpPr>
          <p:sp>
            <p:nvSpPr>
              <p:cNvPr id="89" name="Flowchart: Collate 8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91" name="Flowchart: Delay 9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89" idx="1"/>
                  <a:endCxn id="9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Group 63"/>
            <p:cNvGrpSpPr/>
            <p:nvPr/>
          </p:nvGrpSpPr>
          <p:grpSpPr>
            <a:xfrm>
              <a:off x="6785243" y="3017493"/>
              <a:ext cx="241569" cy="287828"/>
              <a:chOff x="6553200" y="3513424"/>
              <a:chExt cx="914400" cy="906176"/>
            </a:xfrm>
          </p:grpSpPr>
          <p:sp>
            <p:nvSpPr>
              <p:cNvPr id="85" name="Flowchart: Collate 84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87" name="Flowchart: Delay 86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Connector 87"/>
                <p:cNvCxnSpPr>
                  <a:stCxn id="85" idx="1"/>
                  <a:endCxn id="87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>
              <a:off x="5984076" y="3007562"/>
              <a:ext cx="241569" cy="287828"/>
              <a:chOff x="6553200" y="3513424"/>
              <a:chExt cx="914400" cy="906176"/>
            </a:xfrm>
          </p:grpSpPr>
          <p:sp>
            <p:nvSpPr>
              <p:cNvPr id="81" name="Flowchart: Collate 8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83" name="Flowchart: Delay 8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1" idx="1"/>
                  <a:endCxn id="8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/>
            <p:cNvGrpSpPr/>
            <p:nvPr/>
          </p:nvGrpSpPr>
          <p:grpSpPr>
            <a:xfrm>
              <a:off x="6735828" y="6363752"/>
              <a:ext cx="241569" cy="287828"/>
              <a:chOff x="6553200" y="3513424"/>
              <a:chExt cx="914400" cy="906176"/>
            </a:xfrm>
          </p:grpSpPr>
          <p:sp>
            <p:nvSpPr>
              <p:cNvPr id="77" name="Flowchart: Collate 7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79" name="Flowchart: Delay 7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0" name="Straight Connector 79"/>
                <p:cNvCxnSpPr>
                  <a:stCxn id="77" idx="1"/>
                  <a:endCxn id="7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/>
            <p:cNvGrpSpPr/>
            <p:nvPr/>
          </p:nvGrpSpPr>
          <p:grpSpPr>
            <a:xfrm>
              <a:off x="6704316" y="5633694"/>
              <a:ext cx="241569" cy="287828"/>
              <a:chOff x="6553200" y="3513424"/>
              <a:chExt cx="914400" cy="906176"/>
            </a:xfrm>
          </p:grpSpPr>
          <p:sp>
            <p:nvSpPr>
              <p:cNvPr id="73" name="Flowchart: Collate 7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75" name="Flowchart: Delay 7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>
                  <a:stCxn id="73" idx="1"/>
                  <a:endCxn id="7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8" name="Group 67"/>
            <p:cNvGrpSpPr/>
            <p:nvPr/>
          </p:nvGrpSpPr>
          <p:grpSpPr>
            <a:xfrm>
              <a:off x="3412415" y="1623477"/>
              <a:ext cx="241569" cy="287828"/>
              <a:chOff x="6553200" y="3513424"/>
              <a:chExt cx="914400" cy="906176"/>
            </a:xfrm>
          </p:grpSpPr>
          <p:sp>
            <p:nvSpPr>
              <p:cNvPr id="69" name="Flowchart: Collate 6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71" name="Flowchart: Delay 7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>
                  <a:stCxn id="69" idx="1"/>
                  <a:endCxn id="7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6" name="TextBox 165"/>
          <p:cNvSpPr txBox="1"/>
          <p:nvPr/>
        </p:nvSpPr>
        <p:spPr>
          <a:xfrm>
            <a:off x="2124722" y="2033302"/>
            <a:ext cx="16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DOF = 9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924091" y="2986941"/>
            <a:ext cx="21676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Throughput</a:t>
            </a:r>
          </a:p>
          <a:p>
            <a:pPr algn="ctr"/>
            <a:r>
              <a:rPr lang="en-US" dirty="0" err="1">
                <a:solidFill>
                  <a:srgbClr val="FF3399"/>
                </a:solidFill>
              </a:rPr>
              <a:t>Rxr</a:t>
            </a:r>
            <a:r>
              <a:rPr lang="en-US" dirty="0">
                <a:solidFill>
                  <a:srgbClr val="FF3399"/>
                </a:solidFill>
              </a:rPr>
              <a:t> Level</a:t>
            </a:r>
          </a:p>
          <a:p>
            <a:pPr algn="ctr"/>
            <a:r>
              <a:rPr lang="en-US" dirty="0" err="1">
                <a:solidFill>
                  <a:srgbClr val="FF3399"/>
                </a:solidFill>
              </a:rPr>
              <a:t>Rxr</a:t>
            </a:r>
            <a:r>
              <a:rPr lang="en-US" dirty="0">
                <a:solidFill>
                  <a:srgbClr val="FF3399"/>
                </a:solidFill>
              </a:rPr>
              <a:t> Temperature</a:t>
            </a:r>
          </a:p>
          <a:p>
            <a:pPr algn="ctr"/>
            <a:r>
              <a:rPr lang="en-US" dirty="0" err="1">
                <a:solidFill>
                  <a:srgbClr val="FF3399"/>
                </a:solidFill>
              </a:rPr>
              <a:t>Rxr</a:t>
            </a:r>
            <a:r>
              <a:rPr lang="en-US" dirty="0">
                <a:solidFill>
                  <a:srgbClr val="FF3399"/>
                </a:solidFill>
              </a:rPr>
              <a:t> composition</a:t>
            </a:r>
          </a:p>
          <a:p>
            <a:pPr algn="ctr"/>
            <a:r>
              <a:rPr lang="en-US" dirty="0">
                <a:solidFill>
                  <a:srgbClr val="FF3399"/>
                </a:solidFill>
              </a:rPr>
              <a:t>Column L/F</a:t>
            </a:r>
          </a:p>
          <a:p>
            <a:pPr algn="ctr"/>
            <a:r>
              <a:rPr lang="en-US" dirty="0">
                <a:solidFill>
                  <a:srgbClr val="FF3399"/>
                </a:solidFill>
              </a:rPr>
              <a:t>Column Temperature</a:t>
            </a:r>
          </a:p>
          <a:p>
            <a:pPr algn="ctr"/>
            <a:r>
              <a:rPr lang="en-US" dirty="0">
                <a:solidFill>
                  <a:srgbClr val="CC3300"/>
                </a:solidFill>
              </a:rPr>
              <a:t>Column pressure</a:t>
            </a:r>
          </a:p>
          <a:p>
            <a:pPr algn="ctr"/>
            <a:r>
              <a:rPr lang="en-US" dirty="0">
                <a:solidFill>
                  <a:srgbClr val="CC3300"/>
                </a:solidFill>
              </a:rPr>
              <a:t>Reflux drum level</a:t>
            </a:r>
          </a:p>
          <a:p>
            <a:pPr algn="ctr"/>
            <a:r>
              <a:rPr lang="en-US" dirty="0">
                <a:solidFill>
                  <a:srgbClr val="CC3300"/>
                </a:solidFill>
              </a:rPr>
              <a:t>Sump level</a:t>
            </a:r>
          </a:p>
        </p:txBody>
      </p:sp>
      <p:grpSp>
        <p:nvGrpSpPr>
          <p:cNvPr id="185" name="Group 184"/>
          <p:cNvGrpSpPr/>
          <p:nvPr/>
        </p:nvGrpSpPr>
        <p:grpSpPr>
          <a:xfrm>
            <a:off x="4913649" y="838200"/>
            <a:ext cx="4354770" cy="5121628"/>
            <a:chOff x="4913649" y="838200"/>
            <a:chExt cx="4354770" cy="5121628"/>
          </a:xfrm>
        </p:grpSpPr>
        <p:grpSp>
          <p:nvGrpSpPr>
            <p:cNvPr id="182" name="Group 181"/>
            <p:cNvGrpSpPr/>
            <p:nvPr/>
          </p:nvGrpSpPr>
          <p:grpSpPr>
            <a:xfrm>
              <a:off x="8457211" y="1941593"/>
              <a:ext cx="611614" cy="657948"/>
              <a:chOff x="8457211" y="1941593"/>
              <a:chExt cx="611614" cy="657948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8457211" y="2230209"/>
                <a:ext cx="611614" cy="369332"/>
                <a:chOff x="3598895" y="1851737"/>
                <a:chExt cx="611614" cy="369332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3598895" y="2099007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2" name="Group 151"/>
                <p:cNvGrpSpPr/>
                <p:nvPr/>
              </p:nvGrpSpPr>
              <p:grpSpPr>
                <a:xfrm>
                  <a:off x="3807129" y="1851737"/>
                  <a:ext cx="403380" cy="369332"/>
                  <a:chOff x="3439652" y="3618847"/>
                  <a:chExt cx="403380" cy="369332"/>
                </a:xfrm>
              </p:grpSpPr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3439652" y="3618847"/>
                    <a:ext cx="403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LC</a:t>
                    </a:r>
                  </a:p>
                </p:txBody>
              </p:sp>
              <p:sp>
                <p:nvSpPr>
                  <p:cNvPr id="154" name="Oval 153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8" name="Straight Arrow Connector 167"/>
              <p:cNvCxnSpPr/>
              <p:nvPr/>
            </p:nvCxnSpPr>
            <p:spPr>
              <a:xfrm flipH="1">
                <a:off x="8870484" y="1941593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7763037" y="5263000"/>
              <a:ext cx="1505382" cy="696828"/>
              <a:chOff x="7763037" y="5263000"/>
              <a:chExt cx="1505382" cy="696828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7763037" y="5263000"/>
                <a:ext cx="1247426" cy="696828"/>
                <a:chOff x="1038098" y="1324786"/>
                <a:chExt cx="1247426" cy="696828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1882144" y="1652282"/>
                  <a:ext cx="403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LC</a:t>
                  </a:r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1038098" y="1324786"/>
                  <a:ext cx="890709" cy="5052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9" name="Straight Arrow Connector 168"/>
              <p:cNvCxnSpPr/>
              <p:nvPr/>
            </p:nvCxnSpPr>
            <p:spPr>
              <a:xfrm rot="5400000" flipH="1">
                <a:off x="9124419" y="5635832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6420400" y="3027467"/>
              <a:ext cx="795032" cy="692789"/>
              <a:chOff x="6420400" y="3027467"/>
              <a:chExt cx="795032" cy="692789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6420400" y="3027467"/>
                <a:ext cx="795032" cy="692789"/>
                <a:chOff x="1490492" y="1328825"/>
                <a:chExt cx="795032" cy="692789"/>
              </a:xfrm>
            </p:grpSpPr>
            <p:sp>
              <p:nvSpPr>
                <p:cNvPr id="159" name="TextBox 158"/>
                <p:cNvSpPr txBox="1"/>
                <p:nvPr/>
              </p:nvSpPr>
              <p:spPr>
                <a:xfrm>
                  <a:off x="1882144" y="1652282"/>
                  <a:ext cx="403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LC</a:t>
                  </a:r>
                </a:p>
              </p:txBody>
            </p: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1490492" y="1328825"/>
                  <a:ext cx="420730" cy="5081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Oval 160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0" name="Straight Arrow Connector 169"/>
              <p:cNvCxnSpPr/>
              <p:nvPr/>
            </p:nvCxnSpPr>
            <p:spPr>
              <a:xfrm flipH="1">
                <a:off x="7026603" y="3041892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7026603" y="1892256"/>
              <a:ext cx="1230280" cy="2002543"/>
              <a:chOff x="7026603" y="1892256"/>
              <a:chExt cx="1230280" cy="2002543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7026603" y="2131321"/>
                <a:ext cx="1230280" cy="1763478"/>
                <a:chOff x="5102003" y="2573044"/>
                <a:chExt cx="1230280" cy="1763478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5290832" y="2919202"/>
                  <a:ext cx="0" cy="14173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2" name="Group 131"/>
                <p:cNvGrpSpPr/>
                <p:nvPr/>
              </p:nvGrpSpPr>
              <p:grpSpPr>
                <a:xfrm>
                  <a:off x="5102003" y="2573044"/>
                  <a:ext cx="357790" cy="369332"/>
                  <a:chOff x="5353194" y="3733154"/>
                  <a:chExt cx="357790" cy="369332"/>
                </a:xfrm>
              </p:grpSpPr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5353194" y="3733154"/>
                    <a:ext cx="3577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 X</a:t>
                    </a:r>
                  </a:p>
                </p:txBody>
              </p:sp>
              <p:sp>
                <p:nvSpPr>
                  <p:cNvPr id="140" name="Oval 139"/>
                  <p:cNvSpPr>
                    <a:spLocks noChangeAspect="1"/>
                  </p:cNvSpPr>
                  <p:nvPr/>
                </p:nvSpPr>
                <p:spPr>
                  <a:xfrm>
                    <a:off x="5388816" y="3750910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5893589" y="2668153"/>
                  <a:ext cx="438694" cy="558771"/>
                  <a:chOff x="1855294" y="1652282"/>
                  <a:chExt cx="438694" cy="55877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1864761" y="1836948"/>
                    <a:ext cx="4572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rot="5400000">
                    <a:off x="1672414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Oval 137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5485984" y="2750820"/>
                  <a:ext cx="5029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1" name="Straight Arrow Connector 170"/>
              <p:cNvCxnSpPr/>
              <p:nvPr/>
            </p:nvCxnSpPr>
            <p:spPr>
              <a:xfrm flipH="1">
                <a:off x="7215432" y="189225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994316" y="1108971"/>
              <a:ext cx="905399" cy="920402"/>
              <a:chOff x="7994316" y="1108971"/>
              <a:chExt cx="905399" cy="920402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7994316" y="1402379"/>
                <a:ext cx="905399" cy="626994"/>
                <a:chOff x="3081024" y="814420"/>
                <a:chExt cx="905399" cy="626994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3559703" y="814420"/>
                  <a:ext cx="426720" cy="369332"/>
                  <a:chOff x="3439652" y="3618847"/>
                  <a:chExt cx="426720" cy="369332"/>
                </a:xfrm>
              </p:grpSpPr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3439652" y="3618847"/>
                    <a:ext cx="4267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PC</a:t>
                    </a:r>
                  </a:p>
                </p:txBody>
              </p:sp>
              <p:sp>
                <p:nvSpPr>
                  <p:cNvPr id="150" name="Oval 149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081024" y="992196"/>
                  <a:ext cx="5001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3091042" y="1016266"/>
                  <a:ext cx="0" cy="4251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Arrow Connector 172"/>
              <p:cNvCxnSpPr/>
              <p:nvPr/>
            </p:nvCxnSpPr>
            <p:spPr>
              <a:xfrm flipH="1">
                <a:off x="8664712" y="1108971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4913649" y="2455351"/>
              <a:ext cx="727527" cy="469991"/>
              <a:chOff x="4913649" y="2455351"/>
              <a:chExt cx="727527" cy="469991"/>
            </a:xfrm>
          </p:grpSpPr>
          <p:grpSp>
            <p:nvGrpSpPr>
              <p:cNvPr id="106" name="Group 105"/>
              <p:cNvGrpSpPr/>
              <p:nvPr/>
            </p:nvGrpSpPr>
            <p:grpSpPr>
              <a:xfrm flipH="1">
                <a:off x="5158092" y="2455351"/>
                <a:ext cx="483084" cy="469991"/>
                <a:chOff x="1810904" y="1652282"/>
                <a:chExt cx="483084" cy="469991"/>
              </a:xfrm>
            </p:grpSpPr>
            <p:sp>
              <p:nvSpPr>
                <p:cNvPr id="162" name="TextBox 161"/>
                <p:cNvSpPr txBox="1"/>
                <p:nvPr/>
              </p:nvSpPr>
              <p:spPr>
                <a:xfrm>
                  <a:off x="1878425" y="1652282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TC</a:t>
                  </a:r>
                </a:p>
              </p:txBody>
            </p: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rot="5400000">
                  <a:off x="1673744" y="1985113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Oval 164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4" name="Straight Arrow Connector 173"/>
              <p:cNvCxnSpPr/>
              <p:nvPr/>
            </p:nvCxnSpPr>
            <p:spPr>
              <a:xfrm rot="16200000" flipH="1">
                <a:off x="5057649" y="2497427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93604" y="1431751"/>
              <a:ext cx="1737784" cy="1548962"/>
              <a:chOff x="5193604" y="1431751"/>
              <a:chExt cx="1737784" cy="1548962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5193604" y="1431751"/>
                <a:ext cx="1478072" cy="1548962"/>
                <a:chOff x="3269004" y="1873474"/>
                <a:chExt cx="1478072" cy="1548962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 flipH="1">
                  <a:off x="3269004" y="1955829"/>
                  <a:ext cx="474206" cy="558771"/>
                  <a:chOff x="1819782" y="1652282"/>
                  <a:chExt cx="474206" cy="558771"/>
                </a:xfrm>
              </p:grpSpPr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1819782" y="1836948"/>
                    <a:ext cx="91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rot="5400000">
                    <a:off x="1636902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4315548" y="1877345"/>
                  <a:ext cx="431528" cy="369332"/>
                  <a:chOff x="5335438" y="3733154"/>
                  <a:chExt cx="431528" cy="369332"/>
                </a:xfrm>
              </p:grpSpPr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5335438" y="3733154"/>
                    <a:ext cx="4315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CC</a:t>
                    </a:r>
                  </a:p>
                </p:txBody>
              </p:sp>
              <p:sp>
                <p:nvSpPr>
                  <p:cNvPr id="126" name="Oval 125"/>
                  <p:cNvSpPr>
                    <a:spLocks noChangeAspect="1"/>
                  </p:cNvSpPr>
                  <p:nvPr/>
                </p:nvSpPr>
                <p:spPr>
                  <a:xfrm>
                    <a:off x="5388816" y="3750910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3724614" y="1873474"/>
                  <a:ext cx="357790" cy="369332"/>
                  <a:chOff x="5353194" y="3733154"/>
                  <a:chExt cx="357790" cy="369332"/>
                </a:xfrm>
              </p:grpSpPr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5353194" y="3733154"/>
                    <a:ext cx="3577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 X</a:t>
                    </a:r>
                  </a:p>
                </p:txBody>
              </p:sp>
              <p:sp>
                <p:nvSpPr>
                  <p:cNvPr id="124" name="Oval 123"/>
                  <p:cNvSpPr>
                    <a:spLocks noChangeAspect="1"/>
                  </p:cNvSpPr>
                  <p:nvPr/>
                </p:nvSpPr>
                <p:spPr>
                  <a:xfrm>
                    <a:off x="5388816" y="3750910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0" name="Straight Connector 119"/>
                <p:cNvCxnSpPr/>
                <p:nvPr/>
              </p:nvCxnSpPr>
              <p:spPr>
                <a:xfrm flipH="1">
                  <a:off x="3594928" y="1958571"/>
                  <a:ext cx="186454" cy="366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4082404" y="2042594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541410" y="2233716"/>
                  <a:ext cx="0" cy="11887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Arrow Connector 174"/>
              <p:cNvCxnSpPr/>
              <p:nvPr/>
            </p:nvCxnSpPr>
            <p:spPr>
              <a:xfrm rot="5400000" flipH="1">
                <a:off x="6787388" y="1480108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4961786" y="838200"/>
              <a:ext cx="718450" cy="558771"/>
              <a:chOff x="4961786" y="838200"/>
              <a:chExt cx="718450" cy="558771"/>
            </a:xfrm>
          </p:grpSpPr>
          <p:grpSp>
            <p:nvGrpSpPr>
              <p:cNvPr id="108" name="Group 107"/>
              <p:cNvGrpSpPr/>
              <p:nvPr/>
            </p:nvGrpSpPr>
            <p:grpSpPr>
              <a:xfrm flipH="1">
                <a:off x="5206030" y="838200"/>
                <a:ext cx="474206" cy="558771"/>
                <a:chOff x="1819782" y="1652282"/>
                <a:chExt cx="474206" cy="558771"/>
              </a:xfrm>
            </p:grpSpPr>
            <p:sp>
              <p:nvSpPr>
                <p:cNvPr id="155" name="TextBox 154"/>
                <p:cNvSpPr txBox="1"/>
                <p:nvPr/>
              </p:nvSpPr>
              <p:spPr>
                <a:xfrm>
                  <a:off x="1882144" y="1652282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rot="5400000">
                  <a:off x="1636902" y="2028173"/>
                  <a:ext cx="3657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Oval 157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6" name="Straight Arrow Connector 175"/>
              <p:cNvCxnSpPr/>
              <p:nvPr/>
            </p:nvCxnSpPr>
            <p:spPr>
              <a:xfrm rot="16200000" flipH="1">
                <a:off x="5105786" y="87886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7697628" y="3981886"/>
              <a:ext cx="1025373" cy="1210085"/>
              <a:chOff x="7697628" y="3981886"/>
              <a:chExt cx="1025373" cy="1210085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flipH="1">
                <a:off x="8073850" y="4461358"/>
                <a:ext cx="6400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723001" y="4465556"/>
                <a:ext cx="0" cy="72641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112"/>
              <p:cNvGrpSpPr/>
              <p:nvPr/>
            </p:nvGrpSpPr>
            <p:grpSpPr>
              <a:xfrm>
                <a:off x="7697628" y="4269886"/>
                <a:ext cx="415563" cy="369332"/>
                <a:chOff x="6315351" y="4711609"/>
                <a:chExt cx="415563" cy="369332"/>
              </a:xfrm>
            </p:grpSpPr>
            <p:sp>
              <p:nvSpPr>
                <p:cNvPr id="144" name="TextBox 143"/>
                <p:cNvSpPr txBox="1"/>
                <p:nvPr/>
              </p:nvSpPr>
              <p:spPr>
                <a:xfrm flipH="1">
                  <a:off x="6315351" y="4711609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TC</a:t>
                  </a:r>
                </a:p>
              </p:txBody>
            </p:sp>
            <p:sp>
              <p:nvSpPr>
                <p:cNvPr id="145" name="Oval 144"/>
                <p:cNvSpPr>
                  <a:spLocks noChangeAspect="1"/>
                </p:cNvSpPr>
                <p:nvPr/>
              </p:nvSpPr>
              <p:spPr>
                <a:xfrm flipH="1">
                  <a:off x="6371533" y="4729365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7" name="Straight Arrow Connector 176"/>
              <p:cNvCxnSpPr/>
              <p:nvPr/>
            </p:nvCxnSpPr>
            <p:spPr>
              <a:xfrm flipH="1">
                <a:off x="7908674" y="398188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3346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 Non-Reactive Liquid Levels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1183366" y="2246377"/>
            <a:ext cx="2590059" cy="1972323"/>
            <a:chOff x="2439141" y="2209800"/>
            <a:chExt cx="2590059" cy="1972323"/>
          </a:xfrm>
        </p:grpSpPr>
        <p:grpSp>
          <p:nvGrpSpPr>
            <p:cNvPr id="5" name="Group 4"/>
            <p:cNvGrpSpPr/>
            <p:nvPr/>
          </p:nvGrpSpPr>
          <p:grpSpPr>
            <a:xfrm>
              <a:off x="3276600" y="2667000"/>
              <a:ext cx="914400" cy="1057923"/>
              <a:chOff x="2667000" y="3437877"/>
              <a:chExt cx="914400" cy="105792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7000" y="3581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Delay 12"/>
              <p:cNvSpPr/>
              <p:nvPr/>
            </p:nvSpPr>
            <p:spPr>
              <a:xfrm rot="16200000">
                <a:off x="3054658" y="3050219"/>
                <a:ext cx="139083" cy="91440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439141" y="2209800"/>
              <a:ext cx="1295400" cy="457200"/>
              <a:chOff x="1524000" y="2057400"/>
              <a:chExt cx="1295400" cy="679142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524000" y="2057400"/>
                <a:ext cx="1295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2819400" y="2057400"/>
                <a:ext cx="0" cy="6791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flipH="1" flipV="1">
              <a:off x="3733800" y="3724923"/>
              <a:ext cx="1295400" cy="457200"/>
              <a:chOff x="1524000" y="2057400"/>
              <a:chExt cx="1295400" cy="67914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524000" y="2057400"/>
                <a:ext cx="1295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2819400" y="2057400"/>
                <a:ext cx="0" cy="6791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 13"/>
          <p:cNvSpPr/>
          <p:nvPr/>
        </p:nvSpPr>
        <p:spPr>
          <a:xfrm>
            <a:off x="2020823" y="3130296"/>
            <a:ext cx="914400" cy="182880"/>
          </a:xfrm>
          <a:custGeom>
            <a:avLst/>
            <a:gdLst>
              <a:gd name="connsiteX0" fmla="*/ 0 w 825623"/>
              <a:gd name="connsiteY0" fmla="*/ 144542 h 256043"/>
              <a:gd name="connsiteX1" fmla="*/ 301841 w 825623"/>
              <a:gd name="connsiteY1" fmla="*/ 2499 h 256043"/>
              <a:gd name="connsiteX2" fmla="*/ 577048 w 825623"/>
              <a:gd name="connsiteY2" fmla="*/ 251074 h 256043"/>
              <a:gd name="connsiteX3" fmla="*/ 825623 w 825623"/>
              <a:gd name="connsiteY3" fmla="*/ 144542 h 25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623" h="256043">
                <a:moveTo>
                  <a:pt x="0" y="144542"/>
                </a:moveTo>
                <a:cubicBezTo>
                  <a:pt x="102833" y="64643"/>
                  <a:pt x="205666" y="-15256"/>
                  <a:pt x="301841" y="2499"/>
                </a:cubicBezTo>
                <a:cubicBezTo>
                  <a:pt x="398016" y="20254"/>
                  <a:pt x="489751" y="227400"/>
                  <a:pt x="577048" y="251074"/>
                </a:cubicBezTo>
                <a:cubicBezTo>
                  <a:pt x="664345" y="274748"/>
                  <a:pt x="744984" y="209645"/>
                  <a:pt x="825623" y="14454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504359" y="1659823"/>
            <a:ext cx="2053494" cy="2625058"/>
            <a:chOff x="2760135" y="1623247"/>
            <a:chExt cx="2053494" cy="2625058"/>
          </a:xfrm>
        </p:grpSpPr>
        <p:grpSp>
          <p:nvGrpSpPr>
            <p:cNvPr id="16" name="Group 15"/>
            <p:cNvGrpSpPr/>
            <p:nvPr/>
          </p:nvGrpSpPr>
          <p:grpSpPr>
            <a:xfrm>
              <a:off x="2760135" y="1623247"/>
              <a:ext cx="562179" cy="645781"/>
              <a:chOff x="2760135" y="1623247"/>
              <a:chExt cx="562179" cy="64578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845272" y="1981200"/>
                <a:ext cx="241569" cy="287828"/>
                <a:chOff x="6553200" y="3513424"/>
                <a:chExt cx="914400" cy="906176"/>
              </a:xfrm>
            </p:grpSpPr>
            <p:sp>
              <p:nvSpPr>
                <p:cNvPr id="36" name="Flowchart: Collate 35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38" name="Flowchart: Delay 37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" name="Straight Connector 38"/>
                  <p:cNvCxnSpPr>
                    <a:stCxn id="36" idx="1"/>
                    <a:endCxn id="38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2760135" y="1623247"/>
                <a:ext cx="411844" cy="369332"/>
                <a:chOff x="6326308" y="1830366"/>
                <a:chExt cx="411844" cy="369332"/>
              </a:xfrm>
            </p:grpSpPr>
            <p:sp>
              <p:nvSpPr>
                <p:cNvPr id="34" name="Oval 33"/>
                <p:cNvSpPr>
                  <a:spLocks noChangeAspect="1"/>
                </p:cNvSpPr>
                <p:nvPr/>
              </p:nvSpPr>
              <p:spPr>
                <a:xfrm>
                  <a:off x="6369184" y="1857934"/>
                  <a:ext cx="336416" cy="31376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326308" y="1830366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139428" y="1807697"/>
                <a:ext cx="182886" cy="388721"/>
                <a:chOff x="3139427" y="1807697"/>
                <a:chExt cx="365773" cy="388721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3505200" y="1807697"/>
                  <a:ext cx="0" cy="3887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4" idx="6"/>
                </p:cNvCxnSpPr>
                <p:nvPr/>
              </p:nvCxnSpPr>
              <p:spPr>
                <a:xfrm flipH="1">
                  <a:off x="3139427" y="1807697"/>
                  <a:ext cx="365773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4290057" y="3608471"/>
              <a:ext cx="523572" cy="639834"/>
              <a:chOff x="4290057" y="3608471"/>
              <a:chExt cx="523572" cy="63983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495800" y="3960477"/>
                <a:ext cx="241569" cy="287828"/>
                <a:chOff x="6553200" y="3513424"/>
                <a:chExt cx="914400" cy="906176"/>
              </a:xfrm>
            </p:grpSpPr>
            <p:sp>
              <p:nvSpPr>
                <p:cNvPr id="25" name="Flowchart: Collate 24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27" name="Flowchart: Delay 26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Connector 27"/>
                  <p:cNvCxnSpPr>
                    <a:stCxn id="25" idx="1"/>
                    <a:endCxn id="27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4401785" y="3608471"/>
                <a:ext cx="411844" cy="369332"/>
                <a:chOff x="6326308" y="1830366"/>
                <a:chExt cx="411844" cy="369332"/>
              </a:xfrm>
            </p:grpSpPr>
            <p:sp>
              <p:nvSpPr>
                <p:cNvPr id="23" name="Oval 22"/>
                <p:cNvSpPr>
                  <a:spLocks noChangeAspect="1"/>
                </p:cNvSpPr>
                <p:nvPr/>
              </p:nvSpPr>
              <p:spPr>
                <a:xfrm>
                  <a:off x="6369184" y="1857934"/>
                  <a:ext cx="336416" cy="31376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326308" y="1830366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flipH="1">
                <a:off x="4290057" y="3786973"/>
                <a:ext cx="182886" cy="388721"/>
                <a:chOff x="3139427" y="1807697"/>
                <a:chExt cx="365773" cy="388721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3505200" y="1807697"/>
                  <a:ext cx="0" cy="3887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3139427" y="1807697"/>
                  <a:ext cx="365773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0" name="Group 39"/>
          <p:cNvGrpSpPr/>
          <p:nvPr/>
        </p:nvGrpSpPr>
        <p:grpSpPr>
          <a:xfrm>
            <a:off x="2939069" y="3037070"/>
            <a:ext cx="634424" cy="634774"/>
            <a:chOff x="4194845" y="3000494"/>
            <a:chExt cx="634424" cy="634774"/>
          </a:xfrm>
        </p:grpSpPr>
        <p:grpSp>
          <p:nvGrpSpPr>
            <p:cNvPr id="41" name="Group 40"/>
            <p:cNvGrpSpPr/>
            <p:nvPr/>
          </p:nvGrpSpPr>
          <p:grpSpPr>
            <a:xfrm>
              <a:off x="4425889" y="3000494"/>
              <a:ext cx="403380" cy="369332"/>
              <a:chOff x="5638800" y="2482334"/>
              <a:chExt cx="403380" cy="36933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5638800" y="2482334"/>
                <a:ext cx="403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LC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5674422" y="2500090"/>
                <a:ext cx="320040" cy="3200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4194845" y="3185160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487376" y="3498108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975360" y="4846320"/>
            <a:ext cx="33516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Level Must Be Controlled Here</a:t>
            </a:r>
          </a:p>
          <a:p>
            <a:endParaRPr lang="en-US" sz="2000" dirty="0"/>
          </a:p>
          <a:p>
            <a:r>
              <a:rPr lang="en-US" sz="2000" dirty="0"/>
              <a:t>Control DOF	2</a:t>
            </a:r>
          </a:p>
          <a:p>
            <a:r>
              <a:rPr lang="en-US" sz="2000" dirty="0">
                <a:solidFill>
                  <a:srgbClr val="CC3300"/>
                </a:solidFill>
              </a:rPr>
              <a:t>Dynamic DOF	1</a:t>
            </a:r>
          </a:p>
          <a:p>
            <a:r>
              <a:rPr lang="en-US" sz="2000" dirty="0">
                <a:solidFill>
                  <a:srgbClr val="FF3399"/>
                </a:solidFill>
              </a:rPr>
              <a:t>Steady State DOF	1</a:t>
            </a:r>
            <a:endParaRPr lang="en-IN" sz="2000" dirty="0">
              <a:solidFill>
                <a:srgbClr val="FF3399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40320" y="4888887"/>
            <a:ext cx="37164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Level CANNOT Be Controlled Here</a:t>
            </a:r>
          </a:p>
          <a:p>
            <a:endParaRPr lang="en-US" sz="2000" dirty="0"/>
          </a:p>
          <a:p>
            <a:r>
              <a:rPr lang="en-US" sz="2000" dirty="0"/>
              <a:t>Control DOF	1</a:t>
            </a:r>
          </a:p>
          <a:p>
            <a:r>
              <a:rPr lang="en-US" sz="2000" dirty="0">
                <a:solidFill>
                  <a:srgbClr val="CC3300"/>
                </a:solidFill>
              </a:rPr>
              <a:t>Dynamic DOF	0</a:t>
            </a:r>
          </a:p>
          <a:p>
            <a:r>
              <a:rPr lang="en-US" sz="2000" dirty="0">
                <a:solidFill>
                  <a:srgbClr val="FF3399"/>
                </a:solidFill>
              </a:rPr>
              <a:t>Steady State DOF	1</a:t>
            </a:r>
            <a:endParaRPr lang="en-IN" sz="2000" dirty="0">
              <a:solidFill>
                <a:srgbClr val="FF3399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1749099" y="1371823"/>
            <a:ext cx="0" cy="288000"/>
          </a:xfrm>
          <a:prstGeom prst="straightConnector1">
            <a:avLst/>
          </a:prstGeom>
          <a:ln w="12700">
            <a:solidFill>
              <a:srgbClr val="FF33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368760" y="2749070"/>
            <a:ext cx="0" cy="288000"/>
          </a:xfrm>
          <a:prstGeom prst="straightConnector1">
            <a:avLst/>
          </a:prstGeom>
          <a:ln w="12700">
            <a:solidFill>
              <a:srgbClr val="CC33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394191" y="2240281"/>
            <a:ext cx="1752602" cy="2011231"/>
            <a:chOff x="8394191" y="2240281"/>
            <a:chExt cx="1752602" cy="2011231"/>
          </a:xfrm>
        </p:grpSpPr>
        <p:grpSp>
          <p:nvGrpSpPr>
            <p:cNvPr id="94" name="Group 93"/>
            <p:cNvGrpSpPr/>
            <p:nvPr/>
          </p:nvGrpSpPr>
          <p:grpSpPr>
            <a:xfrm>
              <a:off x="8394191" y="2240281"/>
              <a:ext cx="1752602" cy="2011231"/>
              <a:chOff x="8394191" y="2240281"/>
              <a:chExt cx="1752602" cy="2011231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8394191" y="3093720"/>
                <a:ext cx="914400" cy="182880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8394193" y="2240281"/>
                <a:ext cx="1752600" cy="2011231"/>
                <a:chOff x="8394193" y="2240281"/>
                <a:chExt cx="1752600" cy="2011231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394193" y="2240281"/>
                  <a:ext cx="1752600" cy="1941843"/>
                  <a:chOff x="3276600" y="2240280"/>
                  <a:chExt cx="1752600" cy="1941843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3276600" y="2667000"/>
                    <a:ext cx="914400" cy="1057923"/>
                    <a:chOff x="2667000" y="3437877"/>
                    <a:chExt cx="914400" cy="1057923"/>
                  </a:xfrm>
                </p:grpSpPr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2667000" y="3581400"/>
                      <a:ext cx="914400" cy="914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Flowchart: Delay 54"/>
                    <p:cNvSpPr/>
                    <p:nvPr/>
                  </p:nvSpPr>
                  <p:spPr>
                    <a:xfrm rot="16200000">
                      <a:off x="3054658" y="3050219"/>
                      <a:ext cx="139083" cy="914400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3" name="Straight Arrow Connector 52"/>
                  <p:cNvCxnSpPr/>
                  <p:nvPr/>
                </p:nvCxnSpPr>
                <p:spPr>
                  <a:xfrm>
                    <a:off x="3734541" y="2240280"/>
                    <a:ext cx="0" cy="43200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/>
                  <p:cNvGrpSpPr/>
                  <p:nvPr/>
                </p:nvGrpSpPr>
                <p:grpSpPr>
                  <a:xfrm flipH="1" flipV="1">
                    <a:off x="3733800" y="3724923"/>
                    <a:ext cx="1295400" cy="457200"/>
                    <a:chOff x="1524000" y="2057400"/>
                    <a:chExt cx="1295400" cy="679142"/>
                  </a:xfrm>
                </p:grpSpPr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1524000" y="2057400"/>
                      <a:ext cx="12954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>
                      <a:off x="2819400" y="2057400"/>
                      <a:ext cx="0" cy="679142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9631173" y="3963684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67" name="Flowchart: Collate 66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69" name="Flowchart: Delay 68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0" name="Straight Connector 69"/>
                    <p:cNvCxnSpPr>
                      <a:stCxn id="67" idx="1"/>
                      <a:endCxn id="69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9429009" y="3619278"/>
                  <a:ext cx="523572" cy="567223"/>
                  <a:chOff x="6541192" y="4207379"/>
                  <a:chExt cx="523572" cy="567223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6652920" y="4207379"/>
                    <a:ext cx="411844" cy="369332"/>
                    <a:chOff x="6326308" y="1830366"/>
                    <a:chExt cx="411844" cy="369332"/>
                  </a:xfrm>
                </p:grpSpPr>
                <p:sp>
                  <p:nvSpPr>
                    <p:cNvPr id="65" name="Oval 64"/>
                    <p:cNvSpPr>
                      <a:spLocks noChangeAspect="1"/>
                    </p:cNvSpPr>
                    <p:nvPr/>
                  </p:nvSpPr>
                  <p:spPr>
                    <a:xfrm>
                      <a:off x="6369184" y="1857934"/>
                      <a:ext cx="336416" cy="313765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6326308" y="1830366"/>
                      <a:ext cx="4118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FC</a:t>
                      </a:r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 flipH="1">
                    <a:off x="6541192" y="4385881"/>
                    <a:ext cx="182886" cy="388721"/>
                    <a:chOff x="3139427" y="1807697"/>
                    <a:chExt cx="365773" cy="388721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 flipV="1">
                      <a:off x="3505200" y="1807697"/>
                      <a:ext cx="0" cy="38872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 flipH="1">
                      <a:off x="3139427" y="1807697"/>
                      <a:ext cx="365773" cy="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88" name="Straight Connector 87"/>
              <p:cNvCxnSpPr/>
              <p:nvPr/>
            </p:nvCxnSpPr>
            <p:spPr>
              <a:xfrm rot="16200000">
                <a:off x="9159787" y="3226908"/>
                <a:ext cx="194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8851393" y="2242475"/>
                <a:ext cx="1295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Arrow Connector 73"/>
            <p:cNvCxnSpPr/>
            <p:nvPr/>
          </p:nvCxnSpPr>
          <p:spPr>
            <a:xfrm flipH="1">
              <a:off x="9753095" y="3374866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4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2045684" y="1017033"/>
            <a:ext cx="3773349" cy="5389526"/>
            <a:chOff x="2109291" y="1040500"/>
            <a:chExt cx="3773349" cy="5389526"/>
          </a:xfrm>
        </p:grpSpPr>
        <p:grpSp>
          <p:nvGrpSpPr>
            <p:cNvPr id="8" name="Group 7"/>
            <p:cNvGrpSpPr/>
            <p:nvPr/>
          </p:nvGrpSpPr>
          <p:grpSpPr>
            <a:xfrm>
              <a:off x="3683173" y="1487414"/>
              <a:ext cx="864000" cy="360000"/>
              <a:chOff x="2895600" y="1547195"/>
              <a:chExt cx="914400" cy="47632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2895600" y="1547195"/>
                <a:ext cx="0" cy="47632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895600" y="1547195"/>
                <a:ext cx="91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4868883" y="1836704"/>
              <a:ext cx="0" cy="1080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4647939" y="1946033"/>
              <a:ext cx="457200" cy="274320"/>
              <a:chOff x="5867400" y="2895600"/>
              <a:chExt cx="914400" cy="914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867400" y="2895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5867400" y="3239167"/>
                <a:ext cx="914400" cy="182880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3962400" y="2352596"/>
              <a:ext cx="192024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876800" y="2241821"/>
              <a:ext cx="0" cy="1080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/>
            <p:cNvGrpSpPr/>
            <p:nvPr/>
          </p:nvGrpSpPr>
          <p:grpSpPr>
            <a:xfrm>
              <a:off x="3427840" y="1849807"/>
              <a:ext cx="499867" cy="3838170"/>
              <a:chOff x="3427840" y="1690783"/>
              <a:chExt cx="499867" cy="38381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427840" y="1690783"/>
                <a:ext cx="499867" cy="3838170"/>
                <a:chOff x="3505200" y="2044470"/>
                <a:chExt cx="548640" cy="383817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3505200" y="2590800"/>
                  <a:ext cx="548640" cy="2743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lowchart: Delay 35"/>
                <p:cNvSpPr/>
                <p:nvPr/>
              </p:nvSpPr>
              <p:spPr>
                <a:xfrm rot="16200000">
                  <a:off x="3505200" y="2044470"/>
                  <a:ext cx="548640" cy="548640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lowchart: Delay 36"/>
                <p:cNvSpPr/>
                <p:nvPr/>
              </p:nvSpPr>
              <p:spPr>
                <a:xfrm rot="5400000" flipV="1">
                  <a:off x="3505200" y="5334000"/>
                  <a:ext cx="548640" cy="548640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Freeform 12"/>
              <p:cNvSpPr/>
              <p:nvPr/>
            </p:nvSpPr>
            <p:spPr>
              <a:xfrm>
                <a:off x="3429000" y="5278663"/>
                <a:ext cx="468000" cy="54864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4104665" y="5522516"/>
              <a:ext cx="1076638" cy="640080"/>
              <a:chOff x="5174572" y="2667000"/>
              <a:chExt cx="1538056" cy="9144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" name="Straight Connector 14"/>
            <p:cNvCxnSpPr/>
            <p:nvPr/>
          </p:nvCxnSpPr>
          <p:spPr>
            <a:xfrm>
              <a:off x="3703320" y="5705396"/>
              <a:ext cx="0" cy="6480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10605" y="5857796"/>
              <a:ext cx="612339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15610" y="5253372"/>
              <a:ext cx="0" cy="27432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962400" y="5262250"/>
              <a:ext cx="64008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2619642" y="3705966"/>
              <a:ext cx="828000" cy="287828"/>
              <a:chOff x="2677059" y="3562918"/>
              <a:chExt cx="828000" cy="287828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2677059" y="3779443"/>
                <a:ext cx="828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2888922" y="3562918"/>
                <a:ext cx="241569" cy="287828"/>
                <a:chOff x="6553200" y="3513424"/>
                <a:chExt cx="914400" cy="906176"/>
              </a:xfrm>
            </p:grpSpPr>
            <p:sp>
              <p:nvSpPr>
                <p:cNvPr id="65" name="Flowchart: Collate 64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67" name="Flowchart: Delay 66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/>
                  <p:cNvCxnSpPr>
                    <a:stCxn id="65" idx="1"/>
                    <a:endCxn id="67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0" name="Group 39"/>
            <p:cNvGrpSpPr/>
            <p:nvPr/>
          </p:nvGrpSpPr>
          <p:grpSpPr>
            <a:xfrm>
              <a:off x="4173823" y="2139084"/>
              <a:ext cx="241569" cy="287828"/>
              <a:chOff x="6553200" y="3513424"/>
              <a:chExt cx="914400" cy="906176"/>
            </a:xfrm>
          </p:grpSpPr>
          <p:sp>
            <p:nvSpPr>
              <p:cNvPr id="61" name="Flowchart: Collate 6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63" name="Flowchart: Delay 6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/>
                <p:cNvCxnSpPr>
                  <a:stCxn id="61" idx="1"/>
                  <a:endCxn id="6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/>
            <p:cNvGrpSpPr/>
            <p:nvPr/>
          </p:nvGrpSpPr>
          <p:grpSpPr>
            <a:xfrm>
              <a:off x="5397770" y="2139085"/>
              <a:ext cx="241569" cy="287828"/>
              <a:chOff x="6553200" y="3513424"/>
              <a:chExt cx="914400" cy="906176"/>
            </a:xfrm>
          </p:grpSpPr>
          <p:sp>
            <p:nvSpPr>
              <p:cNvPr id="57" name="Flowchart: Collate 5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59" name="Flowchart: Delay 5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/>
                <p:cNvCxnSpPr>
                  <a:stCxn id="57" idx="1"/>
                  <a:endCxn id="5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4325644" y="1040500"/>
              <a:ext cx="1327961" cy="783994"/>
              <a:chOff x="4325644" y="939916"/>
              <a:chExt cx="1327961" cy="783994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4325644" y="1083830"/>
                <a:ext cx="1076638" cy="640080"/>
                <a:chOff x="5174572" y="2667000"/>
                <a:chExt cx="1538056" cy="9144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5486400" y="2667000"/>
                  <a:ext cx="914400" cy="914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5174572" y="2743200"/>
                  <a:ext cx="1538056" cy="762000"/>
                  <a:chOff x="5091344" y="2667000"/>
                  <a:chExt cx="1538056" cy="762000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 flipH="1">
                    <a:off x="5638800" y="2667000"/>
                    <a:ext cx="9906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 flipH="1">
                    <a:off x="5638800" y="3048000"/>
                    <a:ext cx="4572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H="1">
                    <a:off x="5091344" y="3048000"/>
                    <a:ext cx="9906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2" name="Group 41"/>
              <p:cNvGrpSpPr/>
              <p:nvPr/>
            </p:nvGrpSpPr>
            <p:grpSpPr>
              <a:xfrm>
                <a:off x="5412036" y="939916"/>
                <a:ext cx="241569" cy="287828"/>
                <a:chOff x="6553200" y="3513424"/>
                <a:chExt cx="914400" cy="906176"/>
              </a:xfrm>
            </p:grpSpPr>
            <p:sp>
              <p:nvSpPr>
                <p:cNvPr id="53" name="Flowchart: Collate 52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55" name="Flowchart: Delay 54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>
                    <a:stCxn id="53" idx="1"/>
                    <a:endCxn id="55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3" name="Group 42"/>
            <p:cNvGrpSpPr/>
            <p:nvPr/>
          </p:nvGrpSpPr>
          <p:grpSpPr>
            <a:xfrm>
              <a:off x="5182729" y="5374900"/>
              <a:ext cx="241569" cy="287828"/>
              <a:chOff x="6553200" y="3513424"/>
              <a:chExt cx="914400" cy="906176"/>
            </a:xfrm>
          </p:grpSpPr>
          <p:sp>
            <p:nvSpPr>
              <p:cNvPr id="49" name="Flowchart: Collate 4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51" name="Flowchart: Delay 5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/>
                <p:cNvCxnSpPr>
                  <a:stCxn id="49" idx="1"/>
                  <a:endCxn id="5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Group 115"/>
            <p:cNvGrpSpPr/>
            <p:nvPr/>
          </p:nvGrpSpPr>
          <p:grpSpPr>
            <a:xfrm>
              <a:off x="3684101" y="6142198"/>
              <a:ext cx="2088000" cy="287828"/>
              <a:chOff x="3710605" y="6287970"/>
              <a:chExt cx="2088000" cy="28782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3710605" y="6502908"/>
                <a:ext cx="2088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5201447" y="6287970"/>
                <a:ext cx="241569" cy="287828"/>
                <a:chOff x="6553200" y="3513424"/>
                <a:chExt cx="914400" cy="906176"/>
              </a:xfrm>
            </p:grpSpPr>
            <p:sp>
              <p:nvSpPr>
                <p:cNvPr id="45" name="Flowchart: Collate 44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47" name="Flowchart: Delay 46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Connector 47"/>
                  <p:cNvCxnSpPr>
                    <a:stCxn id="45" idx="1"/>
                    <a:endCxn id="47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0" name="Group 119"/>
            <p:cNvGrpSpPr/>
            <p:nvPr/>
          </p:nvGrpSpPr>
          <p:grpSpPr>
            <a:xfrm>
              <a:off x="2109291" y="2489121"/>
              <a:ext cx="1332000" cy="287828"/>
              <a:chOff x="2166708" y="3562918"/>
              <a:chExt cx="1332000" cy="287828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2166708" y="3779443"/>
                <a:ext cx="133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2888922" y="3562918"/>
                <a:ext cx="241569" cy="287828"/>
                <a:chOff x="6553200" y="3513424"/>
                <a:chExt cx="914400" cy="906176"/>
              </a:xfrm>
            </p:grpSpPr>
            <p:sp>
              <p:nvSpPr>
                <p:cNvPr id="123" name="Flowchart: Collate 122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125" name="Flowchart: Delay 124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6" name="Straight Connector 125"/>
                  <p:cNvCxnSpPr>
                    <a:stCxn id="123" idx="1"/>
                    <a:endCxn id="125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28" name="Group 127"/>
          <p:cNvGrpSpPr/>
          <p:nvPr/>
        </p:nvGrpSpPr>
        <p:grpSpPr>
          <a:xfrm>
            <a:off x="2368176" y="1018359"/>
            <a:ext cx="6870111" cy="5459452"/>
            <a:chOff x="-987471" y="1040500"/>
            <a:chExt cx="6870111" cy="5459452"/>
          </a:xfrm>
        </p:grpSpPr>
        <p:grpSp>
          <p:nvGrpSpPr>
            <p:cNvPr id="129" name="Group 128"/>
            <p:cNvGrpSpPr/>
            <p:nvPr/>
          </p:nvGrpSpPr>
          <p:grpSpPr>
            <a:xfrm>
              <a:off x="3683173" y="1487414"/>
              <a:ext cx="864000" cy="360000"/>
              <a:chOff x="2895600" y="1547195"/>
              <a:chExt cx="914400" cy="476321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 flipV="1">
                <a:off x="2895600" y="1547195"/>
                <a:ext cx="0" cy="476321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2895600" y="1547195"/>
                <a:ext cx="91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Connector 129"/>
            <p:cNvCxnSpPr/>
            <p:nvPr/>
          </p:nvCxnSpPr>
          <p:spPr>
            <a:xfrm>
              <a:off x="4868883" y="1836704"/>
              <a:ext cx="0" cy="108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4647939" y="1946033"/>
              <a:ext cx="457200" cy="274320"/>
              <a:chOff x="5867400" y="2895600"/>
              <a:chExt cx="914400" cy="9144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5867400" y="2895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 198"/>
              <p:cNvSpPr/>
              <p:nvPr/>
            </p:nvSpPr>
            <p:spPr>
              <a:xfrm>
                <a:off x="5867400" y="3239167"/>
                <a:ext cx="914400" cy="182880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2" name="Straight Connector 131"/>
            <p:cNvCxnSpPr/>
            <p:nvPr/>
          </p:nvCxnSpPr>
          <p:spPr>
            <a:xfrm>
              <a:off x="3962400" y="2352596"/>
              <a:ext cx="192024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4876800" y="2241821"/>
              <a:ext cx="0" cy="108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3427840" y="1849807"/>
              <a:ext cx="499867" cy="3838170"/>
              <a:chOff x="3427840" y="1690783"/>
              <a:chExt cx="499867" cy="3838170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3427840" y="1690783"/>
                <a:ext cx="499867" cy="3838170"/>
                <a:chOff x="3505200" y="2044470"/>
                <a:chExt cx="548640" cy="383817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3505200" y="2590800"/>
                  <a:ext cx="548640" cy="2743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Flowchart: Delay 195"/>
                <p:cNvSpPr/>
                <p:nvPr/>
              </p:nvSpPr>
              <p:spPr>
                <a:xfrm rot="16200000">
                  <a:off x="3505200" y="2044470"/>
                  <a:ext cx="548640" cy="548640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lowchart: Delay 196"/>
                <p:cNvSpPr/>
                <p:nvPr/>
              </p:nvSpPr>
              <p:spPr>
                <a:xfrm rot="5400000" flipV="1">
                  <a:off x="3505200" y="5334000"/>
                  <a:ext cx="548640" cy="548640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4" name="Freeform 193"/>
              <p:cNvSpPr/>
              <p:nvPr/>
            </p:nvSpPr>
            <p:spPr>
              <a:xfrm>
                <a:off x="3429000" y="5278663"/>
                <a:ext cx="468000" cy="54864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>
              <a:grpSpLocks noChangeAspect="1"/>
            </p:cNvGrpSpPr>
            <p:nvPr/>
          </p:nvGrpSpPr>
          <p:grpSpPr>
            <a:xfrm>
              <a:off x="4104665" y="5522516"/>
              <a:ext cx="1076638" cy="640080"/>
              <a:chOff x="5174572" y="2667000"/>
              <a:chExt cx="1538056" cy="914400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6" name="Straight Connector 135"/>
            <p:cNvCxnSpPr/>
            <p:nvPr/>
          </p:nvCxnSpPr>
          <p:spPr>
            <a:xfrm>
              <a:off x="3703320" y="5705396"/>
              <a:ext cx="0" cy="792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710605" y="5857796"/>
              <a:ext cx="61233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615610" y="5253372"/>
              <a:ext cx="0" cy="27432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3922645" y="5262250"/>
              <a:ext cx="68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2353850" y="3583269"/>
              <a:ext cx="1080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4173823" y="2139084"/>
              <a:ext cx="241569" cy="287828"/>
              <a:chOff x="6553200" y="3513424"/>
              <a:chExt cx="914400" cy="906176"/>
            </a:xfrm>
          </p:grpSpPr>
          <p:sp>
            <p:nvSpPr>
              <p:cNvPr id="178" name="Flowchart: Collate 177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180" name="Flowchart: Delay 179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180"/>
                <p:cNvCxnSpPr>
                  <a:stCxn id="178" idx="1"/>
                  <a:endCxn id="180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2" name="Group 141"/>
            <p:cNvGrpSpPr/>
            <p:nvPr/>
          </p:nvGrpSpPr>
          <p:grpSpPr>
            <a:xfrm>
              <a:off x="5397770" y="2139085"/>
              <a:ext cx="241569" cy="287828"/>
              <a:chOff x="6553200" y="3513424"/>
              <a:chExt cx="914400" cy="906176"/>
            </a:xfrm>
          </p:grpSpPr>
          <p:sp>
            <p:nvSpPr>
              <p:cNvPr id="174" name="Flowchart: Collate 173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5" name="Group 174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176" name="Flowchart: Delay 175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7" name="Straight Connector 176"/>
                <p:cNvCxnSpPr>
                  <a:stCxn id="174" idx="1"/>
                  <a:endCxn id="176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3" name="Group 142"/>
            <p:cNvGrpSpPr/>
            <p:nvPr/>
          </p:nvGrpSpPr>
          <p:grpSpPr>
            <a:xfrm>
              <a:off x="4325644" y="1040500"/>
              <a:ext cx="1327961" cy="783994"/>
              <a:chOff x="4325644" y="939916"/>
              <a:chExt cx="1327961" cy="783994"/>
            </a:xfrm>
          </p:grpSpPr>
          <p:grpSp>
            <p:nvGrpSpPr>
              <p:cNvPr id="163" name="Group 162"/>
              <p:cNvGrpSpPr>
                <a:grpSpLocks noChangeAspect="1"/>
              </p:cNvGrpSpPr>
              <p:nvPr/>
            </p:nvGrpSpPr>
            <p:grpSpPr>
              <a:xfrm>
                <a:off x="4325644" y="1083830"/>
                <a:ext cx="1076638" cy="640080"/>
                <a:chOff x="5174572" y="2667000"/>
                <a:chExt cx="1538056" cy="914400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5486400" y="2667000"/>
                  <a:ext cx="914400" cy="914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0" name="Group 169"/>
                <p:cNvGrpSpPr/>
                <p:nvPr/>
              </p:nvGrpSpPr>
              <p:grpSpPr>
                <a:xfrm>
                  <a:off x="5174572" y="2743200"/>
                  <a:ext cx="1538056" cy="762000"/>
                  <a:chOff x="5091344" y="2667000"/>
                  <a:chExt cx="1538056" cy="762000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 flipH="1">
                    <a:off x="5638800" y="2667000"/>
                    <a:ext cx="9906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5638800" y="3048000"/>
                    <a:ext cx="4572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 flipH="1">
                    <a:off x="5091344" y="3048000"/>
                    <a:ext cx="9906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4" name="Group 163"/>
              <p:cNvGrpSpPr/>
              <p:nvPr/>
            </p:nvGrpSpPr>
            <p:grpSpPr>
              <a:xfrm>
                <a:off x="5412036" y="939916"/>
                <a:ext cx="241569" cy="287828"/>
                <a:chOff x="6553200" y="3513424"/>
                <a:chExt cx="914400" cy="906176"/>
              </a:xfrm>
            </p:grpSpPr>
            <p:sp>
              <p:nvSpPr>
                <p:cNvPr id="165" name="Flowchart: Collate 164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167" name="Flowchart: Delay 166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8" name="Straight Connector 167"/>
                  <p:cNvCxnSpPr>
                    <a:stCxn id="165" idx="1"/>
                    <a:endCxn id="167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4" name="Group 143"/>
            <p:cNvGrpSpPr/>
            <p:nvPr/>
          </p:nvGrpSpPr>
          <p:grpSpPr>
            <a:xfrm>
              <a:off x="5182729" y="5374900"/>
              <a:ext cx="241569" cy="287828"/>
              <a:chOff x="6553200" y="3513424"/>
              <a:chExt cx="914400" cy="906176"/>
            </a:xfrm>
          </p:grpSpPr>
          <p:sp>
            <p:nvSpPr>
              <p:cNvPr id="159" name="Flowchart: Collate 15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161" name="Flowchart: Delay 16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2" name="Straight Connector 161"/>
                <p:cNvCxnSpPr>
                  <a:stCxn id="159" idx="1"/>
                  <a:endCxn id="16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3" name="Straight Connector 152"/>
            <p:cNvCxnSpPr/>
            <p:nvPr/>
          </p:nvCxnSpPr>
          <p:spPr>
            <a:xfrm flipH="1">
              <a:off x="-987471" y="6499952"/>
              <a:ext cx="4680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Straight Connector 201"/>
          <p:cNvCxnSpPr/>
          <p:nvPr/>
        </p:nvCxnSpPr>
        <p:spPr>
          <a:xfrm>
            <a:off x="5716420" y="3570554"/>
            <a:ext cx="0" cy="2772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1869387" y="3637954"/>
            <a:ext cx="672751" cy="564804"/>
            <a:chOff x="1529141" y="2404569"/>
            <a:chExt cx="672751" cy="564804"/>
          </a:xfrm>
        </p:grpSpPr>
        <p:sp>
          <p:nvSpPr>
            <p:cNvPr id="204" name="Rounded Rectangle 203"/>
            <p:cNvSpPr/>
            <p:nvPr/>
          </p:nvSpPr>
          <p:spPr>
            <a:xfrm>
              <a:off x="1529141" y="2480665"/>
              <a:ext cx="672751" cy="390126"/>
            </a:xfrm>
            <a:prstGeom prst="roundRect">
              <a:avLst>
                <a:gd name="adj" fmla="val 3062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1640156" y="2404569"/>
              <a:ext cx="0" cy="54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100895" y="2429373"/>
              <a:ext cx="0" cy="54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/>
          <p:cNvCxnSpPr/>
          <p:nvPr/>
        </p:nvCxnSpPr>
        <p:spPr>
          <a:xfrm>
            <a:off x="1262482" y="3931887"/>
            <a:ext cx="61200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2367823" y="4100700"/>
            <a:ext cx="0" cy="237600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2045684" y="2688639"/>
            <a:ext cx="0" cy="1008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613190" y="1678192"/>
            <a:ext cx="474206" cy="1008125"/>
            <a:chOff x="2613190" y="1678192"/>
            <a:chExt cx="474206" cy="1008125"/>
          </a:xfrm>
        </p:grpSpPr>
        <p:grpSp>
          <p:nvGrpSpPr>
            <p:cNvPr id="73" name="Group 72"/>
            <p:cNvGrpSpPr/>
            <p:nvPr/>
          </p:nvGrpSpPr>
          <p:grpSpPr>
            <a:xfrm>
              <a:off x="2613190" y="2081826"/>
              <a:ext cx="474206" cy="604491"/>
              <a:chOff x="1819782" y="1652282"/>
              <a:chExt cx="474206" cy="604491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1882144" y="1652282"/>
                <a:ext cx="411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FC</a:t>
                </a: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1819782" y="1836948"/>
                <a:ext cx="914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1614042" y="2051033"/>
                <a:ext cx="4114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>
                <a:spLocks noChangeAspect="1"/>
              </p:cNvSpPr>
              <p:nvPr/>
            </p:nvSpPr>
            <p:spPr>
              <a:xfrm>
                <a:off x="1917766" y="1670038"/>
                <a:ext cx="320040" cy="3200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5" name="Straight Connector 104"/>
            <p:cNvCxnSpPr/>
            <p:nvPr/>
          </p:nvCxnSpPr>
          <p:spPr>
            <a:xfrm>
              <a:off x="2888682" y="1678192"/>
              <a:ext cx="0" cy="432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itle 2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Homogenous Extractive Distillation</a:t>
            </a:r>
            <a:endParaRPr lang="en-IN" dirty="0"/>
          </a:p>
        </p:txBody>
      </p:sp>
      <p:sp>
        <p:nvSpPr>
          <p:cNvPr id="250" name="TextBox 249"/>
          <p:cNvSpPr txBox="1"/>
          <p:nvPr/>
        </p:nvSpPr>
        <p:spPr>
          <a:xfrm>
            <a:off x="9238287" y="2940755"/>
            <a:ext cx="2265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DOFs	11</a:t>
            </a:r>
          </a:p>
          <a:p>
            <a:r>
              <a:rPr lang="en-US" dirty="0">
                <a:solidFill>
                  <a:srgbClr val="CC3300"/>
                </a:solidFill>
              </a:rPr>
              <a:t>LCs		3</a:t>
            </a:r>
          </a:p>
          <a:p>
            <a:r>
              <a:rPr lang="en-US" dirty="0">
                <a:solidFill>
                  <a:srgbClr val="CC3300"/>
                </a:solidFill>
              </a:rPr>
              <a:t>Pressures		2</a:t>
            </a:r>
          </a:p>
          <a:p>
            <a:r>
              <a:rPr lang="en-US" dirty="0">
                <a:solidFill>
                  <a:srgbClr val="FF3399"/>
                </a:solidFill>
              </a:rPr>
              <a:t>Steady State DOF	6</a:t>
            </a:r>
            <a:endParaRPr lang="en-IN" dirty="0">
              <a:solidFill>
                <a:srgbClr val="FF3399"/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48367" y="37643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  <a:endParaRPr lang="en-IN" dirty="0"/>
          </a:p>
        </p:txBody>
      </p:sp>
      <p:sp>
        <p:nvSpPr>
          <p:cNvPr id="254" name="TextBox 253"/>
          <p:cNvSpPr txBox="1"/>
          <p:nvPr/>
        </p:nvSpPr>
        <p:spPr>
          <a:xfrm>
            <a:off x="5733002" y="21552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55" name="TextBox 254"/>
          <p:cNvSpPr txBox="1"/>
          <p:nvPr/>
        </p:nvSpPr>
        <p:spPr>
          <a:xfrm>
            <a:off x="9154603" y="21326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256" name="TextBox 255"/>
          <p:cNvSpPr txBox="1"/>
          <p:nvPr/>
        </p:nvSpPr>
        <p:spPr>
          <a:xfrm>
            <a:off x="5943529" y="6137105"/>
            <a:ext cx="104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Entrainer</a:t>
            </a:r>
            <a:endParaRPr lang="en-IN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2234412" y="1033543"/>
            <a:ext cx="4470105" cy="2525762"/>
            <a:chOff x="2234412" y="1033543"/>
            <a:chExt cx="4470105" cy="2525762"/>
          </a:xfrm>
        </p:grpSpPr>
        <p:grpSp>
          <p:nvGrpSpPr>
            <p:cNvPr id="145" name="Group 144"/>
            <p:cNvGrpSpPr/>
            <p:nvPr/>
          </p:nvGrpSpPr>
          <p:grpSpPr>
            <a:xfrm>
              <a:off x="2234412" y="1033543"/>
              <a:ext cx="809063" cy="2499899"/>
              <a:chOff x="2234412" y="1033543"/>
              <a:chExt cx="809063" cy="2499899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2685685" y="1313239"/>
                <a:ext cx="357790" cy="369332"/>
                <a:chOff x="3439652" y="3618847"/>
                <a:chExt cx="357790" cy="369332"/>
              </a:xfrm>
            </p:grpSpPr>
            <p:sp>
              <p:nvSpPr>
                <p:cNvPr id="107" name="TextBox 106"/>
                <p:cNvSpPr txBox="1"/>
                <p:nvPr/>
              </p:nvSpPr>
              <p:spPr>
                <a:xfrm>
                  <a:off x="3439652" y="3618847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X</a:t>
                  </a:r>
                </a:p>
              </p:txBody>
            </p:sp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3475274" y="3636603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2234412" y="3514127"/>
                <a:ext cx="3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flipH="1">
                <a:off x="2264435" y="1481442"/>
                <a:ext cx="0" cy="2052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2262803" y="1472124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H="1">
                <a:off x="2888682" y="1033543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6030175" y="1366339"/>
              <a:ext cx="674342" cy="2192966"/>
              <a:chOff x="6030175" y="1366339"/>
              <a:chExt cx="674342" cy="2192966"/>
            </a:xfrm>
          </p:grpSpPr>
          <p:grpSp>
            <p:nvGrpSpPr>
              <p:cNvPr id="240" name="Group 239"/>
              <p:cNvGrpSpPr/>
              <p:nvPr/>
            </p:nvGrpSpPr>
            <p:grpSpPr>
              <a:xfrm>
                <a:off x="6346727" y="1628196"/>
                <a:ext cx="357790" cy="343582"/>
                <a:chOff x="3439652" y="3618847"/>
                <a:chExt cx="357790" cy="369332"/>
              </a:xfrm>
            </p:grpSpPr>
            <p:sp>
              <p:nvSpPr>
                <p:cNvPr id="245" name="TextBox 244"/>
                <p:cNvSpPr txBox="1"/>
                <p:nvPr/>
              </p:nvSpPr>
              <p:spPr>
                <a:xfrm>
                  <a:off x="3439652" y="3618847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X</a:t>
                  </a:r>
                </a:p>
              </p:txBody>
            </p:sp>
            <p:sp>
              <p:nvSpPr>
                <p:cNvPr id="246" name="Oval 245"/>
                <p:cNvSpPr>
                  <a:spLocks noChangeAspect="1"/>
                </p:cNvSpPr>
                <p:nvPr/>
              </p:nvSpPr>
              <p:spPr>
                <a:xfrm>
                  <a:off x="3475274" y="3636603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3" name="Straight Connector 242"/>
              <p:cNvCxnSpPr/>
              <p:nvPr/>
            </p:nvCxnSpPr>
            <p:spPr>
              <a:xfrm flipH="1">
                <a:off x="6031807" y="1795305"/>
                <a:ext cx="0" cy="1764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6030175" y="1786637"/>
                <a:ext cx="3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/>
              <p:nvPr/>
            </p:nvCxnSpPr>
            <p:spPr>
              <a:xfrm flipH="1">
                <a:off x="6548043" y="1366339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" name="Group 146"/>
          <p:cNvGrpSpPr/>
          <p:nvPr/>
        </p:nvGrpSpPr>
        <p:grpSpPr>
          <a:xfrm>
            <a:off x="6710302" y="846766"/>
            <a:ext cx="2384639" cy="4523476"/>
            <a:chOff x="6710302" y="846766"/>
            <a:chExt cx="2384639" cy="4523476"/>
          </a:xfrm>
        </p:grpSpPr>
        <p:grpSp>
          <p:nvGrpSpPr>
            <p:cNvPr id="5" name="Group 4"/>
            <p:cNvGrpSpPr/>
            <p:nvPr/>
          </p:nvGrpSpPr>
          <p:grpSpPr>
            <a:xfrm>
              <a:off x="7259251" y="4268839"/>
              <a:ext cx="1397751" cy="1101403"/>
              <a:chOff x="7259251" y="4268839"/>
              <a:chExt cx="1397751" cy="1101403"/>
            </a:xfrm>
          </p:grpSpPr>
          <p:grpSp>
            <p:nvGrpSpPr>
              <p:cNvPr id="226" name="Group 225"/>
              <p:cNvGrpSpPr/>
              <p:nvPr/>
            </p:nvGrpSpPr>
            <p:grpSpPr>
              <a:xfrm flipH="1">
                <a:off x="7259251" y="4539083"/>
                <a:ext cx="1397751" cy="831159"/>
                <a:chOff x="896237" y="1652282"/>
                <a:chExt cx="1397751" cy="831159"/>
              </a:xfrm>
            </p:grpSpPr>
            <p:sp>
              <p:nvSpPr>
                <p:cNvPr id="227" name="TextBox 226"/>
                <p:cNvSpPr txBox="1"/>
                <p:nvPr/>
              </p:nvSpPr>
              <p:spPr>
                <a:xfrm>
                  <a:off x="1878425" y="1652282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TC</a:t>
                  </a:r>
                </a:p>
              </p:txBody>
            </p: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96237" y="1830058"/>
                  <a:ext cx="1014984" cy="68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98940" y="1841791"/>
                  <a:ext cx="0" cy="6416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Oval 229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8" name="Straight Arrow Connector 257"/>
              <p:cNvCxnSpPr/>
              <p:nvPr/>
            </p:nvCxnSpPr>
            <p:spPr>
              <a:xfrm flipH="1">
                <a:off x="7460312" y="4268839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6710302" y="1770675"/>
              <a:ext cx="1143471" cy="558771"/>
              <a:chOff x="6710302" y="1770675"/>
              <a:chExt cx="1143471" cy="558771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7379567" y="1770675"/>
                <a:ext cx="474206" cy="558771"/>
                <a:chOff x="1819782" y="1652282"/>
                <a:chExt cx="474206" cy="558771"/>
              </a:xfrm>
            </p:grpSpPr>
            <p:sp>
              <p:nvSpPr>
                <p:cNvPr id="232" name="TextBox 231"/>
                <p:cNvSpPr txBox="1"/>
                <p:nvPr/>
              </p:nvSpPr>
              <p:spPr>
                <a:xfrm>
                  <a:off x="1882144" y="1652282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rot="5400000">
                  <a:off x="1636902" y="2028173"/>
                  <a:ext cx="3657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Oval 234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1" name="Straight Connector 240"/>
              <p:cNvCxnSpPr/>
              <p:nvPr/>
            </p:nvCxnSpPr>
            <p:spPr>
              <a:xfrm rot="16200000">
                <a:off x="7142302" y="1364508"/>
                <a:ext cx="0" cy="864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456693" y="1463947"/>
              <a:ext cx="638248" cy="661543"/>
              <a:chOff x="8456693" y="1463947"/>
              <a:chExt cx="638248" cy="66154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8456693" y="1756158"/>
                <a:ext cx="638248" cy="369332"/>
                <a:chOff x="3572261" y="1851737"/>
                <a:chExt cx="638248" cy="369332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572261" y="2045739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oup 93"/>
                <p:cNvGrpSpPr/>
                <p:nvPr/>
              </p:nvGrpSpPr>
              <p:grpSpPr>
                <a:xfrm>
                  <a:off x="3807129" y="1851737"/>
                  <a:ext cx="403380" cy="369332"/>
                  <a:chOff x="3439652" y="3618847"/>
                  <a:chExt cx="403380" cy="369332"/>
                </a:xfrm>
              </p:grpSpPr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3439652" y="3618847"/>
                    <a:ext cx="403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LC</a:t>
                    </a:r>
                  </a:p>
                </p:txBody>
              </p:sp>
              <p:sp>
                <p:nvSpPr>
                  <p:cNvPr id="96" name="Oval 95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261" name="Straight Arrow Connector 260"/>
              <p:cNvCxnSpPr/>
              <p:nvPr/>
            </p:nvCxnSpPr>
            <p:spPr>
              <a:xfrm flipH="1">
                <a:off x="8881058" y="1463947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8188928" y="846766"/>
              <a:ext cx="866754" cy="369332"/>
              <a:chOff x="8188928" y="846766"/>
              <a:chExt cx="866754" cy="36933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8188928" y="846766"/>
                <a:ext cx="683321" cy="369332"/>
                <a:chOff x="3303102" y="814420"/>
                <a:chExt cx="683321" cy="36933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3559703" y="814420"/>
                  <a:ext cx="426720" cy="369332"/>
                  <a:chOff x="3439652" y="3618847"/>
                  <a:chExt cx="426720" cy="369332"/>
                </a:xfrm>
              </p:grpSpPr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439652" y="3618847"/>
                    <a:ext cx="4267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PC</a:t>
                    </a:r>
                  </a:p>
                </p:txBody>
              </p:sp>
              <p:sp>
                <p:nvSpPr>
                  <p:cNvPr id="92" name="Oval 91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3306819" y="992196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5400000">
                  <a:off x="3234522" y="1076016"/>
                  <a:ext cx="137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3" name="Straight Arrow Connector 262"/>
              <p:cNvCxnSpPr/>
              <p:nvPr/>
            </p:nvCxnSpPr>
            <p:spPr>
              <a:xfrm rot="5400000" flipH="1">
                <a:off x="8911682" y="739759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601959" y="828455"/>
            <a:ext cx="3086099" cy="5308650"/>
            <a:chOff x="2601959" y="828455"/>
            <a:chExt cx="3086099" cy="5308650"/>
          </a:xfrm>
        </p:grpSpPr>
        <p:grpSp>
          <p:nvGrpSpPr>
            <p:cNvPr id="2" name="Group 1"/>
            <p:cNvGrpSpPr/>
            <p:nvPr/>
          </p:nvGrpSpPr>
          <p:grpSpPr>
            <a:xfrm>
              <a:off x="2601959" y="3043749"/>
              <a:ext cx="474206" cy="846771"/>
              <a:chOff x="2601959" y="3043749"/>
              <a:chExt cx="474206" cy="846771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601959" y="3331749"/>
                <a:ext cx="474206" cy="558771"/>
                <a:chOff x="1819782" y="1652282"/>
                <a:chExt cx="474206" cy="558771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1882144" y="1652282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5400000">
                  <a:off x="1636902" y="2028173"/>
                  <a:ext cx="3657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888682" y="3043749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3995598" y="1507305"/>
              <a:ext cx="474206" cy="839693"/>
              <a:chOff x="3995598" y="1507305"/>
              <a:chExt cx="474206" cy="839693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3995598" y="1788227"/>
                <a:ext cx="474206" cy="558771"/>
                <a:chOff x="1819782" y="1652282"/>
                <a:chExt cx="474206" cy="558771"/>
              </a:xfrm>
            </p:grpSpPr>
            <p:sp>
              <p:nvSpPr>
                <p:cNvPr id="97" name="TextBox 96"/>
                <p:cNvSpPr txBox="1"/>
                <p:nvPr/>
              </p:nvSpPr>
              <p:spPr>
                <a:xfrm>
                  <a:off x="1882144" y="1652282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rot="5400000">
                  <a:off x="1636902" y="2028173"/>
                  <a:ext cx="3657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2" name="Straight Arrow Connector 241"/>
              <p:cNvCxnSpPr/>
              <p:nvPr/>
            </p:nvCxnSpPr>
            <p:spPr>
              <a:xfrm flipH="1">
                <a:off x="4226917" y="1507305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3832515" y="4231916"/>
              <a:ext cx="1397751" cy="1101403"/>
              <a:chOff x="3832515" y="4231916"/>
              <a:chExt cx="1397751" cy="1101403"/>
            </a:xfrm>
          </p:grpSpPr>
          <p:grpSp>
            <p:nvGrpSpPr>
              <p:cNvPr id="102" name="Group 101"/>
              <p:cNvGrpSpPr/>
              <p:nvPr/>
            </p:nvGrpSpPr>
            <p:grpSpPr>
              <a:xfrm flipH="1">
                <a:off x="3832515" y="4502160"/>
                <a:ext cx="1397751" cy="831159"/>
                <a:chOff x="896237" y="1652282"/>
                <a:chExt cx="1397751" cy="831159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878425" y="1652282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TC</a:t>
                  </a:r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896237" y="1830058"/>
                  <a:ext cx="1014984" cy="68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898940" y="1841791"/>
                  <a:ext cx="0" cy="6416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9" name="Straight Arrow Connector 248"/>
              <p:cNvCxnSpPr/>
              <p:nvPr/>
            </p:nvCxnSpPr>
            <p:spPr>
              <a:xfrm flipH="1">
                <a:off x="4057960" y="423191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5049810" y="1472124"/>
              <a:ext cx="638248" cy="667124"/>
              <a:chOff x="5049810" y="1472124"/>
              <a:chExt cx="638248" cy="667124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5049810" y="1769916"/>
                <a:ext cx="638248" cy="369332"/>
                <a:chOff x="3572261" y="1851737"/>
                <a:chExt cx="638248" cy="369332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3572261" y="2045739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1" name="Group 220"/>
                <p:cNvGrpSpPr/>
                <p:nvPr/>
              </p:nvGrpSpPr>
              <p:grpSpPr>
                <a:xfrm>
                  <a:off x="3807129" y="1851737"/>
                  <a:ext cx="403380" cy="369332"/>
                  <a:chOff x="3439652" y="3618847"/>
                  <a:chExt cx="403380" cy="369332"/>
                </a:xfrm>
              </p:grpSpPr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3439652" y="3618847"/>
                    <a:ext cx="403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LC</a:t>
                    </a:r>
                  </a:p>
                </p:txBody>
              </p:sp>
              <p:sp>
                <p:nvSpPr>
                  <p:cNvPr id="223" name="Oval 222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260" name="Straight Arrow Connector 259"/>
              <p:cNvCxnSpPr/>
              <p:nvPr/>
            </p:nvCxnSpPr>
            <p:spPr>
              <a:xfrm flipH="1">
                <a:off x="5525373" y="1472124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4788487" y="828455"/>
              <a:ext cx="873534" cy="369332"/>
              <a:chOff x="4788487" y="828455"/>
              <a:chExt cx="873534" cy="369332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4788487" y="828455"/>
                <a:ext cx="683321" cy="369332"/>
                <a:chOff x="3303102" y="814420"/>
                <a:chExt cx="683321" cy="369332"/>
              </a:xfrm>
            </p:grpSpPr>
            <p:grpSp>
              <p:nvGrpSpPr>
                <p:cNvPr id="214" name="Group 213"/>
                <p:cNvGrpSpPr/>
                <p:nvPr/>
              </p:nvGrpSpPr>
              <p:grpSpPr>
                <a:xfrm>
                  <a:off x="3559703" y="814420"/>
                  <a:ext cx="426720" cy="369332"/>
                  <a:chOff x="3439652" y="3618847"/>
                  <a:chExt cx="426720" cy="369332"/>
                </a:xfrm>
              </p:grpSpPr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3439652" y="3618847"/>
                    <a:ext cx="4267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PC</a:t>
                    </a:r>
                  </a:p>
                </p:txBody>
              </p:sp>
              <p:sp>
                <p:nvSpPr>
                  <p:cNvPr id="218" name="Oval 217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3306819" y="992196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rot="5400000">
                  <a:off x="3234522" y="1076016"/>
                  <a:ext cx="137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2" name="Straight Arrow Connector 261"/>
              <p:cNvCxnSpPr/>
              <p:nvPr/>
            </p:nvCxnSpPr>
            <p:spPr>
              <a:xfrm rot="5400000" flipH="1">
                <a:off x="5518021" y="739759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3874753" y="5469766"/>
              <a:ext cx="1798310" cy="667339"/>
              <a:chOff x="3874753" y="5469766"/>
              <a:chExt cx="1798310" cy="667339"/>
            </a:xfrm>
          </p:grpSpPr>
          <p:grpSp>
            <p:nvGrpSpPr>
              <p:cNvPr id="225" name="Group 224"/>
              <p:cNvGrpSpPr/>
              <p:nvPr/>
            </p:nvGrpSpPr>
            <p:grpSpPr>
              <a:xfrm>
                <a:off x="3874753" y="5469766"/>
                <a:ext cx="1567843" cy="667339"/>
                <a:chOff x="3874753" y="5342170"/>
                <a:chExt cx="1567843" cy="667339"/>
              </a:xfrm>
            </p:grpSpPr>
            <p:cxnSp>
              <p:nvCxnSpPr>
                <p:cNvPr id="76" name="Straight Connector 75"/>
                <p:cNvCxnSpPr>
                  <a:endCxn id="79" idx="1"/>
                </p:cNvCxnSpPr>
                <p:nvPr/>
              </p:nvCxnSpPr>
              <p:spPr>
                <a:xfrm>
                  <a:off x="3874753" y="5342170"/>
                  <a:ext cx="1246954" cy="3626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/>
                <p:cNvGrpSpPr/>
                <p:nvPr/>
              </p:nvGrpSpPr>
              <p:grpSpPr>
                <a:xfrm>
                  <a:off x="5039216" y="5640177"/>
                  <a:ext cx="403380" cy="369332"/>
                  <a:chOff x="3439652" y="3618847"/>
                  <a:chExt cx="403380" cy="369332"/>
                </a:xfrm>
              </p:grpSpPr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3439652" y="3618847"/>
                    <a:ext cx="403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LC</a:t>
                    </a:r>
                  </a:p>
                </p:txBody>
              </p:sp>
              <p:sp>
                <p:nvSpPr>
                  <p:cNvPr id="79" name="Oval 78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264" name="Straight Arrow Connector 263"/>
              <p:cNvCxnSpPr/>
              <p:nvPr/>
            </p:nvCxnSpPr>
            <p:spPr>
              <a:xfrm rot="5400000" flipH="1">
                <a:off x="5529063" y="5790163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Group 149"/>
          <p:cNvGrpSpPr/>
          <p:nvPr/>
        </p:nvGrpSpPr>
        <p:grpSpPr>
          <a:xfrm>
            <a:off x="2881327" y="1651035"/>
            <a:ext cx="3928559" cy="4102515"/>
            <a:chOff x="2881327" y="1651035"/>
            <a:chExt cx="3928559" cy="4102515"/>
          </a:xfrm>
        </p:grpSpPr>
        <p:grpSp>
          <p:nvGrpSpPr>
            <p:cNvPr id="266" name="Group 265"/>
            <p:cNvGrpSpPr/>
            <p:nvPr/>
          </p:nvGrpSpPr>
          <p:grpSpPr>
            <a:xfrm>
              <a:off x="2881327" y="1651035"/>
              <a:ext cx="3928559" cy="3835457"/>
              <a:chOff x="1514037" y="2174052"/>
              <a:chExt cx="3928559" cy="3835457"/>
            </a:xfrm>
          </p:grpSpPr>
          <p:cxnSp>
            <p:nvCxnSpPr>
              <p:cNvPr id="268" name="Straight Connector 267"/>
              <p:cNvCxnSpPr>
                <a:stCxn id="108" idx="4"/>
                <a:endCxn id="271" idx="1"/>
              </p:cNvCxnSpPr>
              <p:nvPr/>
            </p:nvCxnSpPr>
            <p:spPr>
              <a:xfrm>
                <a:off x="1514037" y="2174052"/>
                <a:ext cx="3607670" cy="35307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9216" y="5640177"/>
                <a:ext cx="403380" cy="369332"/>
                <a:chOff x="3439652" y="3618847"/>
                <a:chExt cx="403380" cy="369332"/>
              </a:xfrm>
            </p:grpSpPr>
            <p:sp>
              <p:nvSpPr>
                <p:cNvPr id="270" name="TextBox 269"/>
                <p:cNvSpPr txBox="1"/>
                <p:nvPr/>
              </p:nvSpPr>
              <p:spPr>
                <a:xfrm>
                  <a:off x="3439652" y="3618847"/>
                  <a:ext cx="403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LC</a:t>
                  </a:r>
                </a:p>
              </p:txBody>
            </p:sp>
            <p:sp>
              <p:nvSpPr>
                <p:cNvPr id="271" name="Oval 270"/>
                <p:cNvSpPr>
                  <a:spLocks noChangeAspect="1"/>
                </p:cNvSpPr>
                <p:nvPr/>
              </p:nvSpPr>
              <p:spPr>
                <a:xfrm>
                  <a:off x="3475274" y="3636603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67" name="Straight Arrow Connector 266"/>
            <p:cNvCxnSpPr/>
            <p:nvPr/>
          </p:nvCxnSpPr>
          <p:spPr>
            <a:xfrm rot="10800000" flipH="1">
              <a:off x="6633964" y="5465550"/>
              <a:ext cx="0" cy="288000"/>
            </a:xfrm>
            <a:prstGeom prst="straightConnector1">
              <a:avLst/>
            </a:prstGeom>
            <a:ln w="12700">
              <a:solidFill>
                <a:srgbClr val="CC33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>
            <a:grpSpLocks noChangeAspect="1"/>
          </p:cNvGrpSpPr>
          <p:nvPr/>
        </p:nvGrpSpPr>
        <p:grpSpPr>
          <a:xfrm>
            <a:off x="6400036" y="5050857"/>
            <a:ext cx="457200" cy="457200"/>
            <a:chOff x="914400" y="1524000"/>
            <a:chExt cx="914400" cy="914400"/>
          </a:xfrm>
        </p:grpSpPr>
        <p:cxnSp>
          <p:nvCxnSpPr>
            <p:cNvPr id="273" name="Straight Connector 272"/>
            <p:cNvCxnSpPr/>
            <p:nvPr/>
          </p:nvCxnSpPr>
          <p:spPr>
            <a:xfrm>
              <a:off x="914400" y="1524000"/>
              <a:ext cx="914400" cy="914400"/>
            </a:xfrm>
            <a:prstGeom prst="line">
              <a:avLst/>
            </a:prstGeom>
            <a:ln w="508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H="1">
              <a:off x="914400" y="1524000"/>
              <a:ext cx="914400" cy="914400"/>
            </a:xfrm>
            <a:prstGeom prst="line">
              <a:avLst/>
            </a:prstGeom>
            <a:ln w="508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53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DOF Exercise: A </a:t>
            </a:r>
            <a:r>
              <a:rPr lang="en-US" dirty="0" err="1"/>
              <a:t>Petlyuk</a:t>
            </a:r>
            <a:r>
              <a:rPr lang="en-US" dirty="0"/>
              <a:t> Column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684605" y="998891"/>
            <a:ext cx="3996410" cy="5352672"/>
            <a:chOff x="1160605" y="1263590"/>
            <a:chExt cx="3996410" cy="5352672"/>
          </a:xfrm>
        </p:grpSpPr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4038435" y="1263590"/>
              <a:ext cx="753646" cy="448056"/>
              <a:chOff x="5174572" y="2667000"/>
              <a:chExt cx="1538056" cy="9144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3607908" y="1482091"/>
              <a:ext cx="576072" cy="320040"/>
              <a:chOff x="2895600" y="1547195"/>
              <a:chExt cx="914400" cy="476321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V="1">
                <a:off x="2895600" y="1547195"/>
                <a:ext cx="0" cy="47632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895600" y="1547195"/>
                <a:ext cx="91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4418702" y="1712216"/>
              <a:ext cx="0" cy="12004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4264042" y="1835778"/>
              <a:ext cx="320040" cy="192024"/>
              <a:chOff x="5867400" y="2895600"/>
              <a:chExt cx="914400" cy="9144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867400" y="2895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5867400" y="3239167"/>
                <a:ext cx="914400" cy="182880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784164" y="2151726"/>
              <a:ext cx="134416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24244" y="2027802"/>
              <a:ext cx="0" cy="12004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396796" y="1810269"/>
              <a:ext cx="384048" cy="4255843"/>
              <a:chOff x="3396796" y="1810269"/>
              <a:chExt cx="384048" cy="425584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396796" y="1810269"/>
                <a:ext cx="384048" cy="4255843"/>
                <a:chOff x="3396796" y="1810269"/>
                <a:chExt cx="384048" cy="425584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396796" y="2209800"/>
                  <a:ext cx="384048" cy="3429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lowchart: Delay 42"/>
                <p:cNvSpPr/>
                <p:nvPr/>
              </p:nvSpPr>
              <p:spPr>
                <a:xfrm rot="16200000">
                  <a:off x="3389054" y="1818011"/>
                  <a:ext cx="399531" cy="3840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lowchart: Delay 43"/>
                <p:cNvSpPr/>
                <p:nvPr/>
              </p:nvSpPr>
              <p:spPr>
                <a:xfrm rot="5400000" flipV="1">
                  <a:off x="3375163" y="5660432"/>
                  <a:ext cx="427313" cy="3840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Freeform 40"/>
              <p:cNvSpPr/>
              <p:nvPr/>
            </p:nvSpPr>
            <p:spPr>
              <a:xfrm>
                <a:off x="3396796" y="5838300"/>
                <a:ext cx="384048" cy="38405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3869761" y="5925509"/>
              <a:ext cx="753646" cy="448056"/>
              <a:chOff x="5174572" y="2667000"/>
              <a:chExt cx="1538056" cy="9144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/>
          </p:nvCxnSpPr>
          <p:spPr>
            <a:xfrm>
              <a:off x="3588820" y="6053525"/>
              <a:ext cx="5099" cy="562737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93919" y="6611783"/>
              <a:ext cx="156309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93919" y="6160205"/>
              <a:ext cx="428637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227422" y="5737108"/>
              <a:ext cx="0" cy="19202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770175" y="5743323"/>
              <a:ext cx="44805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0605" y="3917061"/>
              <a:ext cx="10241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202490" y="2941320"/>
              <a:ext cx="384048" cy="2011680"/>
              <a:chOff x="3396796" y="1810269"/>
              <a:chExt cx="384048" cy="4255843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396796" y="1810269"/>
                <a:ext cx="384048" cy="4255843"/>
                <a:chOff x="3396796" y="1810269"/>
                <a:chExt cx="384048" cy="4255843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3396796" y="2209800"/>
                  <a:ext cx="384048" cy="3429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Delay 32"/>
                <p:cNvSpPr/>
                <p:nvPr/>
              </p:nvSpPr>
              <p:spPr>
                <a:xfrm rot="16200000">
                  <a:off x="3389054" y="1818011"/>
                  <a:ext cx="399531" cy="3840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Delay 33"/>
                <p:cNvSpPr/>
                <p:nvPr/>
              </p:nvSpPr>
              <p:spPr>
                <a:xfrm rot="5400000" flipV="1">
                  <a:off x="3375163" y="5660432"/>
                  <a:ext cx="427313" cy="3840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" name="Freeform 30"/>
              <p:cNvSpPr/>
              <p:nvPr/>
            </p:nvSpPr>
            <p:spPr>
              <a:xfrm>
                <a:off x="3396796" y="5838300"/>
                <a:ext cx="384048" cy="38405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376758" y="2853726"/>
              <a:ext cx="1024128" cy="91440"/>
              <a:chOff x="2376758" y="2667000"/>
              <a:chExt cx="1024128" cy="9144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376758" y="2674418"/>
                <a:ext cx="102412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385636" y="2667000"/>
                <a:ext cx="0" cy="914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 flipV="1">
              <a:off x="2376758" y="4953000"/>
              <a:ext cx="1024128" cy="91440"/>
              <a:chOff x="2529158" y="3040582"/>
              <a:chExt cx="1024128" cy="9144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2529158" y="3048000"/>
                <a:ext cx="102412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538036" y="3040582"/>
                <a:ext cx="0" cy="914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 flipH="1">
              <a:off x="2582426" y="3089456"/>
              <a:ext cx="8229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582426" y="4800600"/>
              <a:ext cx="8229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94624" y="3962400"/>
              <a:ext cx="1362391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2957256" y="838200"/>
            <a:ext cx="3600394" cy="5586506"/>
            <a:chOff x="1433256" y="1102899"/>
            <a:chExt cx="3600394" cy="5586506"/>
          </a:xfrm>
        </p:grpSpPr>
        <p:grpSp>
          <p:nvGrpSpPr>
            <p:cNvPr id="55" name="Group 54"/>
            <p:cNvGrpSpPr/>
            <p:nvPr/>
          </p:nvGrpSpPr>
          <p:grpSpPr>
            <a:xfrm>
              <a:off x="1433256" y="3689323"/>
              <a:ext cx="241569" cy="287828"/>
              <a:chOff x="6553200" y="3513424"/>
              <a:chExt cx="914400" cy="906176"/>
            </a:xfrm>
          </p:grpSpPr>
          <p:sp>
            <p:nvSpPr>
              <p:cNvPr id="101" name="Flowchart: Collate 10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103" name="Flowchart: Delay 10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>
                  <a:stCxn id="101" idx="1"/>
                  <a:endCxn id="10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 55"/>
            <p:cNvGrpSpPr/>
            <p:nvPr/>
          </p:nvGrpSpPr>
          <p:grpSpPr>
            <a:xfrm>
              <a:off x="4639285" y="5743323"/>
              <a:ext cx="241569" cy="287828"/>
              <a:chOff x="6553200" y="3513424"/>
              <a:chExt cx="914400" cy="906176"/>
            </a:xfrm>
          </p:grpSpPr>
          <p:sp>
            <p:nvSpPr>
              <p:cNvPr id="97" name="Flowchart: Collate 9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99" name="Flowchart: Delay 9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" name="Straight Connector 99"/>
                <p:cNvCxnSpPr>
                  <a:stCxn id="97" idx="1"/>
                  <a:endCxn id="9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2877652" y="4589345"/>
              <a:ext cx="241569" cy="287828"/>
              <a:chOff x="6553200" y="3513424"/>
              <a:chExt cx="914400" cy="906176"/>
            </a:xfrm>
          </p:grpSpPr>
          <p:sp>
            <p:nvSpPr>
              <p:cNvPr id="93" name="Flowchart: Collate 9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95" name="Flowchart: Delay 9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>
                  <a:stCxn id="93" idx="1"/>
                  <a:endCxn id="9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/>
            <p:cNvGrpSpPr/>
            <p:nvPr/>
          </p:nvGrpSpPr>
          <p:grpSpPr>
            <a:xfrm>
              <a:off x="4792081" y="1102899"/>
              <a:ext cx="241569" cy="287828"/>
              <a:chOff x="6553200" y="3513424"/>
              <a:chExt cx="914400" cy="906176"/>
            </a:xfrm>
          </p:grpSpPr>
          <p:sp>
            <p:nvSpPr>
              <p:cNvPr id="89" name="Flowchart: Collate 8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91" name="Flowchart: Delay 9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89" idx="1"/>
                  <a:endCxn id="9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/>
            <p:cNvGrpSpPr/>
            <p:nvPr/>
          </p:nvGrpSpPr>
          <p:grpSpPr>
            <a:xfrm flipV="1">
              <a:off x="2873121" y="4955918"/>
              <a:ext cx="241569" cy="287828"/>
              <a:chOff x="6553200" y="3513424"/>
              <a:chExt cx="914400" cy="906176"/>
            </a:xfrm>
          </p:grpSpPr>
          <p:sp>
            <p:nvSpPr>
              <p:cNvPr id="85" name="Flowchart: Collate 84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87" name="Flowchart: Delay 86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Connector 87"/>
                <p:cNvCxnSpPr>
                  <a:stCxn id="85" idx="1"/>
                  <a:endCxn id="87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/>
            <p:cNvGrpSpPr/>
            <p:nvPr/>
          </p:nvGrpSpPr>
          <p:grpSpPr>
            <a:xfrm>
              <a:off x="4632501" y="6401577"/>
              <a:ext cx="241569" cy="287828"/>
              <a:chOff x="6553200" y="3513424"/>
              <a:chExt cx="914400" cy="906176"/>
            </a:xfrm>
          </p:grpSpPr>
          <p:sp>
            <p:nvSpPr>
              <p:cNvPr id="81" name="Flowchart: Collate 8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83" name="Flowchart: Delay 8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1" idx="1"/>
                  <a:endCxn id="8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" name="Group 60"/>
            <p:cNvGrpSpPr/>
            <p:nvPr/>
          </p:nvGrpSpPr>
          <p:grpSpPr>
            <a:xfrm flipV="1">
              <a:off x="2862188" y="3016125"/>
              <a:ext cx="241569" cy="287828"/>
              <a:chOff x="6553200" y="3513424"/>
              <a:chExt cx="914400" cy="906176"/>
            </a:xfrm>
          </p:grpSpPr>
          <p:sp>
            <p:nvSpPr>
              <p:cNvPr id="77" name="Flowchart: Collate 7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79" name="Flowchart: Delay 7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0" name="Straight Connector 79"/>
                <p:cNvCxnSpPr>
                  <a:stCxn id="77" idx="1"/>
                  <a:endCxn id="7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61"/>
            <p:cNvGrpSpPr/>
            <p:nvPr/>
          </p:nvGrpSpPr>
          <p:grpSpPr>
            <a:xfrm>
              <a:off x="4409931" y="3756557"/>
              <a:ext cx="241569" cy="287828"/>
              <a:chOff x="6553200" y="3513424"/>
              <a:chExt cx="914400" cy="906176"/>
            </a:xfrm>
          </p:grpSpPr>
          <p:sp>
            <p:nvSpPr>
              <p:cNvPr id="73" name="Flowchart: Collate 7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75" name="Flowchart: Delay 7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>
                  <a:stCxn id="73" idx="1"/>
                  <a:endCxn id="7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/>
            <p:cNvGrpSpPr/>
            <p:nvPr/>
          </p:nvGrpSpPr>
          <p:grpSpPr>
            <a:xfrm>
              <a:off x="4702515" y="1939674"/>
              <a:ext cx="241569" cy="287828"/>
              <a:chOff x="6553200" y="3513424"/>
              <a:chExt cx="914400" cy="906176"/>
            </a:xfrm>
          </p:grpSpPr>
          <p:sp>
            <p:nvSpPr>
              <p:cNvPr id="69" name="Flowchart: Collate 6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71" name="Flowchart: Delay 7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>
                  <a:stCxn id="69" idx="1"/>
                  <a:endCxn id="7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Group 63"/>
            <p:cNvGrpSpPr/>
            <p:nvPr/>
          </p:nvGrpSpPr>
          <p:grpSpPr>
            <a:xfrm>
              <a:off x="3942411" y="1931790"/>
              <a:ext cx="241569" cy="287828"/>
              <a:chOff x="6553200" y="3513424"/>
              <a:chExt cx="914400" cy="906176"/>
            </a:xfrm>
          </p:grpSpPr>
          <p:sp>
            <p:nvSpPr>
              <p:cNvPr id="65" name="Flowchart: Collate 64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67" name="Flowchart: Delay 66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Connector 67"/>
                <p:cNvCxnSpPr>
                  <a:stCxn id="65" idx="1"/>
                  <a:endCxn id="67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9860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Intuitive DOF Approach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14478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Given a process flowsheet</a:t>
            </a:r>
          </a:p>
          <a:p>
            <a:r>
              <a:rPr lang="en-US"/>
              <a:t>Show control valve on each adjustable flow</a:t>
            </a:r>
          </a:p>
          <a:p>
            <a:r>
              <a:rPr lang="en-US"/>
              <a:t>Count # of control valves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1" y="3581401"/>
            <a:ext cx="6335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 DOF   =   # of independent control valves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60783" y="4267201"/>
            <a:ext cx="8040875" cy="1015663"/>
            <a:chOff x="957363" y="4784466"/>
            <a:chExt cx="8040875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957363" y="4876800"/>
              <a:ext cx="20906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Steady State</a:t>
              </a:r>
            </a:p>
            <a:p>
              <a:pPr algn="ctr"/>
              <a:r>
                <a:rPr lang="en-US" sz="2400" b="1" dirty="0"/>
                <a:t>Operation DOF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63536" y="4784466"/>
              <a:ext cx="593470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       Control DOF </a:t>
              </a:r>
            </a:p>
            <a:p>
              <a:r>
                <a:rPr lang="en-US" sz="2000" b="1" dirty="0"/>
                <a:t>=     - # of non-reactive surge drum level controllers </a:t>
              </a:r>
            </a:p>
            <a:p>
              <a:r>
                <a:rPr lang="en-US" sz="2000" b="1" dirty="0"/>
                <a:t>       - any other fixed conditions (e.g. column pressure)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02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Freedom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am I free to change</a:t>
            </a:r>
          </a:p>
          <a:p>
            <a:endParaRPr lang="en-US" dirty="0"/>
          </a:p>
          <a:p>
            <a:r>
              <a:rPr lang="en-US" dirty="0"/>
              <a:t># of variables that can be adjusted (not fixed)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1756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DOF Analysis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3267456" y="1631611"/>
            <a:ext cx="7257530" cy="1569660"/>
            <a:chOff x="1932432" y="2694801"/>
            <a:chExt cx="7257530" cy="1569660"/>
          </a:xfrm>
        </p:grpSpPr>
        <p:sp>
          <p:nvSpPr>
            <p:cNvPr id="6" name="TextBox 5"/>
            <p:cNvSpPr txBox="1"/>
            <p:nvPr/>
          </p:nvSpPr>
          <p:spPr>
            <a:xfrm>
              <a:off x="1932432" y="3310610"/>
              <a:ext cx="1088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DOF   =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4199" y="2694801"/>
              <a:ext cx="606576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3399"/>
                  </a:solidFill>
                </a:rPr>
                <a:t># of independent variables</a:t>
              </a:r>
            </a:p>
            <a:p>
              <a:pPr marL="285750" indent="-285750">
                <a:buFontTx/>
                <a:buChar char="-"/>
              </a:pPr>
              <a:r>
                <a:rPr lang="en-US" sz="2400" b="1" dirty="0">
                  <a:solidFill>
                    <a:srgbClr val="FF3399"/>
                  </a:solidFill>
                </a:rPr>
                <a:t>#of independent material / energy balances</a:t>
              </a:r>
            </a:p>
            <a:p>
              <a:pPr marL="285750" indent="-285750">
                <a:buFontTx/>
                <a:buChar char="-"/>
              </a:pPr>
              <a:r>
                <a:rPr lang="en-US" sz="2400" b="1" dirty="0">
                  <a:solidFill>
                    <a:srgbClr val="FF3399"/>
                  </a:solidFill>
                </a:rPr>
                <a:t># of equilibrium constraints</a:t>
              </a:r>
            </a:p>
            <a:p>
              <a:pPr marL="285750" indent="-285750">
                <a:buFontTx/>
                <a:buChar char="-"/>
              </a:pPr>
              <a:r>
                <a:rPr lang="en-US" sz="2400" b="1" dirty="0">
                  <a:solidFill>
                    <a:srgbClr val="FF3399"/>
                  </a:solidFill>
                </a:rPr>
                <a:t># of specifications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17329" y="3869818"/>
            <a:ext cx="3319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Guaranteed to fail 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8865" y="5553456"/>
            <a:ext cx="8758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6600"/>
                </a:solidFill>
              </a:rPr>
              <a:t>NEED A SIMPLE AND INTUITIVE METHODOLOGY FOR DOF ANALYSIS</a:t>
            </a:r>
          </a:p>
        </p:txBody>
      </p:sp>
    </p:spTree>
    <p:extLst>
      <p:ext uri="{BB962C8B-B14F-4D97-AF65-F5344CB8AC3E}">
        <p14:creationId xmlns:p14="http://schemas.microsoft.com/office/powerpoint/2010/main" val="247941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Flow Through a Pipe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3545521" y="2064715"/>
            <a:ext cx="2712864" cy="612648"/>
            <a:chOff x="2362200" y="2746852"/>
            <a:chExt cx="2712864" cy="612648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362200" y="3200400"/>
              <a:ext cx="1066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Sequential Access Storage 12"/>
            <p:cNvSpPr/>
            <p:nvPr/>
          </p:nvSpPr>
          <p:spPr>
            <a:xfrm flipV="1">
              <a:off x="3377953" y="2746852"/>
              <a:ext cx="612648" cy="612648"/>
            </a:xfrm>
            <a:prstGeom prst="flowChartMagneticTap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008264" y="2800120"/>
              <a:ext cx="1066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084117" y="3719874"/>
            <a:ext cx="4798597" cy="476123"/>
            <a:chOff x="336286" y="3943477"/>
            <a:chExt cx="4798597" cy="476123"/>
          </a:xfrm>
        </p:grpSpPr>
        <p:sp>
          <p:nvSpPr>
            <p:cNvPr id="21" name="TextBox 20"/>
            <p:cNvSpPr txBox="1"/>
            <p:nvPr/>
          </p:nvSpPr>
          <p:spPr>
            <a:xfrm>
              <a:off x="336286" y="3943477"/>
              <a:ext cx="2752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One adjustable flow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123422" y="3957935"/>
              <a:ext cx="2011461" cy="461665"/>
              <a:chOff x="3123422" y="3957935"/>
              <a:chExt cx="2011461" cy="461665"/>
            </a:xfrm>
          </p:grpSpPr>
          <p:sp>
            <p:nvSpPr>
              <p:cNvPr id="23" name="Right Arrow 22"/>
              <p:cNvSpPr/>
              <p:nvPr/>
            </p:nvSpPr>
            <p:spPr>
              <a:xfrm>
                <a:off x="3123422" y="4035810"/>
                <a:ext cx="686578" cy="299966"/>
              </a:xfrm>
              <a:prstGeom prst="rightArrow">
                <a:avLst>
                  <a:gd name="adj1" fmla="val 50000"/>
                  <a:gd name="adj2" fmla="val 12877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959561" y="3957935"/>
                <a:ext cx="11753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DOF = 1</a:t>
                </a: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4338326" y="5105401"/>
            <a:ext cx="229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Liquid Flow Rate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18958" y="1914796"/>
            <a:ext cx="241569" cy="287828"/>
            <a:chOff x="6553200" y="3513424"/>
            <a:chExt cx="914400" cy="906176"/>
          </a:xfrm>
        </p:grpSpPr>
        <p:sp>
          <p:nvSpPr>
            <p:cNvPr id="47" name="Flowchart: Collate 46"/>
            <p:cNvSpPr/>
            <p:nvPr/>
          </p:nvSpPr>
          <p:spPr>
            <a:xfrm rot="16200000">
              <a:off x="6781800" y="3733800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704076" y="3513424"/>
              <a:ext cx="612648" cy="677576"/>
              <a:chOff x="6704076" y="3205576"/>
              <a:chExt cx="612648" cy="985424"/>
            </a:xfrm>
          </p:grpSpPr>
          <p:sp>
            <p:nvSpPr>
              <p:cNvPr id="49" name="Flowchart: Delay 48"/>
              <p:cNvSpPr/>
              <p:nvPr/>
            </p:nvSpPr>
            <p:spPr>
              <a:xfrm rot="16200000">
                <a:off x="6856476" y="3053176"/>
                <a:ext cx="307848" cy="612648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>
                <a:stCxn id="47" idx="1"/>
                <a:endCxn id="49" idx="1"/>
              </p:cNvCxnSpPr>
              <p:nvPr/>
            </p:nvCxnSpPr>
            <p:spPr>
              <a:xfrm flipV="1">
                <a:off x="7010400" y="3513424"/>
                <a:ext cx="0" cy="677576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5533821" y="1556843"/>
            <a:ext cx="562179" cy="573171"/>
            <a:chOff x="5533821" y="1556843"/>
            <a:chExt cx="562179" cy="573171"/>
          </a:xfrm>
        </p:grpSpPr>
        <p:grpSp>
          <p:nvGrpSpPr>
            <p:cNvPr id="41" name="Group 40"/>
            <p:cNvGrpSpPr/>
            <p:nvPr/>
          </p:nvGrpSpPr>
          <p:grpSpPr>
            <a:xfrm>
              <a:off x="5533821" y="1556843"/>
              <a:ext cx="411844" cy="369332"/>
              <a:chOff x="6326308" y="1830366"/>
              <a:chExt cx="411844" cy="369332"/>
            </a:xfrm>
          </p:grpSpPr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369184" y="1857934"/>
                <a:ext cx="336416" cy="31376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326308" y="1830366"/>
                <a:ext cx="411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FC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913114" y="1741293"/>
              <a:ext cx="182886" cy="388721"/>
              <a:chOff x="3139427" y="1807697"/>
              <a:chExt cx="365773" cy="388721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V="1">
                <a:off x="3505200" y="1807697"/>
                <a:ext cx="0" cy="38872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5" idx="6"/>
              </p:cNvCxnSpPr>
              <p:nvPr/>
            </p:nvCxnSpPr>
            <p:spPr>
              <a:xfrm flipH="1">
                <a:off x="3139427" y="1807697"/>
                <a:ext cx="365773" cy="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" name="Straight Arrow Connector 3"/>
          <p:cNvCxnSpPr/>
          <p:nvPr/>
        </p:nvCxnSpPr>
        <p:spPr>
          <a:xfrm flipH="1">
            <a:off x="5748887" y="1288419"/>
            <a:ext cx="0" cy="288000"/>
          </a:xfrm>
          <a:prstGeom prst="straightConnector1">
            <a:avLst/>
          </a:prstGeom>
          <a:ln w="12700">
            <a:solidFill>
              <a:srgbClr val="FF33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2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Flow Networks</a:t>
            </a:r>
            <a:endParaRPr lang="en-IN" dirty="0"/>
          </a:p>
        </p:txBody>
      </p:sp>
      <p:grpSp>
        <p:nvGrpSpPr>
          <p:cNvPr id="98" name="Group 97"/>
          <p:cNvGrpSpPr/>
          <p:nvPr/>
        </p:nvGrpSpPr>
        <p:grpSpPr>
          <a:xfrm>
            <a:off x="2433962" y="2400300"/>
            <a:ext cx="2290439" cy="1143000"/>
            <a:chOff x="1905000" y="2400300"/>
            <a:chExt cx="2290439" cy="1143000"/>
          </a:xfrm>
        </p:grpSpPr>
        <p:cxnSp>
          <p:nvCxnSpPr>
            <p:cNvPr id="99" name="Straight Arrow Connector 98"/>
            <p:cNvCxnSpPr/>
            <p:nvPr/>
          </p:nvCxnSpPr>
          <p:spPr>
            <a:xfrm>
              <a:off x="1905000" y="2971800"/>
              <a:ext cx="1143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052439" y="2400300"/>
              <a:ext cx="0" cy="11430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3052439" y="2400300"/>
              <a:ext cx="1143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3052439" y="2971800"/>
              <a:ext cx="1143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3052439" y="3533683"/>
              <a:ext cx="1143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32115" y="2189632"/>
            <a:ext cx="263680" cy="1415814"/>
            <a:chOff x="3503154" y="2189632"/>
            <a:chExt cx="263680" cy="1415814"/>
          </a:xfrm>
        </p:grpSpPr>
        <p:grpSp>
          <p:nvGrpSpPr>
            <p:cNvPr id="105" name="Group 104"/>
            <p:cNvGrpSpPr/>
            <p:nvPr/>
          </p:nvGrpSpPr>
          <p:grpSpPr>
            <a:xfrm>
              <a:off x="3503154" y="2189632"/>
              <a:ext cx="241569" cy="287828"/>
              <a:chOff x="6553200" y="3513424"/>
              <a:chExt cx="914400" cy="906176"/>
            </a:xfrm>
          </p:grpSpPr>
          <p:sp>
            <p:nvSpPr>
              <p:cNvPr id="116" name="Flowchart: Collate 115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118" name="Flowchart: Delay 117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Connector 118"/>
                <p:cNvCxnSpPr>
                  <a:stCxn id="116" idx="1"/>
                  <a:endCxn id="118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6" name="Group 105"/>
            <p:cNvGrpSpPr/>
            <p:nvPr/>
          </p:nvGrpSpPr>
          <p:grpSpPr>
            <a:xfrm>
              <a:off x="3507685" y="2757065"/>
              <a:ext cx="241569" cy="287828"/>
              <a:chOff x="6553200" y="3513424"/>
              <a:chExt cx="914400" cy="906176"/>
            </a:xfrm>
          </p:grpSpPr>
          <p:sp>
            <p:nvSpPr>
              <p:cNvPr id="112" name="Flowchart: Collate 111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114" name="Flowchart: Delay 113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/>
                <p:cNvCxnSpPr>
                  <a:stCxn id="112" idx="1"/>
                  <a:endCxn id="114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3525265" y="3317618"/>
              <a:ext cx="241569" cy="287828"/>
              <a:chOff x="6553200" y="3513424"/>
              <a:chExt cx="914400" cy="906176"/>
            </a:xfrm>
          </p:grpSpPr>
          <p:sp>
            <p:nvSpPr>
              <p:cNvPr id="108" name="Flowchart: Collate 107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110" name="Flowchart: Delay 109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Connector 110"/>
                <p:cNvCxnSpPr>
                  <a:stCxn id="108" idx="1"/>
                  <a:endCxn id="110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0" name="Group 119"/>
          <p:cNvGrpSpPr/>
          <p:nvPr/>
        </p:nvGrpSpPr>
        <p:grpSpPr>
          <a:xfrm>
            <a:off x="2763893" y="2757065"/>
            <a:ext cx="241569" cy="287828"/>
            <a:chOff x="6553200" y="3513424"/>
            <a:chExt cx="914400" cy="906176"/>
          </a:xfrm>
        </p:grpSpPr>
        <p:sp>
          <p:nvSpPr>
            <p:cNvPr id="121" name="Flowchart: Collate 120"/>
            <p:cNvSpPr/>
            <p:nvPr/>
          </p:nvSpPr>
          <p:spPr>
            <a:xfrm rot="16200000">
              <a:off x="6781800" y="3733800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6704076" y="3513424"/>
              <a:ext cx="612648" cy="677576"/>
              <a:chOff x="6704076" y="3205576"/>
              <a:chExt cx="612648" cy="985424"/>
            </a:xfrm>
          </p:grpSpPr>
          <p:sp>
            <p:nvSpPr>
              <p:cNvPr id="123" name="Flowchart: Delay 122"/>
              <p:cNvSpPr/>
              <p:nvPr/>
            </p:nvSpPr>
            <p:spPr>
              <a:xfrm rot="16200000">
                <a:off x="6856476" y="3053176"/>
                <a:ext cx="307848" cy="612648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>
                <a:stCxn id="121" idx="1"/>
                <a:endCxn id="123" idx="1"/>
              </p:cNvCxnSpPr>
              <p:nvPr/>
            </p:nvCxnSpPr>
            <p:spPr>
              <a:xfrm flipV="1">
                <a:off x="7010400" y="3513424"/>
                <a:ext cx="0" cy="677576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2656076" y="2742403"/>
            <a:ext cx="457200" cy="457200"/>
            <a:chOff x="914400" y="1524000"/>
            <a:chExt cx="914400" cy="91440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914400" y="1524000"/>
              <a:ext cx="914400" cy="914400"/>
            </a:xfrm>
            <a:prstGeom prst="line">
              <a:avLst/>
            </a:prstGeom>
            <a:ln w="508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914400" y="1524000"/>
              <a:ext cx="914400" cy="914400"/>
            </a:xfrm>
            <a:prstGeom prst="line">
              <a:avLst/>
            </a:prstGeom>
            <a:ln w="508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2341409" y="4387334"/>
            <a:ext cx="1723998" cy="934998"/>
            <a:chOff x="817409" y="4387334"/>
            <a:chExt cx="1723998" cy="934998"/>
          </a:xfrm>
        </p:grpSpPr>
        <p:sp>
          <p:nvSpPr>
            <p:cNvPr id="129" name="TextBox 128"/>
            <p:cNvSpPr txBox="1"/>
            <p:nvPr/>
          </p:nvSpPr>
          <p:spPr>
            <a:xfrm>
              <a:off x="1279750" y="4387334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DOF = 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17409" y="4953000"/>
              <a:ext cx="1723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Three split flows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096001" y="2366711"/>
            <a:ext cx="3433439" cy="1159424"/>
            <a:chOff x="4572000" y="2366711"/>
            <a:chExt cx="3433439" cy="1159424"/>
          </a:xfrm>
        </p:grpSpPr>
        <p:grpSp>
          <p:nvGrpSpPr>
            <p:cNvPr id="132" name="Group 131"/>
            <p:cNvGrpSpPr/>
            <p:nvPr/>
          </p:nvGrpSpPr>
          <p:grpSpPr>
            <a:xfrm>
              <a:off x="4572000" y="2383135"/>
              <a:ext cx="2290439" cy="1143000"/>
              <a:chOff x="1905000" y="2400300"/>
              <a:chExt cx="2290439" cy="1143000"/>
            </a:xfrm>
          </p:grpSpPr>
          <p:cxnSp>
            <p:nvCxnSpPr>
              <p:cNvPr id="136" name="Straight Arrow Connector 135"/>
              <p:cNvCxnSpPr/>
              <p:nvPr/>
            </p:nvCxnSpPr>
            <p:spPr>
              <a:xfrm>
                <a:off x="1905000" y="2971800"/>
                <a:ext cx="1143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3052439" y="2400300"/>
                <a:ext cx="0" cy="114300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3052439" y="2400300"/>
                <a:ext cx="1143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3052439" y="2971800"/>
                <a:ext cx="1143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3052439" y="3533683"/>
                <a:ext cx="1143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Arrow Connector 132"/>
            <p:cNvCxnSpPr/>
            <p:nvPr/>
          </p:nvCxnSpPr>
          <p:spPr>
            <a:xfrm>
              <a:off x="6862439" y="2667000"/>
              <a:ext cx="1143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6857260" y="2366711"/>
              <a:ext cx="0" cy="11430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6857260" y="3231416"/>
              <a:ext cx="1143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7696201" y="2173079"/>
            <a:ext cx="1382523" cy="1405679"/>
            <a:chOff x="6172200" y="2173078"/>
            <a:chExt cx="1382523" cy="1405679"/>
          </a:xfrm>
        </p:grpSpPr>
        <p:grpSp>
          <p:nvGrpSpPr>
            <p:cNvPr id="142" name="Group 141"/>
            <p:cNvGrpSpPr/>
            <p:nvPr/>
          </p:nvGrpSpPr>
          <p:grpSpPr>
            <a:xfrm>
              <a:off x="6172200" y="2173078"/>
              <a:ext cx="241569" cy="287828"/>
              <a:chOff x="6553200" y="3513424"/>
              <a:chExt cx="914400" cy="906176"/>
            </a:xfrm>
          </p:grpSpPr>
          <p:sp>
            <p:nvSpPr>
              <p:cNvPr id="163" name="Flowchart: Collate 16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up 16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165" name="Flowchart: Delay 16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/>
                <p:cNvCxnSpPr>
                  <a:stCxn id="163" idx="1"/>
                  <a:endCxn id="16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3" name="Group 142"/>
            <p:cNvGrpSpPr/>
            <p:nvPr/>
          </p:nvGrpSpPr>
          <p:grpSpPr>
            <a:xfrm>
              <a:off x="6172200" y="2747690"/>
              <a:ext cx="241569" cy="287828"/>
              <a:chOff x="6553200" y="3513424"/>
              <a:chExt cx="914400" cy="906176"/>
            </a:xfrm>
          </p:grpSpPr>
          <p:sp>
            <p:nvSpPr>
              <p:cNvPr id="159" name="Flowchart: Collate 15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161" name="Flowchart: Delay 16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2" name="Straight Connector 161"/>
                <p:cNvCxnSpPr>
                  <a:stCxn id="159" idx="1"/>
                  <a:endCxn id="16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4" name="Group 143"/>
            <p:cNvGrpSpPr/>
            <p:nvPr/>
          </p:nvGrpSpPr>
          <p:grpSpPr>
            <a:xfrm>
              <a:off x="6177773" y="3290929"/>
              <a:ext cx="241569" cy="287828"/>
              <a:chOff x="6553200" y="3513424"/>
              <a:chExt cx="914400" cy="906176"/>
            </a:xfrm>
          </p:grpSpPr>
          <p:sp>
            <p:nvSpPr>
              <p:cNvPr id="155" name="Flowchart: Collate 154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157" name="Flowchart: Delay 156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Straight Connector 157"/>
                <p:cNvCxnSpPr>
                  <a:stCxn id="155" idx="1"/>
                  <a:endCxn id="157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5" name="Group 144"/>
            <p:cNvGrpSpPr/>
            <p:nvPr/>
          </p:nvGrpSpPr>
          <p:grpSpPr>
            <a:xfrm>
              <a:off x="7307975" y="2454575"/>
              <a:ext cx="241569" cy="287828"/>
              <a:chOff x="6553200" y="3513424"/>
              <a:chExt cx="914400" cy="906176"/>
            </a:xfrm>
          </p:grpSpPr>
          <p:sp>
            <p:nvSpPr>
              <p:cNvPr id="151" name="Flowchart: Collate 15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153" name="Flowchart: Delay 15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4" name="Straight Connector 153"/>
                <p:cNvCxnSpPr>
                  <a:stCxn id="151" idx="1"/>
                  <a:endCxn id="15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 145"/>
            <p:cNvGrpSpPr/>
            <p:nvPr/>
          </p:nvGrpSpPr>
          <p:grpSpPr>
            <a:xfrm>
              <a:off x="7313154" y="3027103"/>
              <a:ext cx="241569" cy="287828"/>
              <a:chOff x="6553200" y="3513424"/>
              <a:chExt cx="914400" cy="906176"/>
            </a:xfrm>
          </p:grpSpPr>
          <p:sp>
            <p:nvSpPr>
              <p:cNvPr id="147" name="Flowchart: Collate 14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8" name="Group 14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149" name="Flowchart: Delay 14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Connector 149"/>
                <p:cNvCxnSpPr>
                  <a:stCxn id="147" idx="1"/>
                  <a:endCxn id="14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7" name="Group 166"/>
          <p:cNvGrpSpPr/>
          <p:nvPr/>
        </p:nvGrpSpPr>
        <p:grpSpPr>
          <a:xfrm>
            <a:off x="6960559" y="4441568"/>
            <a:ext cx="1723998" cy="1211997"/>
            <a:chOff x="817409" y="4387334"/>
            <a:chExt cx="1723998" cy="1211997"/>
          </a:xfrm>
        </p:grpSpPr>
        <p:sp>
          <p:nvSpPr>
            <p:cNvPr id="168" name="TextBox 167"/>
            <p:cNvSpPr txBox="1"/>
            <p:nvPr/>
          </p:nvSpPr>
          <p:spPr>
            <a:xfrm>
              <a:off x="1279750" y="4387334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DOF = 4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17409" y="4953000"/>
              <a:ext cx="17239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Three split flows</a:t>
              </a:r>
            </a:p>
            <a:p>
              <a:r>
                <a:rPr lang="en-US" dirty="0"/>
                <a:t>One mixed flow</a:t>
              </a:r>
            </a:p>
          </p:txBody>
        </p:sp>
      </p:grpSp>
      <p:grpSp>
        <p:nvGrpSpPr>
          <p:cNvPr id="170" name="Group 169"/>
          <p:cNvGrpSpPr>
            <a:grpSpLocks noChangeAspect="1"/>
          </p:cNvGrpSpPr>
          <p:nvPr/>
        </p:nvGrpSpPr>
        <p:grpSpPr>
          <a:xfrm>
            <a:off x="8729339" y="3001644"/>
            <a:ext cx="457200" cy="457200"/>
            <a:chOff x="914400" y="1524000"/>
            <a:chExt cx="914400" cy="914400"/>
          </a:xfrm>
        </p:grpSpPr>
        <p:cxnSp>
          <p:nvCxnSpPr>
            <p:cNvPr id="171" name="Straight Connector 170"/>
            <p:cNvCxnSpPr/>
            <p:nvPr/>
          </p:nvCxnSpPr>
          <p:spPr>
            <a:xfrm>
              <a:off x="914400" y="1524000"/>
              <a:ext cx="914400" cy="914400"/>
            </a:xfrm>
            <a:prstGeom prst="line">
              <a:avLst/>
            </a:prstGeom>
            <a:ln w="508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914400" y="1524000"/>
              <a:ext cx="914400" cy="914400"/>
            </a:xfrm>
            <a:prstGeom prst="line">
              <a:avLst/>
            </a:prstGeom>
            <a:ln w="508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832298" y="1836892"/>
            <a:ext cx="788359" cy="1705126"/>
            <a:chOff x="3832298" y="1836892"/>
            <a:chExt cx="788359" cy="1705126"/>
          </a:xfrm>
        </p:grpSpPr>
        <p:grpSp>
          <p:nvGrpSpPr>
            <p:cNvPr id="3" name="Group 2"/>
            <p:cNvGrpSpPr/>
            <p:nvPr/>
          </p:nvGrpSpPr>
          <p:grpSpPr>
            <a:xfrm>
              <a:off x="3832298" y="1836892"/>
              <a:ext cx="532911" cy="1705126"/>
              <a:chOff x="3832298" y="1836892"/>
              <a:chExt cx="532911" cy="1705126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841637" y="2406253"/>
                <a:ext cx="523572" cy="567223"/>
                <a:chOff x="4011898" y="1264049"/>
                <a:chExt cx="523572" cy="567223"/>
              </a:xfrm>
            </p:grpSpPr>
            <p:grpSp>
              <p:nvGrpSpPr>
                <p:cNvPr id="204" name="Group 203"/>
                <p:cNvGrpSpPr/>
                <p:nvPr/>
              </p:nvGrpSpPr>
              <p:grpSpPr>
                <a:xfrm>
                  <a:off x="4123626" y="1264049"/>
                  <a:ext cx="411844" cy="369332"/>
                  <a:chOff x="6326308" y="1830366"/>
                  <a:chExt cx="411844" cy="369332"/>
                </a:xfrm>
              </p:grpSpPr>
              <p:sp>
                <p:nvSpPr>
                  <p:cNvPr id="208" name="Oval 207"/>
                  <p:cNvSpPr>
                    <a:spLocks noChangeAspect="1"/>
                  </p:cNvSpPr>
                  <p:nvPr/>
                </p:nvSpPr>
                <p:spPr>
                  <a:xfrm>
                    <a:off x="6369184" y="1857934"/>
                    <a:ext cx="336416" cy="3137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6326308" y="1830366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</p:grpSp>
            <p:grpSp>
              <p:nvGrpSpPr>
                <p:cNvPr id="205" name="Group 204"/>
                <p:cNvGrpSpPr/>
                <p:nvPr/>
              </p:nvGrpSpPr>
              <p:grpSpPr>
                <a:xfrm flipH="1">
                  <a:off x="4011898" y="1442551"/>
                  <a:ext cx="182886" cy="388721"/>
                  <a:chOff x="3139427" y="1807697"/>
                  <a:chExt cx="365773" cy="388721"/>
                </a:xfrm>
              </p:grpSpPr>
              <p:cxnSp>
                <p:nvCxnSpPr>
                  <p:cNvPr id="206" name="Straight Connector 205"/>
                  <p:cNvCxnSpPr/>
                  <p:nvPr/>
                </p:nvCxnSpPr>
                <p:spPr>
                  <a:xfrm flipV="1">
                    <a:off x="3505200" y="1807697"/>
                    <a:ext cx="0" cy="3887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139427" y="1807697"/>
                    <a:ext cx="36577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4" name="Group 213"/>
              <p:cNvGrpSpPr/>
              <p:nvPr/>
            </p:nvGrpSpPr>
            <p:grpSpPr>
              <a:xfrm>
                <a:off x="3832298" y="1836892"/>
                <a:ext cx="523572" cy="567223"/>
                <a:chOff x="4011898" y="1264049"/>
                <a:chExt cx="523572" cy="567223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4123626" y="1264049"/>
                  <a:ext cx="411844" cy="369332"/>
                  <a:chOff x="6326308" y="1830366"/>
                  <a:chExt cx="411844" cy="369332"/>
                </a:xfrm>
              </p:grpSpPr>
              <p:sp>
                <p:nvSpPr>
                  <p:cNvPr id="219" name="Oval 218"/>
                  <p:cNvSpPr>
                    <a:spLocks noChangeAspect="1"/>
                  </p:cNvSpPr>
                  <p:nvPr/>
                </p:nvSpPr>
                <p:spPr>
                  <a:xfrm>
                    <a:off x="6369184" y="1857934"/>
                    <a:ext cx="336416" cy="3137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6326308" y="1830366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</p:grpSp>
            <p:grpSp>
              <p:nvGrpSpPr>
                <p:cNvPr id="216" name="Group 215"/>
                <p:cNvGrpSpPr/>
                <p:nvPr/>
              </p:nvGrpSpPr>
              <p:grpSpPr>
                <a:xfrm flipH="1">
                  <a:off x="4011898" y="1442551"/>
                  <a:ext cx="182886" cy="388721"/>
                  <a:chOff x="3139427" y="1807697"/>
                  <a:chExt cx="365773" cy="388721"/>
                </a:xfrm>
              </p:grpSpPr>
              <p:cxnSp>
                <p:nvCxnSpPr>
                  <p:cNvPr id="217" name="Straight Connector 216"/>
                  <p:cNvCxnSpPr/>
                  <p:nvPr/>
                </p:nvCxnSpPr>
                <p:spPr>
                  <a:xfrm flipV="1">
                    <a:off x="3505200" y="1807697"/>
                    <a:ext cx="0" cy="3887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 flipH="1">
                    <a:off x="3139427" y="1807697"/>
                    <a:ext cx="36577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1" name="Group 220"/>
              <p:cNvGrpSpPr/>
              <p:nvPr/>
            </p:nvGrpSpPr>
            <p:grpSpPr>
              <a:xfrm>
                <a:off x="3841637" y="2974795"/>
                <a:ext cx="523572" cy="567223"/>
                <a:chOff x="4011898" y="1264049"/>
                <a:chExt cx="523572" cy="567223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4123626" y="1264049"/>
                  <a:ext cx="411844" cy="369332"/>
                  <a:chOff x="6326308" y="1830366"/>
                  <a:chExt cx="411844" cy="369332"/>
                </a:xfrm>
              </p:grpSpPr>
              <p:sp>
                <p:nvSpPr>
                  <p:cNvPr id="226" name="Oval 225"/>
                  <p:cNvSpPr>
                    <a:spLocks noChangeAspect="1"/>
                  </p:cNvSpPr>
                  <p:nvPr/>
                </p:nvSpPr>
                <p:spPr>
                  <a:xfrm>
                    <a:off x="6369184" y="1857934"/>
                    <a:ext cx="336416" cy="3137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6326308" y="1830366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</p:grpSp>
            <p:grpSp>
              <p:nvGrpSpPr>
                <p:cNvPr id="223" name="Group 222"/>
                <p:cNvGrpSpPr/>
                <p:nvPr/>
              </p:nvGrpSpPr>
              <p:grpSpPr>
                <a:xfrm flipH="1">
                  <a:off x="4011898" y="1442551"/>
                  <a:ext cx="182886" cy="388721"/>
                  <a:chOff x="3139427" y="1807697"/>
                  <a:chExt cx="365773" cy="388721"/>
                </a:xfrm>
              </p:grpSpPr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3505200" y="1807697"/>
                    <a:ext cx="0" cy="3887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3139427" y="1807697"/>
                    <a:ext cx="36577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56" name="Straight Arrow Connector 255"/>
            <p:cNvCxnSpPr/>
            <p:nvPr/>
          </p:nvCxnSpPr>
          <p:spPr>
            <a:xfrm rot="5400000" flipH="1">
              <a:off x="4476657" y="1871394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rot="5400000" flipH="1">
              <a:off x="4467318" y="2470028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rot="5400000" flipH="1">
              <a:off x="4467318" y="3038702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492561" y="1822860"/>
            <a:ext cx="1903597" cy="1688473"/>
            <a:chOff x="7492561" y="1822860"/>
            <a:chExt cx="1903597" cy="1688473"/>
          </a:xfrm>
        </p:grpSpPr>
        <p:grpSp>
          <p:nvGrpSpPr>
            <p:cNvPr id="6" name="Group 5"/>
            <p:cNvGrpSpPr/>
            <p:nvPr/>
          </p:nvGrpSpPr>
          <p:grpSpPr>
            <a:xfrm>
              <a:off x="7492561" y="1822860"/>
              <a:ext cx="1651181" cy="1688473"/>
              <a:chOff x="7492561" y="1822860"/>
              <a:chExt cx="1651181" cy="168847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492561" y="1822860"/>
                <a:ext cx="523572" cy="1688473"/>
                <a:chOff x="7492561" y="1822860"/>
                <a:chExt cx="523572" cy="1688473"/>
              </a:xfrm>
            </p:grpSpPr>
            <p:grpSp>
              <p:nvGrpSpPr>
                <p:cNvPr id="228" name="Group 227"/>
                <p:cNvGrpSpPr/>
                <p:nvPr/>
              </p:nvGrpSpPr>
              <p:grpSpPr>
                <a:xfrm>
                  <a:off x="7492561" y="1822860"/>
                  <a:ext cx="523572" cy="567223"/>
                  <a:chOff x="4011898" y="1264049"/>
                  <a:chExt cx="523572" cy="567223"/>
                </a:xfrm>
              </p:grpSpPr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4123626" y="1264049"/>
                    <a:ext cx="411844" cy="369332"/>
                    <a:chOff x="6326308" y="1830366"/>
                    <a:chExt cx="411844" cy="369332"/>
                  </a:xfrm>
                </p:grpSpPr>
                <p:sp>
                  <p:nvSpPr>
                    <p:cNvPr id="233" name="Oval 232"/>
                    <p:cNvSpPr>
                      <a:spLocks noChangeAspect="1"/>
                    </p:cNvSpPr>
                    <p:nvPr/>
                  </p:nvSpPr>
                  <p:spPr>
                    <a:xfrm>
                      <a:off x="6369184" y="1857934"/>
                      <a:ext cx="336416" cy="313765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TextBox 233"/>
                    <p:cNvSpPr txBox="1"/>
                    <p:nvPr/>
                  </p:nvSpPr>
                  <p:spPr>
                    <a:xfrm>
                      <a:off x="6326308" y="1830366"/>
                      <a:ext cx="4118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FC</a:t>
                      </a:r>
                    </a:p>
                  </p:txBody>
                </p:sp>
              </p:grpSp>
              <p:grpSp>
                <p:nvGrpSpPr>
                  <p:cNvPr id="230" name="Group 229"/>
                  <p:cNvGrpSpPr/>
                  <p:nvPr/>
                </p:nvGrpSpPr>
                <p:grpSpPr>
                  <a:xfrm flipH="1">
                    <a:off x="4011898" y="1442551"/>
                    <a:ext cx="182886" cy="388721"/>
                    <a:chOff x="3139427" y="1807697"/>
                    <a:chExt cx="365773" cy="388721"/>
                  </a:xfrm>
                </p:grpSpPr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 flipV="1">
                      <a:off x="3505200" y="1807697"/>
                      <a:ext cx="0" cy="38872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" name="Straight Connector 231"/>
                    <p:cNvCxnSpPr/>
                    <p:nvPr/>
                  </p:nvCxnSpPr>
                  <p:spPr>
                    <a:xfrm flipH="1">
                      <a:off x="3139427" y="1807697"/>
                      <a:ext cx="365773" cy="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7492561" y="2414584"/>
                  <a:ext cx="523572" cy="567223"/>
                  <a:chOff x="4011898" y="1264049"/>
                  <a:chExt cx="523572" cy="567223"/>
                </a:xfrm>
              </p:grpSpPr>
              <p:grpSp>
                <p:nvGrpSpPr>
                  <p:cNvPr id="236" name="Group 235"/>
                  <p:cNvGrpSpPr/>
                  <p:nvPr/>
                </p:nvGrpSpPr>
                <p:grpSpPr>
                  <a:xfrm>
                    <a:off x="4123626" y="1264049"/>
                    <a:ext cx="411844" cy="369332"/>
                    <a:chOff x="6326308" y="1830366"/>
                    <a:chExt cx="411844" cy="369332"/>
                  </a:xfrm>
                </p:grpSpPr>
                <p:sp>
                  <p:nvSpPr>
                    <p:cNvPr id="240" name="Oval 239"/>
                    <p:cNvSpPr>
                      <a:spLocks noChangeAspect="1"/>
                    </p:cNvSpPr>
                    <p:nvPr/>
                  </p:nvSpPr>
                  <p:spPr>
                    <a:xfrm>
                      <a:off x="6369184" y="1857934"/>
                      <a:ext cx="336416" cy="313765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" name="TextBox 240"/>
                    <p:cNvSpPr txBox="1"/>
                    <p:nvPr/>
                  </p:nvSpPr>
                  <p:spPr>
                    <a:xfrm>
                      <a:off x="6326308" y="1830366"/>
                      <a:ext cx="4118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FC</a:t>
                      </a:r>
                    </a:p>
                  </p:txBody>
                </p:sp>
              </p:grpSp>
              <p:grpSp>
                <p:nvGrpSpPr>
                  <p:cNvPr id="237" name="Group 236"/>
                  <p:cNvGrpSpPr/>
                  <p:nvPr/>
                </p:nvGrpSpPr>
                <p:grpSpPr>
                  <a:xfrm flipH="1">
                    <a:off x="4011898" y="1442551"/>
                    <a:ext cx="182886" cy="388721"/>
                    <a:chOff x="3139427" y="1807697"/>
                    <a:chExt cx="365773" cy="388721"/>
                  </a:xfrm>
                </p:grpSpPr>
                <p:cxnSp>
                  <p:nvCxnSpPr>
                    <p:cNvPr id="238" name="Straight Connector 237"/>
                    <p:cNvCxnSpPr/>
                    <p:nvPr/>
                  </p:nvCxnSpPr>
                  <p:spPr>
                    <a:xfrm flipV="1">
                      <a:off x="3505200" y="1807697"/>
                      <a:ext cx="0" cy="38872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" name="Straight Connector 238"/>
                    <p:cNvCxnSpPr/>
                    <p:nvPr/>
                  </p:nvCxnSpPr>
                  <p:spPr>
                    <a:xfrm flipH="1">
                      <a:off x="3139427" y="1807697"/>
                      <a:ext cx="365773" cy="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7492561" y="2944110"/>
                  <a:ext cx="523572" cy="567223"/>
                  <a:chOff x="4011898" y="1264049"/>
                  <a:chExt cx="523572" cy="567223"/>
                </a:xfrm>
              </p:grpSpPr>
              <p:grpSp>
                <p:nvGrpSpPr>
                  <p:cNvPr id="243" name="Group 242"/>
                  <p:cNvGrpSpPr/>
                  <p:nvPr/>
                </p:nvGrpSpPr>
                <p:grpSpPr>
                  <a:xfrm>
                    <a:off x="4123626" y="1264049"/>
                    <a:ext cx="411844" cy="369332"/>
                    <a:chOff x="6326308" y="1830366"/>
                    <a:chExt cx="411844" cy="369332"/>
                  </a:xfrm>
                </p:grpSpPr>
                <p:sp>
                  <p:nvSpPr>
                    <p:cNvPr id="247" name="Oval 246"/>
                    <p:cNvSpPr>
                      <a:spLocks noChangeAspect="1"/>
                    </p:cNvSpPr>
                    <p:nvPr/>
                  </p:nvSpPr>
                  <p:spPr>
                    <a:xfrm>
                      <a:off x="6369184" y="1857934"/>
                      <a:ext cx="336416" cy="313765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" name="TextBox 247"/>
                    <p:cNvSpPr txBox="1"/>
                    <p:nvPr/>
                  </p:nvSpPr>
                  <p:spPr>
                    <a:xfrm>
                      <a:off x="6326308" y="1830366"/>
                      <a:ext cx="4118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FC</a:t>
                      </a:r>
                    </a:p>
                  </p:txBody>
                </p:sp>
              </p:grpSp>
              <p:grpSp>
                <p:nvGrpSpPr>
                  <p:cNvPr id="244" name="Group 243"/>
                  <p:cNvGrpSpPr/>
                  <p:nvPr/>
                </p:nvGrpSpPr>
                <p:grpSpPr>
                  <a:xfrm flipH="1">
                    <a:off x="4011898" y="1442551"/>
                    <a:ext cx="182886" cy="388721"/>
                    <a:chOff x="3139427" y="1807697"/>
                    <a:chExt cx="365773" cy="388721"/>
                  </a:xfrm>
                </p:grpSpPr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 flipV="1">
                      <a:off x="3505200" y="1807697"/>
                      <a:ext cx="0" cy="38872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Straight Connector 245"/>
                    <p:cNvCxnSpPr/>
                    <p:nvPr/>
                  </p:nvCxnSpPr>
                  <p:spPr>
                    <a:xfrm flipH="1">
                      <a:off x="3139427" y="1807697"/>
                      <a:ext cx="365773" cy="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49" name="Group 248"/>
              <p:cNvGrpSpPr/>
              <p:nvPr/>
            </p:nvGrpSpPr>
            <p:grpSpPr>
              <a:xfrm>
                <a:off x="8620170" y="2120037"/>
                <a:ext cx="523572" cy="567223"/>
                <a:chOff x="4011898" y="1264049"/>
                <a:chExt cx="523572" cy="567223"/>
              </a:xfrm>
            </p:grpSpPr>
            <p:grpSp>
              <p:nvGrpSpPr>
                <p:cNvPr id="250" name="Group 249"/>
                <p:cNvGrpSpPr/>
                <p:nvPr/>
              </p:nvGrpSpPr>
              <p:grpSpPr>
                <a:xfrm>
                  <a:off x="4123626" y="1264049"/>
                  <a:ext cx="411844" cy="369332"/>
                  <a:chOff x="6326308" y="1830366"/>
                  <a:chExt cx="411844" cy="369332"/>
                </a:xfrm>
              </p:grpSpPr>
              <p:sp>
                <p:nvSpPr>
                  <p:cNvPr id="254" name="Oval 253"/>
                  <p:cNvSpPr>
                    <a:spLocks noChangeAspect="1"/>
                  </p:cNvSpPr>
                  <p:nvPr/>
                </p:nvSpPr>
                <p:spPr>
                  <a:xfrm>
                    <a:off x="6369184" y="1857934"/>
                    <a:ext cx="336416" cy="3137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TextBox 254"/>
                  <p:cNvSpPr txBox="1"/>
                  <p:nvPr/>
                </p:nvSpPr>
                <p:spPr>
                  <a:xfrm>
                    <a:off x="6326308" y="1830366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</p:grpSp>
            <p:grpSp>
              <p:nvGrpSpPr>
                <p:cNvPr id="251" name="Group 250"/>
                <p:cNvGrpSpPr/>
                <p:nvPr/>
              </p:nvGrpSpPr>
              <p:grpSpPr>
                <a:xfrm flipH="1">
                  <a:off x="4011898" y="1442551"/>
                  <a:ext cx="182886" cy="388721"/>
                  <a:chOff x="3139427" y="1807697"/>
                  <a:chExt cx="365773" cy="388721"/>
                </a:xfrm>
              </p:grpSpPr>
              <p:cxnSp>
                <p:nvCxnSpPr>
                  <p:cNvPr id="252" name="Straight Connector 251"/>
                  <p:cNvCxnSpPr/>
                  <p:nvPr/>
                </p:nvCxnSpPr>
                <p:spPr>
                  <a:xfrm flipV="1">
                    <a:off x="3505200" y="1807697"/>
                    <a:ext cx="0" cy="3887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>
                  <a:xfrm flipH="1">
                    <a:off x="3139427" y="1807697"/>
                    <a:ext cx="36577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59" name="Straight Arrow Connector 258"/>
            <p:cNvCxnSpPr/>
            <p:nvPr/>
          </p:nvCxnSpPr>
          <p:spPr>
            <a:xfrm rot="5400000" flipH="1">
              <a:off x="9252158" y="2171686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rot="5400000" flipH="1">
              <a:off x="8135580" y="1840921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rot="5400000" flipH="1">
              <a:off x="8126241" y="2439555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rot="5400000" flipH="1">
              <a:off x="8126241" y="3008229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20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Surge Tank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3963142" y="1825753"/>
            <a:ext cx="2590059" cy="1972323"/>
            <a:chOff x="2439141" y="2209800"/>
            <a:chExt cx="2590059" cy="1972323"/>
          </a:xfrm>
        </p:grpSpPr>
        <p:grpSp>
          <p:nvGrpSpPr>
            <p:cNvPr id="6" name="Group 5"/>
            <p:cNvGrpSpPr/>
            <p:nvPr/>
          </p:nvGrpSpPr>
          <p:grpSpPr>
            <a:xfrm>
              <a:off x="3276600" y="2667000"/>
              <a:ext cx="914400" cy="1057923"/>
              <a:chOff x="2667000" y="3437877"/>
              <a:chExt cx="914400" cy="105792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667000" y="3581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Delay 13"/>
              <p:cNvSpPr/>
              <p:nvPr/>
            </p:nvSpPr>
            <p:spPr>
              <a:xfrm rot="16200000">
                <a:off x="3054658" y="3050219"/>
                <a:ext cx="139083" cy="91440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439141" y="2209800"/>
              <a:ext cx="1295400" cy="457200"/>
              <a:chOff x="1524000" y="2057400"/>
              <a:chExt cx="1295400" cy="67914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524000" y="2057400"/>
                <a:ext cx="1295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819400" y="2057400"/>
                <a:ext cx="0" cy="6791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flipH="1" flipV="1">
              <a:off x="3733800" y="3724923"/>
              <a:ext cx="1295400" cy="457200"/>
              <a:chOff x="1524000" y="2057400"/>
              <a:chExt cx="1295400" cy="67914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524000" y="2057400"/>
                <a:ext cx="1295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819400" y="2057400"/>
                <a:ext cx="0" cy="6791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Freeform 14"/>
          <p:cNvSpPr/>
          <p:nvPr/>
        </p:nvSpPr>
        <p:spPr>
          <a:xfrm>
            <a:off x="4800599" y="2709672"/>
            <a:ext cx="914400" cy="182880"/>
          </a:xfrm>
          <a:custGeom>
            <a:avLst/>
            <a:gdLst>
              <a:gd name="connsiteX0" fmla="*/ 0 w 825623"/>
              <a:gd name="connsiteY0" fmla="*/ 144542 h 256043"/>
              <a:gd name="connsiteX1" fmla="*/ 301841 w 825623"/>
              <a:gd name="connsiteY1" fmla="*/ 2499 h 256043"/>
              <a:gd name="connsiteX2" fmla="*/ 577048 w 825623"/>
              <a:gd name="connsiteY2" fmla="*/ 251074 h 256043"/>
              <a:gd name="connsiteX3" fmla="*/ 825623 w 825623"/>
              <a:gd name="connsiteY3" fmla="*/ 144542 h 25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623" h="256043">
                <a:moveTo>
                  <a:pt x="0" y="144542"/>
                </a:moveTo>
                <a:cubicBezTo>
                  <a:pt x="102833" y="64643"/>
                  <a:pt x="205666" y="-15256"/>
                  <a:pt x="301841" y="2499"/>
                </a:cubicBezTo>
                <a:cubicBezTo>
                  <a:pt x="398016" y="20254"/>
                  <a:pt x="489751" y="227400"/>
                  <a:pt x="577048" y="251074"/>
                </a:cubicBezTo>
                <a:cubicBezTo>
                  <a:pt x="664345" y="274748"/>
                  <a:pt x="744984" y="209645"/>
                  <a:pt x="825623" y="14454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8229600" y="1884980"/>
            <a:ext cx="2209387" cy="1922025"/>
            <a:chOff x="8229600" y="1884980"/>
            <a:chExt cx="2209387" cy="1922025"/>
          </a:xfrm>
        </p:grpSpPr>
        <p:sp>
          <p:nvSpPr>
            <p:cNvPr id="16" name="TextBox 15"/>
            <p:cNvSpPr txBox="1"/>
            <p:nvPr/>
          </p:nvSpPr>
          <p:spPr>
            <a:xfrm>
              <a:off x="8396538" y="1884980"/>
              <a:ext cx="1875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 adjustable flows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9600" y="2883675"/>
              <a:ext cx="220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 level controller</a:t>
              </a:r>
            </a:p>
            <a:p>
              <a:pPr algn="ctr"/>
              <a:r>
                <a:rPr lang="en-US" dirty="0"/>
                <a:t>(for material balance)</a:t>
              </a:r>
            </a:p>
            <a:p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775757" y="4665457"/>
            <a:ext cx="2656471" cy="850392"/>
            <a:chOff x="1251756" y="5049505"/>
            <a:chExt cx="2656471" cy="850392"/>
          </a:xfrm>
        </p:grpSpPr>
        <p:sp>
          <p:nvSpPr>
            <p:cNvPr id="50" name="TextBox 49"/>
            <p:cNvSpPr txBox="1"/>
            <p:nvPr/>
          </p:nvSpPr>
          <p:spPr>
            <a:xfrm>
              <a:off x="1251756" y="5338206"/>
              <a:ext cx="1669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DOF = 2</a:t>
              </a:r>
            </a:p>
          </p:txBody>
        </p:sp>
        <p:sp>
          <p:nvSpPr>
            <p:cNvPr id="51" name="Left-Up Arrow 50"/>
            <p:cNvSpPr/>
            <p:nvPr/>
          </p:nvSpPr>
          <p:spPr>
            <a:xfrm rot="2333333" flipH="1">
              <a:off x="3057835" y="5049505"/>
              <a:ext cx="850392" cy="850392"/>
            </a:xfrm>
            <a:prstGeom prst="leftUpArrow">
              <a:avLst>
                <a:gd name="adj1" fmla="val 12206"/>
                <a:gd name="adj2" fmla="val 12942"/>
                <a:gd name="adj3" fmla="val 2395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953001" y="4264153"/>
            <a:ext cx="3904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Dynamic DOF = 1 (Level </a:t>
            </a:r>
            <a:r>
              <a:rPr lang="en-US" dirty="0" err="1"/>
              <a:t>setpoint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(</a:t>
            </a:r>
            <a:r>
              <a:rPr lang="en-US" sz="1400" dirty="0"/>
              <a:t>Has only dynamic impact. No steady state impact</a:t>
            </a:r>
            <a:r>
              <a:rPr lang="en-US" dirty="0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88229" y="5339883"/>
            <a:ext cx="4043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Steady operation DOF = 1 (Flow </a:t>
            </a:r>
            <a:r>
              <a:rPr lang="en-US" dirty="0" err="1"/>
              <a:t>setpoint</a:t>
            </a:r>
            <a:r>
              <a:rPr lang="en-US" dirty="0"/>
              <a:t>)</a:t>
            </a:r>
          </a:p>
          <a:p>
            <a:pPr algn="ctr"/>
            <a:r>
              <a:rPr lang="en-US" sz="1400" dirty="0"/>
              <a:t>(Sets process throughput)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284135" y="978767"/>
            <a:ext cx="2053494" cy="2885490"/>
            <a:chOff x="4284135" y="978767"/>
            <a:chExt cx="2053494" cy="2885490"/>
          </a:xfrm>
        </p:grpSpPr>
        <p:grpSp>
          <p:nvGrpSpPr>
            <p:cNvPr id="3" name="Group 2"/>
            <p:cNvGrpSpPr/>
            <p:nvPr/>
          </p:nvGrpSpPr>
          <p:grpSpPr>
            <a:xfrm>
              <a:off x="5814057" y="2976900"/>
              <a:ext cx="523572" cy="887357"/>
              <a:chOff x="5814057" y="2976900"/>
              <a:chExt cx="523572" cy="8873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814057" y="3224423"/>
                <a:ext cx="523572" cy="639834"/>
                <a:chOff x="4290057" y="3608471"/>
                <a:chExt cx="523572" cy="639834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4495800" y="3960477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27" name="Flowchart: Collate 26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29" name="Flowchart: Delay 28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" name="Straight Connector 29"/>
                    <p:cNvCxnSpPr>
                      <a:stCxn id="27" idx="1"/>
                      <a:endCxn id="29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4401785" y="3608471"/>
                  <a:ext cx="411844" cy="369332"/>
                  <a:chOff x="6326308" y="1830366"/>
                  <a:chExt cx="411844" cy="369332"/>
                </a:xfrm>
              </p:grpSpPr>
              <p:sp>
                <p:nvSpPr>
                  <p:cNvPr id="25" name="Oval 24"/>
                  <p:cNvSpPr>
                    <a:spLocks noChangeAspect="1"/>
                  </p:cNvSpPr>
                  <p:nvPr/>
                </p:nvSpPr>
                <p:spPr>
                  <a:xfrm>
                    <a:off x="6369184" y="1857934"/>
                    <a:ext cx="336416" cy="3137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326308" y="1830366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 flipH="1">
                  <a:off x="4290057" y="3786973"/>
                  <a:ext cx="182886" cy="388721"/>
                  <a:chOff x="3139427" y="1807697"/>
                  <a:chExt cx="365773" cy="388721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3505200" y="1807697"/>
                    <a:ext cx="0" cy="3887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H="1">
                    <a:off x="3139427" y="1807697"/>
                    <a:ext cx="36577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5" name="Straight Connector 44"/>
              <p:cNvCxnSpPr/>
              <p:nvPr/>
            </p:nvCxnSpPr>
            <p:spPr>
              <a:xfrm rot="5400000">
                <a:off x="6011376" y="3114060"/>
                <a:ext cx="2743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4284135" y="978767"/>
              <a:ext cx="562179" cy="906213"/>
              <a:chOff x="4284135" y="978767"/>
              <a:chExt cx="562179" cy="90621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284135" y="1239199"/>
                <a:ext cx="562179" cy="645781"/>
                <a:chOff x="2760135" y="1623247"/>
                <a:chExt cx="562179" cy="645781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845272" y="1981200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38" name="Flowchart: Collate 37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40" name="Flowchart: Delay 39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Connector 40"/>
                    <p:cNvCxnSpPr>
                      <a:stCxn id="38" idx="1"/>
                      <a:endCxn id="40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760135" y="1623247"/>
                  <a:ext cx="411844" cy="369332"/>
                  <a:chOff x="6326308" y="1830366"/>
                  <a:chExt cx="411844" cy="369332"/>
                </a:xfrm>
              </p:grpSpPr>
              <p:sp>
                <p:nvSpPr>
                  <p:cNvPr id="36" name="Oval 35"/>
                  <p:cNvSpPr>
                    <a:spLocks noChangeAspect="1"/>
                  </p:cNvSpPr>
                  <p:nvPr/>
                </p:nvSpPr>
                <p:spPr>
                  <a:xfrm>
                    <a:off x="6369184" y="1857934"/>
                    <a:ext cx="336416" cy="3137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326308" y="1830366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139428" y="1807697"/>
                  <a:ext cx="182886" cy="388721"/>
                  <a:chOff x="3139427" y="1807697"/>
                  <a:chExt cx="365773" cy="388721"/>
                </a:xfrm>
              </p:grpSpPr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3505200" y="1807697"/>
                    <a:ext cx="0" cy="3887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endCxn id="36" idx="6"/>
                  </p:cNvCxnSpPr>
                  <p:nvPr/>
                </p:nvCxnSpPr>
                <p:spPr>
                  <a:xfrm flipH="1">
                    <a:off x="3139427" y="1807697"/>
                    <a:ext cx="36577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4" name="Straight Arrow Connector 53"/>
              <p:cNvCxnSpPr/>
              <p:nvPr/>
            </p:nvCxnSpPr>
            <p:spPr>
              <a:xfrm flipH="1">
                <a:off x="4490057" y="978767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5718845" y="2346202"/>
            <a:ext cx="634424" cy="639576"/>
            <a:chOff x="5718845" y="2346202"/>
            <a:chExt cx="634424" cy="639576"/>
          </a:xfrm>
        </p:grpSpPr>
        <p:grpSp>
          <p:nvGrpSpPr>
            <p:cNvPr id="43" name="Group 42"/>
            <p:cNvGrpSpPr/>
            <p:nvPr/>
          </p:nvGrpSpPr>
          <p:grpSpPr>
            <a:xfrm>
              <a:off x="5949889" y="2616446"/>
              <a:ext cx="403380" cy="369332"/>
              <a:chOff x="5638800" y="2482334"/>
              <a:chExt cx="403380" cy="36933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5638800" y="2482334"/>
                <a:ext cx="403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LC</a:t>
                </a:r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5674422" y="2500090"/>
                <a:ext cx="320040" cy="3200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5718845" y="2801112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156581" y="2346202"/>
              <a:ext cx="0" cy="288000"/>
            </a:xfrm>
            <a:prstGeom prst="straightConnector1">
              <a:avLst/>
            </a:prstGeom>
            <a:ln w="12700">
              <a:solidFill>
                <a:srgbClr val="CC33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267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Tanks in Series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132858" y="1978125"/>
            <a:ext cx="7315200" cy="1089735"/>
            <a:chOff x="608858" y="2490188"/>
            <a:chExt cx="7315200" cy="1089735"/>
          </a:xfrm>
        </p:grpSpPr>
        <p:grpSp>
          <p:nvGrpSpPr>
            <p:cNvPr id="6" name="Group 5"/>
            <p:cNvGrpSpPr/>
            <p:nvPr/>
          </p:nvGrpSpPr>
          <p:grpSpPr>
            <a:xfrm>
              <a:off x="608858" y="2490188"/>
              <a:ext cx="1645920" cy="1057923"/>
              <a:chOff x="608858" y="2490188"/>
              <a:chExt cx="1645920" cy="1057923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340378" y="2490188"/>
                <a:ext cx="914400" cy="1057923"/>
                <a:chOff x="2667000" y="3437877"/>
                <a:chExt cx="914400" cy="1057923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667000" y="3581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lowchart: Delay 25"/>
                <p:cNvSpPr/>
                <p:nvPr/>
              </p:nvSpPr>
              <p:spPr>
                <a:xfrm rot="16200000">
                  <a:off x="3054658" y="3050219"/>
                  <a:ext cx="139083" cy="914400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608858" y="3429000"/>
                <a:ext cx="73152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254778" y="2490188"/>
              <a:ext cx="1645920" cy="1057923"/>
              <a:chOff x="608858" y="2490188"/>
              <a:chExt cx="1645920" cy="105792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340378" y="2490188"/>
                <a:ext cx="914400" cy="1057923"/>
                <a:chOff x="2667000" y="3437877"/>
                <a:chExt cx="914400" cy="1057923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2667000" y="3581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lowchart: Delay 21"/>
                <p:cNvSpPr/>
                <p:nvPr/>
              </p:nvSpPr>
              <p:spPr>
                <a:xfrm rot="16200000">
                  <a:off x="3054658" y="3050219"/>
                  <a:ext cx="139083" cy="914400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608858" y="3429000"/>
                <a:ext cx="73152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900698" y="2522000"/>
              <a:ext cx="1645920" cy="1057923"/>
              <a:chOff x="608858" y="2490188"/>
              <a:chExt cx="1645920" cy="105792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340378" y="2490188"/>
                <a:ext cx="914400" cy="1057923"/>
                <a:chOff x="2667000" y="3437877"/>
                <a:chExt cx="914400" cy="1057923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667000" y="3581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Delay 17"/>
                <p:cNvSpPr/>
                <p:nvPr/>
              </p:nvSpPr>
              <p:spPr>
                <a:xfrm rot="16200000">
                  <a:off x="3054658" y="3050219"/>
                  <a:ext cx="139083" cy="914400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608858" y="3429000"/>
                <a:ext cx="73152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546618" y="2506466"/>
              <a:ext cx="1645920" cy="1057923"/>
              <a:chOff x="608858" y="2490188"/>
              <a:chExt cx="1645920" cy="105792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340378" y="2490188"/>
                <a:ext cx="914400" cy="1057923"/>
                <a:chOff x="2667000" y="3437877"/>
                <a:chExt cx="914400" cy="1057923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667000" y="3581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lowchart: Delay 13"/>
                <p:cNvSpPr/>
                <p:nvPr/>
              </p:nvSpPr>
              <p:spPr>
                <a:xfrm rot="16200000">
                  <a:off x="3054658" y="3050219"/>
                  <a:ext cx="139083" cy="914400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08858" y="3429000"/>
                <a:ext cx="73152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flipH="1" flipV="1">
              <a:off x="7192538" y="3445278"/>
              <a:ext cx="73152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2864377" y="2427779"/>
            <a:ext cx="914400" cy="182880"/>
          </a:xfrm>
          <a:custGeom>
            <a:avLst/>
            <a:gdLst>
              <a:gd name="connsiteX0" fmla="*/ 0 w 825623"/>
              <a:gd name="connsiteY0" fmla="*/ 144542 h 256043"/>
              <a:gd name="connsiteX1" fmla="*/ 301841 w 825623"/>
              <a:gd name="connsiteY1" fmla="*/ 2499 h 256043"/>
              <a:gd name="connsiteX2" fmla="*/ 577048 w 825623"/>
              <a:gd name="connsiteY2" fmla="*/ 251074 h 256043"/>
              <a:gd name="connsiteX3" fmla="*/ 825623 w 825623"/>
              <a:gd name="connsiteY3" fmla="*/ 144542 h 25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623" h="256043">
                <a:moveTo>
                  <a:pt x="0" y="144542"/>
                </a:moveTo>
                <a:cubicBezTo>
                  <a:pt x="102833" y="64643"/>
                  <a:pt x="205666" y="-15256"/>
                  <a:pt x="301841" y="2499"/>
                </a:cubicBezTo>
                <a:cubicBezTo>
                  <a:pt x="398016" y="20254"/>
                  <a:pt x="489751" y="227400"/>
                  <a:pt x="577048" y="251074"/>
                </a:cubicBezTo>
                <a:cubicBezTo>
                  <a:pt x="664345" y="274748"/>
                  <a:pt x="744984" y="209645"/>
                  <a:pt x="825623" y="14454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515474" y="2427779"/>
            <a:ext cx="914400" cy="182880"/>
          </a:xfrm>
          <a:custGeom>
            <a:avLst/>
            <a:gdLst>
              <a:gd name="connsiteX0" fmla="*/ 0 w 825623"/>
              <a:gd name="connsiteY0" fmla="*/ 144542 h 256043"/>
              <a:gd name="connsiteX1" fmla="*/ 301841 w 825623"/>
              <a:gd name="connsiteY1" fmla="*/ 2499 h 256043"/>
              <a:gd name="connsiteX2" fmla="*/ 577048 w 825623"/>
              <a:gd name="connsiteY2" fmla="*/ 251074 h 256043"/>
              <a:gd name="connsiteX3" fmla="*/ 825623 w 825623"/>
              <a:gd name="connsiteY3" fmla="*/ 144542 h 25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623" h="256043">
                <a:moveTo>
                  <a:pt x="0" y="144542"/>
                </a:moveTo>
                <a:cubicBezTo>
                  <a:pt x="102833" y="64643"/>
                  <a:pt x="205666" y="-15256"/>
                  <a:pt x="301841" y="2499"/>
                </a:cubicBezTo>
                <a:cubicBezTo>
                  <a:pt x="398016" y="20254"/>
                  <a:pt x="489751" y="227400"/>
                  <a:pt x="577048" y="251074"/>
                </a:cubicBezTo>
                <a:cubicBezTo>
                  <a:pt x="664345" y="274748"/>
                  <a:pt x="744984" y="209645"/>
                  <a:pt x="825623" y="14454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7802138" y="2427779"/>
            <a:ext cx="914400" cy="182880"/>
          </a:xfrm>
          <a:custGeom>
            <a:avLst/>
            <a:gdLst>
              <a:gd name="connsiteX0" fmla="*/ 0 w 825623"/>
              <a:gd name="connsiteY0" fmla="*/ 144542 h 256043"/>
              <a:gd name="connsiteX1" fmla="*/ 301841 w 825623"/>
              <a:gd name="connsiteY1" fmla="*/ 2499 h 256043"/>
              <a:gd name="connsiteX2" fmla="*/ 577048 w 825623"/>
              <a:gd name="connsiteY2" fmla="*/ 251074 h 256043"/>
              <a:gd name="connsiteX3" fmla="*/ 825623 w 825623"/>
              <a:gd name="connsiteY3" fmla="*/ 144542 h 25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623" h="256043">
                <a:moveTo>
                  <a:pt x="0" y="144542"/>
                </a:moveTo>
                <a:cubicBezTo>
                  <a:pt x="102833" y="64643"/>
                  <a:pt x="205666" y="-15256"/>
                  <a:pt x="301841" y="2499"/>
                </a:cubicBezTo>
                <a:cubicBezTo>
                  <a:pt x="398016" y="20254"/>
                  <a:pt x="489751" y="227400"/>
                  <a:pt x="577048" y="251074"/>
                </a:cubicBezTo>
                <a:cubicBezTo>
                  <a:pt x="664345" y="274748"/>
                  <a:pt x="744984" y="209645"/>
                  <a:pt x="825623" y="14454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156218" y="2427779"/>
            <a:ext cx="914400" cy="182880"/>
          </a:xfrm>
          <a:custGeom>
            <a:avLst/>
            <a:gdLst>
              <a:gd name="connsiteX0" fmla="*/ 0 w 825623"/>
              <a:gd name="connsiteY0" fmla="*/ 144542 h 256043"/>
              <a:gd name="connsiteX1" fmla="*/ 301841 w 825623"/>
              <a:gd name="connsiteY1" fmla="*/ 2499 h 256043"/>
              <a:gd name="connsiteX2" fmla="*/ 577048 w 825623"/>
              <a:gd name="connsiteY2" fmla="*/ 251074 h 256043"/>
              <a:gd name="connsiteX3" fmla="*/ 825623 w 825623"/>
              <a:gd name="connsiteY3" fmla="*/ 144542 h 25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623" h="256043">
                <a:moveTo>
                  <a:pt x="0" y="144542"/>
                </a:moveTo>
                <a:cubicBezTo>
                  <a:pt x="102833" y="64643"/>
                  <a:pt x="205666" y="-15256"/>
                  <a:pt x="301841" y="2499"/>
                </a:cubicBezTo>
                <a:cubicBezTo>
                  <a:pt x="398016" y="20254"/>
                  <a:pt x="489751" y="227400"/>
                  <a:pt x="577048" y="251074"/>
                </a:cubicBezTo>
                <a:cubicBezTo>
                  <a:pt x="664345" y="274748"/>
                  <a:pt x="744984" y="209645"/>
                  <a:pt x="825623" y="14454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377834" y="2691552"/>
            <a:ext cx="6825249" cy="321445"/>
            <a:chOff x="853833" y="3203615"/>
            <a:chExt cx="6825249" cy="321445"/>
          </a:xfrm>
        </p:grpSpPr>
        <p:grpSp>
          <p:nvGrpSpPr>
            <p:cNvPr id="32" name="Group 31"/>
            <p:cNvGrpSpPr/>
            <p:nvPr/>
          </p:nvGrpSpPr>
          <p:grpSpPr>
            <a:xfrm>
              <a:off x="853833" y="3203615"/>
              <a:ext cx="241569" cy="287828"/>
              <a:chOff x="6553200" y="3513424"/>
              <a:chExt cx="914400" cy="906176"/>
            </a:xfrm>
          </p:grpSpPr>
          <p:sp>
            <p:nvSpPr>
              <p:cNvPr id="53" name="Flowchart: Collate 5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55" name="Flowchart: Delay 5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>
                  <a:stCxn id="53" idx="1"/>
                  <a:endCxn id="5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Group 32"/>
            <p:cNvGrpSpPr/>
            <p:nvPr/>
          </p:nvGrpSpPr>
          <p:grpSpPr>
            <a:xfrm>
              <a:off x="2499753" y="3210598"/>
              <a:ext cx="241569" cy="287828"/>
              <a:chOff x="6553200" y="3513424"/>
              <a:chExt cx="914400" cy="906176"/>
            </a:xfrm>
          </p:grpSpPr>
          <p:sp>
            <p:nvSpPr>
              <p:cNvPr id="49" name="Flowchart: Collate 4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51" name="Flowchart: Delay 5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/>
                <p:cNvCxnSpPr>
                  <a:stCxn id="49" idx="1"/>
                  <a:endCxn id="5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/>
            <p:cNvGrpSpPr/>
            <p:nvPr/>
          </p:nvGrpSpPr>
          <p:grpSpPr>
            <a:xfrm>
              <a:off x="4145673" y="3237232"/>
              <a:ext cx="241569" cy="287828"/>
              <a:chOff x="6553200" y="3513424"/>
              <a:chExt cx="914400" cy="906176"/>
            </a:xfrm>
          </p:grpSpPr>
          <p:sp>
            <p:nvSpPr>
              <p:cNvPr id="45" name="Flowchart: Collate 44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7" name="Flowchart: Delay 46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/>
                <p:cNvCxnSpPr>
                  <a:stCxn id="45" idx="1"/>
                  <a:endCxn id="47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 34"/>
            <p:cNvGrpSpPr/>
            <p:nvPr/>
          </p:nvGrpSpPr>
          <p:grpSpPr>
            <a:xfrm>
              <a:off x="5791593" y="3235925"/>
              <a:ext cx="241569" cy="287828"/>
              <a:chOff x="6553200" y="3513424"/>
              <a:chExt cx="914400" cy="906176"/>
            </a:xfrm>
          </p:grpSpPr>
          <p:sp>
            <p:nvSpPr>
              <p:cNvPr id="41" name="Flowchart: Collate 4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3" name="Flowchart: Delay 4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>
                  <a:stCxn id="41" idx="1"/>
                  <a:endCxn id="4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35"/>
            <p:cNvGrpSpPr/>
            <p:nvPr/>
          </p:nvGrpSpPr>
          <p:grpSpPr>
            <a:xfrm>
              <a:off x="7437513" y="3235337"/>
              <a:ext cx="241569" cy="287828"/>
              <a:chOff x="6553200" y="3513424"/>
              <a:chExt cx="914400" cy="906176"/>
            </a:xfrm>
          </p:grpSpPr>
          <p:sp>
            <p:nvSpPr>
              <p:cNvPr id="37" name="Flowchart: Collate 3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39" name="Flowchart: Delay 3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stCxn id="37" idx="1"/>
                  <a:endCxn id="3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7" name="TextBox 56"/>
          <p:cNvSpPr txBox="1"/>
          <p:nvPr/>
        </p:nvSpPr>
        <p:spPr>
          <a:xfrm>
            <a:off x="5076430" y="3799070"/>
            <a:ext cx="16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DOF = 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87946" y="4517136"/>
            <a:ext cx="3896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Steady Operation DOF = 1 </a:t>
            </a:r>
            <a:r>
              <a:rPr lang="en-US" sz="1400" dirty="0"/>
              <a:t>(FC: Throughput)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Dynamic DOF = 4 </a:t>
            </a:r>
            <a:r>
              <a:rPr lang="en-US" sz="1400" dirty="0"/>
              <a:t>(LCs)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48273" y="1884342"/>
            <a:ext cx="7061433" cy="1017662"/>
            <a:chOff x="2248273" y="1884342"/>
            <a:chExt cx="7061433" cy="1017662"/>
          </a:xfrm>
        </p:grpSpPr>
        <p:grpSp>
          <p:nvGrpSpPr>
            <p:cNvPr id="58" name="Group 57"/>
            <p:cNvGrpSpPr/>
            <p:nvPr/>
          </p:nvGrpSpPr>
          <p:grpSpPr>
            <a:xfrm>
              <a:off x="2248273" y="2162759"/>
              <a:ext cx="7061433" cy="739245"/>
              <a:chOff x="724272" y="2674822"/>
              <a:chExt cx="7061433" cy="739245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2257911" y="2674822"/>
                <a:ext cx="598912" cy="543334"/>
                <a:chOff x="4230357" y="3000494"/>
                <a:chExt cx="598912" cy="543334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4425889" y="3000494"/>
                  <a:ext cx="403380" cy="369332"/>
                  <a:chOff x="5638800" y="2482334"/>
                  <a:chExt cx="403380" cy="369332"/>
                </a:xfrm>
              </p:grpSpPr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638800" y="2482334"/>
                    <a:ext cx="403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LC</a:t>
                    </a:r>
                  </a:p>
                </p:txBody>
              </p:sp>
              <p:sp>
                <p:nvSpPr>
                  <p:cNvPr id="89" name="Oval 88"/>
                  <p:cNvSpPr>
                    <a:spLocks noChangeAspect="1"/>
                  </p:cNvSpPr>
                  <p:nvPr/>
                </p:nvSpPr>
                <p:spPr>
                  <a:xfrm>
                    <a:off x="5674422" y="2500090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230357" y="3185160"/>
                  <a:ext cx="2286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5400000">
                  <a:off x="4533096" y="3452388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3900698" y="2710511"/>
                <a:ext cx="598912" cy="543334"/>
                <a:chOff x="4230357" y="3000494"/>
                <a:chExt cx="598912" cy="543334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425889" y="3000494"/>
                  <a:ext cx="403380" cy="369332"/>
                  <a:chOff x="5638800" y="2482334"/>
                  <a:chExt cx="403380" cy="369332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638800" y="2482334"/>
                    <a:ext cx="403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LC</a:t>
                    </a:r>
                  </a:p>
                </p:txBody>
              </p:sp>
              <p:sp>
                <p:nvSpPr>
                  <p:cNvPr id="84" name="Oval 83"/>
                  <p:cNvSpPr>
                    <a:spLocks noChangeAspect="1"/>
                  </p:cNvSpPr>
                  <p:nvPr/>
                </p:nvSpPr>
                <p:spPr>
                  <a:xfrm>
                    <a:off x="5674422" y="2500090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4230357" y="3185160"/>
                  <a:ext cx="2286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5400000">
                  <a:off x="4533096" y="3452388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5540873" y="2701633"/>
                <a:ext cx="598912" cy="543334"/>
                <a:chOff x="4230357" y="3000494"/>
                <a:chExt cx="598912" cy="543334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4425889" y="3000494"/>
                  <a:ext cx="403380" cy="369332"/>
                  <a:chOff x="5638800" y="2482334"/>
                  <a:chExt cx="403380" cy="369332"/>
                </a:xfrm>
              </p:grpSpPr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5638800" y="2482334"/>
                    <a:ext cx="403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LC</a:t>
                    </a:r>
                  </a:p>
                </p:txBody>
              </p:sp>
              <p:sp>
                <p:nvSpPr>
                  <p:cNvPr id="79" name="Oval 78"/>
                  <p:cNvSpPr>
                    <a:spLocks noChangeAspect="1"/>
                  </p:cNvSpPr>
                  <p:nvPr/>
                </p:nvSpPr>
                <p:spPr>
                  <a:xfrm>
                    <a:off x="5674422" y="2500090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230357" y="3185160"/>
                  <a:ext cx="2286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5400000">
                  <a:off x="4533096" y="3452388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7186793" y="2694826"/>
                <a:ext cx="598912" cy="543334"/>
                <a:chOff x="4230357" y="3000494"/>
                <a:chExt cx="598912" cy="543334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4425889" y="3000494"/>
                  <a:ext cx="403380" cy="369332"/>
                  <a:chOff x="5638800" y="2482334"/>
                  <a:chExt cx="403380" cy="369332"/>
                </a:xfrm>
              </p:grpSpPr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5638800" y="2482334"/>
                    <a:ext cx="403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LC</a:t>
                    </a:r>
                  </a:p>
                </p:txBody>
              </p:sp>
              <p:sp>
                <p:nvSpPr>
                  <p:cNvPr id="74" name="Oval 73"/>
                  <p:cNvSpPr>
                    <a:spLocks noChangeAspect="1"/>
                  </p:cNvSpPr>
                  <p:nvPr/>
                </p:nvSpPr>
                <p:spPr>
                  <a:xfrm>
                    <a:off x="5674422" y="2500090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230357" y="3185160"/>
                  <a:ext cx="2286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rot="5400000">
                  <a:off x="4533096" y="3452388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724272" y="2855296"/>
                <a:ext cx="474206" cy="558771"/>
                <a:chOff x="724272" y="2855296"/>
                <a:chExt cx="474206" cy="558771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724272" y="2855296"/>
                  <a:ext cx="474206" cy="369332"/>
                  <a:chOff x="4363527" y="3000494"/>
                  <a:chExt cx="474206" cy="36933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4425889" y="3000494"/>
                    <a:ext cx="411844" cy="369332"/>
                    <a:chOff x="5638800" y="2482334"/>
                    <a:chExt cx="411844" cy="369332"/>
                  </a:xfrm>
                </p:grpSpPr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5638800" y="2482334"/>
                      <a:ext cx="4118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FC</a:t>
                      </a:r>
                    </a:p>
                  </p:txBody>
                </p:sp>
                <p:sp>
                  <p:nvSpPr>
                    <p:cNvPr id="69" name="Oval 68"/>
                    <p:cNvSpPr>
                      <a:spLocks noChangeAspect="1"/>
                    </p:cNvSpPr>
                    <p:nvPr/>
                  </p:nvSpPr>
                  <p:spPr>
                    <a:xfrm>
                      <a:off x="5674422" y="2500090"/>
                      <a:ext cx="320040" cy="32004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4363527" y="3185160"/>
                    <a:ext cx="91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5" name="Straight Connector 64"/>
                <p:cNvCxnSpPr/>
                <p:nvPr/>
              </p:nvCxnSpPr>
              <p:spPr>
                <a:xfrm rot="5400000">
                  <a:off x="541392" y="3231187"/>
                  <a:ext cx="3657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1" name="Straight Arrow Connector 90"/>
            <p:cNvCxnSpPr/>
            <p:nvPr/>
          </p:nvCxnSpPr>
          <p:spPr>
            <a:xfrm flipH="1">
              <a:off x="2498619" y="2073388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4193413" y="1884342"/>
              <a:ext cx="0" cy="288000"/>
            </a:xfrm>
            <a:prstGeom prst="straightConnector1">
              <a:avLst/>
            </a:prstGeom>
            <a:ln w="12700">
              <a:solidFill>
                <a:srgbClr val="CC33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5866177" y="1933751"/>
              <a:ext cx="0" cy="288000"/>
            </a:xfrm>
            <a:prstGeom prst="straightConnector1">
              <a:avLst/>
            </a:prstGeom>
            <a:ln w="12700">
              <a:solidFill>
                <a:srgbClr val="CC33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>
              <a:off x="7459053" y="1910448"/>
              <a:ext cx="0" cy="288000"/>
            </a:xfrm>
            <a:prstGeom prst="straightConnector1">
              <a:avLst/>
            </a:prstGeom>
            <a:ln w="12700">
              <a:solidFill>
                <a:srgbClr val="CC33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9104973" y="1892515"/>
              <a:ext cx="0" cy="288000"/>
            </a:xfrm>
            <a:prstGeom prst="straightConnector1">
              <a:avLst/>
            </a:prstGeom>
            <a:ln w="12700">
              <a:solidFill>
                <a:srgbClr val="CC33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38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Heated Flash Drum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3886200" y="2198705"/>
            <a:ext cx="2667000" cy="1983419"/>
            <a:chOff x="2362200" y="2198704"/>
            <a:chExt cx="2667000" cy="1983419"/>
          </a:xfrm>
        </p:grpSpPr>
        <p:grpSp>
          <p:nvGrpSpPr>
            <p:cNvPr id="6" name="Group 5"/>
            <p:cNvGrpSpPr/>
            <p:nvPr/>
          </p:nvGrpSpPr>
          <p:grpSpPr>
            <a:xfrm>
              <a:off x="3276600" y="2667000"/>
              <a:ext cx="914400" cy="1057923"/>
              <a:chOff x="2667000" y="3437877"/>
              <a:chExt cx="914400" cy="105792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667000" y="3581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Delay 15"/>
              <p:cNvSpPr/>
              <p:nvPr/>
            </p:nvSpPr>
            <p:spPr>
              <a:xfrm rot="16200000">
                <a:off x="3054658" y="3050219"/>
                <a:ext cx="139083" cy="91440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rot="16200000">
              <a:off x="2819400" y="2732101"/>
              <a:ext cx="0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flipH="1" flipV="1">
              <a:off x="3733800" y="3724923"/>
              <a:ext cx="1295400" cy="457200"/>
              <a:chOff x="1524000" y="2057400"/>
              <a:chExt cx="1295400" cy="679142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1524000" y="2057400"/>
                <a:ext cx="1295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819400" y="2057400"/>
                <a:ext cx="0" cy="6791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 8"/>
            <p:cNvSpPr/>
            <p:nvPr/>
          </p:nvSpPr>
          <p:spPr>
            <a:xfrm flipV="1">
              <a:off x="3277341" y="3084843"/>
              <a:ext cx="914400" cy="182880"/>
            </a:xfrm>
            <a:custGeom>
              <a:avLst/>
              <a:gdLst>
                <a:gd name="connsiteX0" fmla="*/ 0 w 825623"/>
                <a:gd name="connsiteY0" fmla="*/ 144542 h 256043"/>
                <a:gd name="connsiteX1" fmla="*/ 301841 w 825623"/>
                <a:gd name="connsiteY1" fmla="*/ 2499 h 256043"/>
                <a:gd name="connsiteX2" fmla="*/ 577048 w 825623"/>
                <a:gd name="connsiteY2" fmla="*/ 251074 h 256043"/>
                <a:gd name="connsiteX3" fmla="*/ 825623 w 825623"/>
                <a:gd name="connsiteY3" fmla="*/ 144542 h 25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623" h="256043">
                  <a:moveTo>
                    <a:pt x="0" y="144542"/>
                  </a:moveTo>
                  <a:cubicBezTo>
                    <a:pt x="102833" y="64643"/>
                    <a:pt x="205666" y="-15256"/>
                    <a:pt x="301841" y="2499"/>
                  </a:cubicBezTo>
                  <a:cubicBezTo>
                    <a:pt x="398016" y="20254"/>
                    <a:pt x="489751" y="227400"/>
                    <a:pt x="577048" y="251074"/>
                  </a:cubicBezTo>
                  <a:cubicBezTo>
                    <a:pt x="664345" y="274748"/>
                    <a:pt x="744984" y="209645"/>
                    <a:pt x="825623" y="144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flipH="1">
              <a:off x="3733799" y="2198704"/>
              <a:ext cx="1295400" cy="457200"/>
              <a:chOff x="1524000" y="2057400"/>
              <a:chExt cx="1295400" cy="67914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524000" y="2057400"/>
                <a:ext cx="1295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819400" y="2057400"/>
                <a:ext cx="0" cy="6791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 rot="16200000" flipH="1">
            <a:off x="5483219" y="3060577"/>
            <a:ext cx="372122" cy="822960"/>
            <a:chOff x="2294878" y="2154317"/>
            <a:chExt cx="372122" cy="640080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2294878" y="2154317"/>
              <a:ext cx="0" cy="64008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667000" y="2154317"/>
              <a:ext cx="0" cy="64008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475242" y="2164380"/>
              <a:ext cx="182880" cy="2743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301240" y="2166896"/>
              <a:ext cx="182880" cy="2743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222615" y="1981201"/>
            <a:ext cx="2114954" cy="2260151"/>
            <a:chOff x="2698615" y="1981200"/>
            <a:chExt cx="2114954" cy="2260151"/>
          </a:xfrm>
        </p:grpSpPr>
        <p:grpSp>
          <p:nvGrpSpPr>
            <p:cNvPr id="23" name="Group 22"/>
            <p:cNvGrpSpPr/>
            <p:nvPr/>
          </p:nvGrpSpPr>
          <p:grpSpPr>
            <a:xfrm>
              <a:off x="2698615" y="2969798"/>
              <a:ext cx="241569" cy="287828"/>
              <a:chOff x="6553200" y="3513424"/>
              <a:chExt cx="914400" cy="906176"/>
            </a:xfrm>
          </p:grpSpPr>
          <p:sp>
            <p:nvSpPr>
              <p:cNvPr id="39" name="Flowchart: Collate 3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1" name="Flowchart: Delay 4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>
                  <a:stCxn id="39" idx="1"/>
                  <a:endCxn id="4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4182122" y="1981200"/>
              <a:ext cx="241569" cy="287828"/>
              <a:chOff x="6553200" y="3513424"/>
              <a:chExt cx="914400" cy="906176"/>
            </a:xfrm>
          </p:grpSpPr>
          <p:sp>
            <p:nvSpPr>
              <p:cNvPr id="35" name="Flowchart: Collate 34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37" name="Flowchart: Delay 36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/>
                <p:cNvCxnSpPr>
                  <a:stCxn id="35" idx="1"/>
                  <a:endCxn id="37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/>
            <p:cNvGrpSpPr/>
            <p:nvPr/>
          </p:nvGrpSpPr>
          <p:grpSpPr>
            <a:xfrm>
              <a:off x="4572000" y="3953523"/>
              <a:ext cx="241569" cy="287828"/>
              <a:chOff x="6553200" y="3513424"/>
              <a:chExt cx="914400" cy="906176"/>
            </a:xfrm>
          </p:grpSpPr>
          <p:sp>
            <p:nvSpPr>
              <p:cNvPr id="31" name="Flowchart: Collate 3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33" name="Flowchart: Delay 3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>
                  <a:stCxn id="31" idx="1"/>
                  <a:endCxn id="3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Group 25"/>
            <p:cNvGrpSpPr/>
            <p:nvPr/>
          </p:nvGrpSpPr>
          <p:grpSpPr>
            <a:xfrm>
              <a:off x="4254110" y="3056534"/>
              <a:ext cx="241569" cy="287828"/>
              <a:chOff x="6553200" y="3513424"/>
              <a:chExt cx="914400" cy="906176"/>
            </a:xfrm>
          </p:grpSpPr>
          <p:sp>
            <p:nvSpPr>
              <p:cNvPr id="27" name="Flowchart: Collate 2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29" name="Flowchart: Delay 2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>
                  <a:stCxn id="27" idx="1"/>
                  <a:endCxn id="2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3" name="TextBox 42"/>
          <p:cNvSpPr txBox="1"/>
          <p:nvPr/>
        </p:nvSpPr>
        <p:spPr>
          <a:xfrm>
            <a:off x="7696200" y="1981200"/>
            <a:ext cx="16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DOF =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24192" y="2736543"/>
            <a:ext cx="138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Throughput</a:t>
            </a:r>
          </a:p>
          <a:p>
            <a:pPr algn="ctr"/>
            <a:r>
              <a:rPr lang="en-US" dirty="0">
                <a:solidFill>
                  <a:srgbClr val="FF3399"/>
                </a:solidFill>
              </a:rPr>
              <a:t>Heating Rate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Pressure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70808" y="1360811"/>
            <a:ext cx="2406905" cy="2618490"/>
            <a:chOff x="4078759" y="1360811"/>
            <a:chExt cx="2406905" cy="2618490"/>
          </a:xfrm>
        </p:grpSpPr>
        <p:grpSp>
          <p:nvGrpSpPr>
            <p:cNvPr id="2" name="Group 1"/>
            <p:cNvGrpSpPr/>
            <p:nvPr/>
          </p:nvGrpSpPr>
          <p:grpSpPr>
            <a:xfrm>
              <a:off x="4078759" y="1631055"/>
              <a:ext cx="2406905" cy="2348246"/>
              <a:chOff x="4078759" y="1631055"/>
              <a:chExt cx="2406905" cy="234824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078759" y="2627032"/>
                <a:ext cx="474206" cy="558771"/>
                <a:chOff x="724272" y="2855296"/>
                <a:chExt cx="474206" cy="558771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786634" y="2855296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24272" y="3039962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rot="5400000">
                  <a:off x="541392" y="3231187"/>
                  <a:ext cx="3657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822256" y="2873052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5572108" y="1631055"/>
                <a:ext cx="489082" cy="558771"/>
                <a:chOff x="724272" y="2855296"/>
                <a:chExt cx="489082" cy="558771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786634" y="2855296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PC</a:t>
                  </a:r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24272" y="3039962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5400000">
                  <a:off x="541392" y="3231187"/>
                  <a:ext cx="3657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822256" y="2873052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334001" y="3199141"/>
                <a:ext cx="1151663" cy="780160"/>
                <a:chOff x="38351" y="2444468"/>
                <a:chExt cx="1151663" cy="780160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786634" y="2855296"/>
                  <a:ext cx="403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LC</a:t>
                  </a: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8351" y="2444468"/>
                  <a:ext cx="777361" cy="5954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/>
                <p:cNvSpPr>
                  <a:spLocks noChangeAspect="1"/>
                </p:cNvSpPr>
                <p:nvPr/>
              </p:nvSpPr>
              <p:spPr>
                <a:xfrm>
                  <a:off x="822256" y="2873052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4343494" y="2339032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5911342" y="2768535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6297710" y="3321969"/>
              <a:ext cx="0" cy="288000"/>
            </a:xfrm>
            <a:prstGeom prst="straightConnector1">
              <a:avLst/>
            </a:prstGeom>
            <a:ln w="12700">
              <a:solidFill>
                <a:srgbClr val="CC33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826907" y="1360811"/>
              <a:ext cx="0" cy="288000"/>
            </a:xfrm>
            <a:prstGeom prst="straightConnector1">
              <a:avLst/>
            </a:prstGeom>
            <a:ln w="12700">
              <a:solidFill>
                <a:srgbClr val="CC33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7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Non-Isothermal CSTR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3200401" y="2209801"/>
            <a:ext cx="2304745" cy="1972323"/>
            <a:chOff x="2724455" y="2209800"/>
            <a:chExt cx="2304745" cy="1972323"/>
          </a:xfrm>
        </p:grpSpPr>
        <p:grpSp>
          <p:nvGrpSpPr>
            <p:cNvPr id="6" name="Group 5"/>
            <p:cNvGrpSpPr/>
            <p:nvPr/>
          </p:nvGrpSpPr>
          <p:grpSpPr>
            <a:xfrm rot="5400000">
              <a:off x="3079947" y="3069971"/>
              <a:ext cx="372122" cy="822960"/>
              <a:chOff x="2294878" y="2154317"/>
              <a:chExt cx="372122" cy="64008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H="1">
                <a:off x="2294878" y="2154317"/>
                <a:ext cx="0" cy="64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2667000" y="2154317"/>
                <a:ext cx="0" cy="64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2475242" y="2164380"/>
                <a:ext cx="182880" cy="274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301240" y="2166896"/>
                <a:ext cx="182880" cy="274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724455" y="2209800"/>
              <a:ext cx="2304745" cy="1972323"/>
              <a:chOff x="2724455" y="2209800"/>
              <a:chExt cx="2304745" cy="197232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724455" y="2209800"/>
                <a:ext cx="2304745" cy="1972323"/>
                <a:chOff x="2724455" y="2209800"/>
                <a:chExt cx="2304745" cy="1972323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276600" y="2667000"/>
                  <a:ext cx="914400" cy="1057923"/>
                  <a:chOff x="2667000" y="3437877"/>
                  <a:chExt cx="914400" cy="1057923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2667000" y="3581400"/>
                    <a:ext cx="914400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lowchart: Delay 16"/>
                  <p:cNvSpPr/>
                  <p:nvPr/>
                </p:nvSpPr>
                <p:spPr>
                  <a:xfrm rot="16200000">
                    <a:off x="3054658" y="3050219"/>
                    <a:ext cx="139083" cy="914400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 rot="16200000">
                  <a:off x="3227375" y="1706880"/>
                  <a:ext cx="0" cy="100584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/>
                <p:cNvGrpSpPr/>
                <p:nvPr/>
              </p:nvGrpSpPr>
              <p:grpSpPr>
                <a:xfrm flipH="1" flipV="1">
                  <a:off x="3733800" y="3724923"/>
                  <a:ext cx="1295400" cy="457200"/>
                  <a:chOff x="1524000" y="2057400"/>
                  <a:chExt cx="1295400" cy="679142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1524000" y="2057400"/>
                    <a:ext cx="1295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2819400" y="2057400"/>
                    <a:ext cx="0" cy="67914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Freeform 12"/>
                <p:cNvSpPr/>
                <p:nvPr/>
              </p:nvSpPr>
              <p:spPr>
                <a:xfrm>
                  <a:off x="3277341" y="3084843"/>
                  <a:ext cx="914400" cy="182880"/>
                </a:xfrm>
                <a:custGeom>
                  <a:avLst/>
                  <a:gdLst>
                    <a:gd name="connsiteX0" fmla="*/ 0 w 825623"/>
                    <a:gd name="connsiteY0" fmla="*/ 144542 h 256043"/>
                    <a:gd name="connsiteX1" fmla="*/ 301841 w 825623"/>
                    <a:gd name="connsiteY1" fmla="*/ 2499 h 256043"/>
                    <a:gd name="connsiteX2" fmla="*/ 577048 w 825623"/>
                    <a:gd name="connsiteY2" fmla="*/ 251074 h 256043"/>
                    <a:gd name="connsiteX3" fmla="*/ 825623 w 825623"/>
                    <a:gd name="connsiteY3" fmla="*/ 144542 h 256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5623" h="256043">
                      <a:moveTo>
                        <a:pt x="0" y="144542"/>
                      </a:moveTo>
                      <a:cubicBezTo>
                        <a:pt x="102833" y="64643"/>
                        <a:pt x="205666" y="-15256"/>
                        <a:pt x="301841" y="2499"/>
                      </a:cubicBezTo>
                      <a:cubicBezTo>
                        <a:pt x="398016" y="20254"/>
                        <a:pt x="489751" y="227400"/>
                        <a:pt x="577048" y="251074"/>
                      </a:cubicBezTo>
                      <a:cubicBezTo>
                        <a:pt x="664345" y="274748"/>
                        <a:pt x="744984" y="209645"/>
                        <a:pt x="825623" y="14454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 flipH="1">
                <a:off x="3724922" y="2209800"/>
                <a:ext cx="0" cy="45490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3447012" y="1990079"/>
            <a:ext cx="1829922" cy="2260151"/>
            <a:chOff x="2971067" y="1990078"/>
            <a:chExt cx="1829922" cy="2260151"/>
          </a:xfrm>
        </p:grpSpPr>
        <p:grpSp>
          <p:nvGrpSpPr>
            <p:cNvPr id="23" name="Group 22"/>
            <p:cNvGrpSpPr/>
            <p:nvPr/>
          </p:nvGrpSpPr>
          <p:grpSpPr>
            <a:xfrm>
              <a:off x="2971067" y="3074095"/>
              <a:ext cx="241569" cy="287828"/>
              <a:chOff x="6553200" y="3513424"/>
              <a:chExt cx="914400" cy="906176"/>
            </a:xfrm>
          </p:grpSpPr>
          <p:sp>
            <p:nvSpPr>
              <p:cNvPr id="34" name="Flowchart: Collate 33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36" name="Flowchart: Delay 35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>
                  <a:stCxn id="34" idx="1"/>
                  <a:endCxn id="36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005057" y="1990078"/>
              <a:ext cx="241569" cy="287828"/>
              <a:chOff x="6553200" y="3513424"/>
              <a:chExt cx="914400" cy="906176"/>
            </a:xfrm>
          </p:grpSpPr>
          <p:sp>
            <p:nvSpPr>
              <p:cNvPr id="30" name="Flowchart: Collate 29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32" name="Flowchart: Delay 31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>
                  <a:stCxn id="30" idx="1"/>
                  <a:endCxn id="32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/>
            <p:cNvGrpSpPr/>
            <p:nvPr/>
          </p:nvGrpSpPr>
          <p:grpSpPr>
            <a:xfrm>
              <a:off x="4559420" y="3962401"/>
              <a:ext cx="241569" cy="287828"/>
              <a:chOff x="6553200" y="3513424"/>
              <a:chExt cx="914400" cy="906176"/>
            </a:xfrm>
          </p:grpSpPr>
          <p:sp>
            <p:nvSpPr>
              <p:cNvPr id="26" name="Flowchart: Collate 25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28" name="Flowchart: Delay 27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>
                  <a:stCxn id="26" idx="1"/>
                  <a:endCxn id="28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" name="TextBox 37"/>
          <p:cNvSpPr txBox="1"/>
          <p:nvPr/>
        </p:nvSpPr>
        <p:spPr>
          <a:xfrm>
            <a:off x="7239000" y="2277906"/>
            <a:ext cx="17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DOF  =  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35402" y="3022967"/>
            <a:ext cx="1405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Throughput</a:t>
            </a:r>
          </a:p>
          <a:p>
            <a:pPr algn="ctr"/>
            <a:r>
              <a:rPr lang="en-US" dirty="0">
                <a:solidFill>
                  <a:srgbClr val="FF3399"/>
                </a:solidFill>
              </a:rPr>
              <a:t>Temperature</a:t>
            </a:r>
          </a:p>
          <a:p>
            <a:pPr algn="ctr"/>
            <a:r>
              <a:rPr lang="en-US" dirty="0">
                <a:solidFill>
                  <a:srgbClr val="FF3399"/>
                </a:solidFill>
              </a:rPr>
              <a:t>Level </a:t>
            </a:r>
            <a:r>
              <a:rPr lang="en-US" sz="1400" dirty="0">
                <a:solidFill>
                  <a:srgbClr val="FF3399"/>
                </a:solidFill>
              </a:rPr>
              <a:t>(a SS </a:t>
            </a:r>
            <a:r>
              <a:rPr lang="en-US" sz="1400" dirty="0" err="1">
                <a:solidFill>
                  <a:srgbClr val="FF3399"/>
                </a:solidFill>
              </a:rPr>
              <a:t>dof</a:t>
            </a:r>
            <a:r>
              <a:rPr lang="en-US" sz="1400" dirty="0">
                <a:solidFill>
                  <a:srgbClr val="FF3399"/>
                </a:solidFill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9572" y="1345115"/>
            <a:ext cx="2027460" cy="2643065"/>
            <a:chOff x="3339572" y="1345115"/>
            <a:chExt cx="2027460" cy="2643065"/>
          </a:xfrm>
        </p:grpSpPr>
        <p:grpSp>
          <p:nvGrpSpPr>
            <p:cNvPr id="40" name="Group 39"/>
            <p:cNvGrpSpPr/>
            <p:nvPr/>
          </p:nvGrpSpPr>
          <p:grpSpPr>
            <a:xfrm>
              <a:off x="3339572" y="1652283"/>
              <a:ext cx="2027460" cy="2335897"/>
              <a:chOff x="1815572" y="1652282"/>
              <a:chExt cx="2027460" cy="233589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819782" y="1652282"/>
                <a:ext cx="474206" cy="558771"/>
                <a:chOff x="1819782" y="1652282"/>
                <a:chExt cx="474206" cy="558771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882144" y="1652282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5400000">
                  <a:off x="1636902" y="2028173"/>
                  <a:ext cx="3657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 flipH="1">
                <a:off x="1815572" y="2726185"/>
                <a:ext cx="483084" cy="469991"/>
                <a:chOff x="1810904" y="1652282"/>
                <a:chExt cx="483084" cy="469991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1878425" y="1652282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TC</a:t>
                  </a:r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673744" y="1985113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048000" y="3295390"/>
                <a:ext cx="795032" cy="692789"/>
                <a:chOff x="1490492" y="1328825"/>
                <a:chExt cx="795032" cy="692789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1882144" y="1652282"/>
                  <a:ext cx="403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LC</a:t>
                  </a: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490492" y="1328825"/>
                  <a:ext cx="420730" cy="5081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5" name="Straight Arrow Connector 54"/>
            <p:cNvCxnSpPr/>
            <p:nvPr/>
          </p:nvCxnSpPr>
          <p:spPr>
            <a:xfrm flipH="1">
              <a:off x="3611971" y="1345115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3581491" y="2427818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155850" y="3294511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78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13820</TotalTime>
  <Words>447</Words>
  <Application>Microsoft Office PowerPoint</Application>
  <PresentationFormat>Widescreen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Degrees of Freedom Simple Analysis Procedure</vt:lpstr>
      <vt:lpstr>Degree of Freedom</vt:lpstr>
      <vt:lpstr>Traditional DOF Analysis</vt:lpstr>
      <vt:lpstr>Liquid Flow Through a Pipe</vt:lpstr>
      <vt:lpstr>Liquid Flow Networks</vt:lpstr>
      <vt:lpstr>A Simple Surge Tank</vt:lpstr>
      <vt:lpstr>Tanks in Series</vt:lpstr>
      <vt:lpstr>Heated Flash Drum</vt:lpstr>
      <vt:lpstr>Non-Isothermal CSTR</vt:lpstr>
      <vt:lpstr>Simple Distillation Column</vt:lpstr>
      <vt:lpstr>Packed Bed Reactor</vt:lpstr>
      <vt:lpstr>A Toy Process</vt:lpstr>
      <vt:lpstr>Discounting Non-Reactive Liquid Levels</vt:lpstr>
      <vt:lpstr>Homogenous Extractive Distillation</vt:lpstr>
      <vt:lpstr>DOF Exercise: A Petlyuk Column</vt:lpstr>
      <vt:lpstr>The Intuitive DOF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199</cp:revision>
  <dcterms:created xsi:type="dcterms:W3CDTF">2019-12-31T10:16:46Z</dcterms:created>
  <dcterms:modified xsi:type="dcterms:W3CDTF">2021-01-09T06:05:35Z</dcterms:modified>
</cp:coreProperties>
</file>