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60" r:id="rId3"/>
    <p:sldId id="362" r:id="rId4"/>
    <p:sldId id="363" r:id="rId5"/>
    <p:sldId id="364" r:id="rId6"/>
    <p:sldId id="366" r:id="rId7"/>
    <p:sldId id="365" r:id="rId8"/>
    <p:sldId id="3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3399"/>
    <a:srgbClr val="CC3300"/>
    <a:srgbClr val="66FF33"/>
    <a:srgbClr val="336600"/>
    <a:srgbClr val="FF9900"/>
    <a:srgbClr val="33CC33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57" autoAdjust="0"/>
  </p:normalViewPr>
  <p:slideViewPr>
    <p:cSldViewPr snapToGrid="0">
      <p:cViewPr varScale="1">
        <p:scale>
          <a:sx n="62" d="100"/>
          <a:sy n="62" d="100"/>
        </p:scale>
        <p:origin x="2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Modelling</a:t>
            </a:r>
            <a:br>
              <a:rPr lang="en-US"/>
            </a:br>
            <a:r>
              <a:rPr lang="en-US">
                <a:solidFill>
                  <a:srgbClr val="FFFF00"/>
                </a:solidFill>
              </a:rPr>
              <a:t>Approaches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3.1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E34D-834A-452A-BCA7-22E84FA6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Modelling and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D20A-626F-4DAD-85F2-7A6B2890F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Essential for process understanding</a:t>
            </a:r>
          </a:p>
          <a:p>
            <a:pPr lvl="1"/>
            <a:r>
              <a:rPr lang="en-IN" dirty="0"/>
              <a:t>Allows tinkering with process inputs</a:t>
            </a:r>
          </a:p>
          <a:p>
            <a:pPr lvl="1"/>
            <a:r>
              <a:rPr lang="en-IN" dirty="0"/>
              <a:t>At worst, a simulation may crash</a:t>
            </a:r>
          </a:p>
          <a:p>
            <a:r>
              <a:rPr lang="en-IN" dirty="0"/>
              <a:t>Allows testing and validating control strategies</a:t>
            </a:r>
          </a:p>
          <a:p>
            <a:pPr lvl="1"/>
            <a:r>
              <a:rPr lang="en-IN" dirty="0"/>
              <a:t>What works and makes sense?</a:t>
            </a:r>
          </a:p>
          <a:p>
            <a:pPr lvl="1"/>
            <a:r>
              <a:rPr lang="en-IN" dirty="0"/>
              <a:t>What does not work and is non-sense?</a:t>
            </a:r>
          </a:p>
          <a:p>
            <a:pPr lvl="1"/>
            <a:r>
              <a:rPr lang="en-IN" dirty="0"/>
              <a:t>Why?</a:t>
            </a:r>
          </a:p>
          <a:p>
            <a:r>
              <a:rPr lang="en-IN" dirty="0"/>
              <a:t>Pushing the envelope</a:t>
            </a:r>
          </a:p>
          <a:p>
            <a:pPr lvl="1"/>
            <a:r>
              <a:rPr lang="en-IN" dirty="0"/>
              <a:t>Superior control algorithms and strategies</a:t>
            </a:r>
          </a:p>
          <a:p>
            <a:r>
              <a:rPr lang="en-IN" dirty="0"/>
              <a:t>Synthesis of area specific knowledge</a:t>
            </a:r>
          </a:p>
          <a:p>
            <a:pPr lvl="1"/>
            <a:r>
              <a:rPr lang="en-IN" dirty="0"/>
              <a:t>Discipline specific do’s and don’ts</a:t>
            </a:r>
          </a:p>
          <a:p>
            <a:r>
              <a:rPr lang="en-IN" dirty="0"/>
              <a:t>Pedagogical resource</a:t>
            </a:r>
          </a:p>
        </p:txBody>
      </p:sp>
    </p:spTree>
    <p:extLst>
      <p:ext uri="{BB962C8B-B14F-4D97-AF65-F5344CB8AC3E}">
        <p14:creationId xmlns:p14="http://schemas.microsoft.com/office/powerpoint/2010/main" val="262928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Modelling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7EFE-1F72-4B3F-AE2A-86F3D95F26F8}"/>
              </a:ext>
            </a:extLst>
          </p:cNvPr>
          <p:cNvSpPr txBox="1"/>
          <p:nvPr/>
        </p:nvSpPr>
        <p:spPr>
          <a:xfrm>
            <a:off x="4193742" y="880103"/>
            <a:ext cx="3737370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800" b="1" dirty="0"/>
              <a:t>Dynamic Process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6254C-9634-4476-B948-DB5988976E91}"/>
              </a:ext>
            </a:extLst>
          </p:cNvPr>
          <p:cNvSpPr txBox="1"/>
          <p:nvPr/>
        </p:nvSpPr>
        <p:spPr>
          <a:xfrm>
            <a:off x="382713" y="2265659"/>
            <a:ext cx="5267945" cy="17466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Change MV</a:t>
            </a:r>
          </a:p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Record PV response</a:t>
            </a:r>
          </a:p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Propose simplest combination of basic dynamic elements that fits PV response shape</a:t>
            </a:r>
          </a:p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Best fit basic dynamic element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B1216-8474-4056-A6E0-17B13A797401}"/>
              </a:ext>
            </a:extLst>
          </p:cNvPr>
          <p:cNvSpPr txBox="1"/>
          <p:nvPr/>
        </p:nvSpPr>
        <p:spPr>
          <a:xfrm>
            <a:off x="6747507" y="2283347"/>
            <a:ext cx="5267945" cy="160813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IN" sz="2000" dirty="0"/>
              <a:t>Develop dynamic model from conservation laws and thermodynamic/other constraints</a:t>
            </a:r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en-IN" dirty="0"/>
              <a:t>Material, energy and momentum balance</a:t>
            </a:r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en-IN" dirty="0"/>
              <a:t>Phase equilibrium, rheology etc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Fit model parameters to plant data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274404" y="1403322"/>
            <a:ext cx="8311804" cy="762373"/>
            <a:chOff x="2274404" y="1403322"/>
            <a:chExt cx="8311804" cy="7623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89C95E-D0C7-43F9-86F3-006D71F9B54E}"/>
                </a:ext>
              </a:extLst>
            </p:cNvPr>
            <p:cNvSpPr txBox="1"/>
            <p:nvPr/>
          </p:nvSpPr>
          <p:spPr>
            <a:xfrm>
              <a:off x="2274404" y="1642475"/>
              <a:ext cx="1562735" cy="5232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2800" b="1" dirty="0"/>
                <a:t>Empirical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D69145-BF47-4662-8D33-FD75F8823C21}"/>
                </a:ext>
              </a:extLst>
            </p:cNvPr>
            <p:cNvSpPr txBox="1"/>
            <p:nvPr/>
          </p:nvSpPr>
          <p:spPr>
            <a:xfrm>
              <a:off x="8236269" y="1642296"/>
              <a:ext cx="2349939" cy="5232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2800" b="1" dirty="0"/>
                <a:t>First Principles</a:t>
              </a:r>
            </a:p>
          </p:txBody>
        </p:sp>
        <p:cxnSp>
          <p:nvCxnSpPr>
            <p:cNvPr id="16" name="Elbow Connector 15"/>
            <p:cNvCxnSpPr>
              <a:stCxn id="4" idx="2"/>
              <a:endCxn id="10" idx="0"/>
            </p:cNvCxnSpPr>
            <p:nvPr/>
          </p:nvCxnSpPr>
          <p:spPr>
            <a:xfrm rot="5400000">
              <a:off x="4439524" y="19572"/>
              <a:ext cx="239152" cy="3006655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4" idx="2"/>
              <a:endCxn id="11" idx="0"/>
            </p:cNvCxnSpPr>
            <p:nvPr/>
          </p:nvCxnSpPr>
          <p:spPr>
            <a:xfrm rot="16200000" flipH="1">
              <a:off x="7617347" y="-151597"/>
              <a:ext cx="238973" cy="33488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91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Empirical Approach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7648" y="3575810"/>
            <a:ext cx="19112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3399"/>
                </a:solidFill>
              </a:rPr>
              <a:t>PARAMETERS</a:t>
            </a:r>
          </a:p>
          <a:p>
            <a:pPr algn="ctr"/>
            <a:r>
              <a:rPr lang="en-IN" sz="2400" dirty="0">
                <a:solidFill>
                  <a:srgbClr val="CC3300"/>
                </a:solidFill>
              </a:rPr>
              <a:t>Lag time</a:t>
            </a:r>
          </a:p>
          <a:p>
            <a:pPr algn="ctr"/>
            <a:r>
              <a:rPr lang="en-IN" sz="2400" dirty="0">
                <a:solidFill>
                  <a:srgbClr val="CC3300"/>
                </a:solidFill>
              </a:rPr>
              <a:t>Gain</a:t>
            </a:r>
          </a:p>
          <a:p>
            <a:pPr algn="ctr"/>
            <a:r>
              <a:rPr lang="en-IN" sz="2400" dirty="0">
                <a:solidFill>
                  <a:srgbClr val="CC3300"/>
                </a:solidFill>
              </a:rPr>
              <a:t>Delay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37545" y="4755943"/>
            <a:ext cx="2792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</a:rPr>
              <a:t>IDENTIFICATION</a:t>
            </a:r>
          </a:p>
          <a:p>
            <a:endParaRPr lang="en-IN" b="1" dirty="0">
              <a:solidFill>
                <a:srgbClr val="008000"/>
              </a:solidFill>
            </a:endParaRPr>
          </a:p>
          <a:p>
            <a:r>
              <a:rPr lang="en-IN" b="1" dirty="0">
                <a:solidFill>
                  <a:srgbClr val="008000"/>
                </a:solidFill>
              </a:rPr>
              <a:t>DESIGN CONTROLLER</a:t>
            </a:r>
          </a:p>
          <a:p>
            <a:endParaRPr lang="en-IN" b="1" dirty="0">
              <a:solidFill>
                <a:srgbClr val="008000"/>
              </a:solidFill>
            </a:endParaRPr>
          </a:p>
          <a:p>
            <a:r>
              <a:rPr lang="en-IN" b="1" dirty="0">
                <a:solidFill>
                  <a:srgbClr val="008000"/>
                </a:solidFill>
              </a:rPr>
              <a:t>VALIDATE PERFORMANCE</a:t>
            </a:r>
          </a:p>
          <a:p>
            <a:r>
              <a:rPr lang="en-IN" b="1" dirty="0">
                <a:solidFill>
                  <a:srgbClr val="008000"/>
                </a:solidFill>
              </a:rPr>
              <a:t>	Servo &amp; regulator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" y="1657809"/>
            <a:ext cx="6190863" cy="3913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07" y="1480381"/>
            <a:ext cx="4743001" cy="13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0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First Principles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3874" y="779498"/>
            <a:ext cx="2617237" cy="2387851"/>
            <a:chOff x="1245636" y="2182590"/>
            <a:chExt cx="2617237" cy="2387851"/>
          </a:xfrm>
        </p:grpSpPr>
        <p:grpSp>
          <p:nvGrpSpPr>
            <p:cNvPr id="6" name="Group 5"/>
            <p:cNvGrpSpPr/>
            <p:nvPr/>
          </p:nvGrpSpPr>
          <p:grpSpPr>
            <a:xfrm rot="16200000">
              <a:off x="2059732" y="2866830"/>
              <a:ext cx="1091682" cy="1226975"/>
              <a:chOff x="1903445" y="3023118"/>
              <a:chExt cx="1091682" cy="914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903445" y="3023118"/>
                <a:ext cx="914400" cy="914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lowchart: Delay 18"/>
              <p:cNvSpPr/>
              <p:nvPr/>
            </p:nvSpPr>
            <p:spPr>
              <a:xfrm>
                <a:off x="2817845" y="3023118"/>
                <a:ext cx="177282" cy="914400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245636" y="2537927"/>
              <a:ext cx="1371600" cy="396550"/>
              <a:chOff x="1245636" y="2537927"/>
              <a:chExt cx="1371600" cy="39655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1245636" y="2537927"/>
                <a:ext cx="1371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19" idx="3"/>
              </p:cNvCxnSpPr>
              <p:nvPr/>
            </p:nvCxnSpPr>
            <p:spPr>
              <a:xfrm flipH="1">
                <a:off x="2605574" y="2537927"/>
                <a:ext cx="0" cy="3965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593910" y="4026159"/>
              <a:ext cx="1268963" cy="237931"/>
              <a:chOff x="2593910" y="4026159"/>
              <a:chExt cx="1268963" cy="237931"/>
            </a:xfrm>
          </p:grpSpPr>
          <p:cxnSp>
            <p:nvCxnSpPr>
              <p:cNvPr id="14" name="Straight Connector 13"/>
              <p:cNvCxnSpPr>
                <a:stCxn id="18" idx="1"/>
              </p:cNvCxnSpPr>
              <p:nvPr/>
            </p:nvCxnSpPr>
            <p:spPr>
              <a:xfrm flipH="1">
                <a:off x="2593910" y="4026159"/>
                <a:ext cx="0" cy="2379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2598574" y="4254758"/>
                <a:ext cx="126429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 8"/>
            <p:cNvSpPr/>
            <p:nvPr/>
          </p:nvSpPr>
          <p:spPr>
            <a:xfrm>
              <a:off x="1996751" y="3197502"/>
              <a:ext cx="1212980" cy="181891"/>
            </a:xfrm>
            <a:custGeom>
              <a:avLst/>
              <a:gdLst>
                <a:gd name="connsiteX0" fmla="*/ 0 w 1212980"/>
                <a:gd name="connsiteY0" fmla="*/ 86874 h 181891"/>
                <a:gd name="connsiteX1" fmla="*/ 457200 w 1212980"/>
                <a:gd name="connsiteY1" fmla="*/ 2898 h 181891"/>
                <a:gd name="connsiteX2" fmla="*/ 933061 w 1212980"/>
                <a:gd name="connsiteY2" fmla="*/ 180180 h 181891"/>
                <a:gd name="connsiteX3" fmla="*/ 1212980 w 1212980"/>
                <a:gd name="connsiteY3" fmla="*/ 77543 h 1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2980" h="181891">
                  <a:moveTo>
                    <a:pt x="0" y="86874"/>
                  </a:moveTo>
                  <a:cubicBezTo>
                    <a:pt x="150845" y="37110"/>
                    <a:pt x="301690" y="-12653"/>
                    <a:pt x="457200" y="2898"/>
                  </a:cubicBezTo>
                  <a:cubicBezTo>
                    <a:pt x="612710" y="18449"/>
                    <a:pt x="807098" y="167739"/>
                    <a:pt x="933061" y="180180"/>
                  </a:cubicBezTo>
                  <a:cubicBezTo>
                    <a:pt x="1059024" y="192621"/>
                    <a:pt x="1136002" y="135082"/>
                    <a:pt x="1212980" y="7754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007" y="360161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 → B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24947" y="2182590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</a:t>
              </a:r>
              <a:r>
                <a:rPr lang="en-IN" baseline="-25000" dirty="0"/>
                <a:t>0</a:t>
              </a:r>
              <a:r>
                <a:rPr lang="en-IN" dirty="0"/>
                <a:t>, c</a:t>
              </a:r>
              <a:r>
                <a:rPr lang="en-IN" baseline="-25000" dirty="0"/>
                <a:t>A0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75044" y="4201109"/>
              <a:ext cx="565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F, </a:t>
              </a:r>
              <a:r>
                <a:rPr lang="en-IN" dirty="0" err="1"/>
                <a:t>c</a:t>
              </a:r>
              <a:r>
                <a:rPr lang="en-IN" baseline="-25000" dirty="0" err="1"/>
                <a:t>A</a:t>
              </a:r>
              <a:endParaRPr lang="en-IN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72838" y="3296890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 = k </a:t>
              </a:r>
              <a:r>
                <a:rPr lang="en-IN" dirty="0" err="1"/>
                <a:t>c</a:t>
              </a:r>
              <a:r>
                <a:rPr lang="en-IN" baseline="-25000" dirty="0" err="1"/>
                <a:t>A</a:t>
              </a:r>
              <a:endParaRPr lang="en-IN" baseline="-25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03183" y="920495"/>
            <a:ext cx="283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C3300"/>
                </a:solidFill>
              </a:rPr>
              <a:t>ISOTHERMAL CSTR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2263" y="1382160"/>
            <a:ext cx="1596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ASSUMPTIONS</a:t>
            </a:r>
          </a:p>
          <a:p>
            <a:r>
              <a:rPr lang="en-IN" dirty="0"/>
              <a:t>Isothermal</a:t>
            </a:r>
          </a:p>
          <a:p>
            <a:r>
              <a:rPr lang="en-IN" dirty="0"/>
              <a:t>Well mixed</a:t>
            </a:r>
          </a:p>
          <a:p>
            <a:r>
              <a:rPr lang="en-IN" dirty="0"/>
              <a:t>Fixed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93680" y="1848582"/>
                <a:ext cx="2991973" cy="1126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IN" b="1" dirty="0"/>
                  <a:t>A component balance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80" y="1848582"/>
                <a:ext cx="2991973" cy="1126077"/>
              </a:xfrm>
              <a:prstGeom prst="rect">
                <a:avLst/>
              </a:prstGeom>
              <a:blipFill>
                <a:blip r:embed="rId2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149403" y="3925231"/>
            <a:ext cx="349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C3300"/>
                </a:solidFill>
              </a:rPr>
              <a:t>NON-ISOTHERMAL CSTR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23274" y="4378402"/>
            <a:ext cx="24213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ASSUMPTIONS</a:t>
            </a:r>
          </a:p>
          <a:p>
            <a:r>
              <a:rPr lang="en-IN" dirty="0"/>
              <a:t>Well mixed reactor</a:t>
            </a:r>
          </a:p>
          <a:p>
            <a:r>
              <a:rPr lang="en-IN" dirty="0"/>
              <a:t>Well mixed jacket</a:t>
            </a:r>
          </a:p>
          <a:p>
            <a:r>
              <a:rPr lang="en-IN" dirty="0"/>
              <a:t>Fixed volume</a:t>
            </a:r>
          </a:p>
          <a:p>
            <a:r>
              <a:rPr lang="en-IN" dirty="0"/>
              <a:t>Constant C</a:t>
            </a:r>
            <a:r>
              <a:rPr lang="en-IN" baseline="-25000" dirty="0"/>
              <a:t>P</a:t>
            </a:r>
            <a:r>
              <a:rPr lang="en-IN" dirty="0"/>
              <a:t>  </a:t>
            </a:r>
            <a:r>
              <a:rPr lang="el-GR" dirty="0"/>
              <a:t>ρ</a:t>
            </a:r>
            <a:r>
              <a:rPr lang="en-IN" dirty="0"/>
              <a:t>  U -</a:t>
            </a:r>
            <a:r>
              <a:rPr lang="el-GR" dirty="0"/>
              <a:t>Δ</a:t>
            </a:r>
            <a:r>
              <a:rPr lang="en-IN" dirty="0" err="1"/>
              <a:t>H</a:t>
            </a:r>
            <a:r>
              <a:rPr lang="en-IN" baseline="-25000" dirty="0" err="1"/>
              <a:t>rxn</a:t>
            </a:r>
            <a:endParaRPr lang="en-IN" dirty="0"/>
          </a:p>
          <a:p>
            <a:r>
              <a:rPr lang="en-IN" dirty="0"/>
              <a:t>Arrhenius rate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341524" y="4819736"/>
                <a:ext cx="3570016" cy="104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A component balance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524" y="4819736"/>
                <a:ext cx="3570016" cy="1049133"/>
              </a:xfrm>
              <a:prstGeom prst="rect">
                <a:avLst/>
              </a:prstGeom>
              <a:blipFill>
                <a:blip r:embed="rId3"/>
                <a:stretch>
                  <a:fillRect t="-34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4763126" y="5754284"/>
                <a:ext cx="6762315" cy="822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Reactor energy balance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𝑟𝑥𝑛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𝑈𝐴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126" y="5754284"/>
                <a:ext cx="6762315" cy="822918"/>
              </a:xfrm>
              <a:prstGeom prst="rect">
                <a:avLst/>
              </a:prstGeom>
              <a:blipFill>
                <a:blip r:embed="rId4"/>
                <a:stretch>
                  <a:fillRect t="-4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/>
          <p:cNvGrpSpPr/>
          <p:nvPr/>
        </p:nvGrpSpPr>
        <p:grpSpPr>
          <a:xfrm>
            <a:off x="210251" y="4049566"/>
            <a:ext cx="2818983" cy="2387851"/>
            <a:chOff x="210251" y="4049566"/>
            <a:chExt cx="2818983" cy="2387851"/>
          </a:xfrm>
        </p:grpSpPr>
        <p:grpSp>
          <p:nvGrpSpPr>
            <p:cNvPr id="23" name="Group 22"/>
            <p:cNvGrpSpPr/>
            <p:nvPr/>
          </p:nvGrpSpPr>
          <p:grpSpPr>
            <a:xfrm>
              <a:off x="210251" y="4049566"/>
              <a:ext cx="2818983" cy="2387851"/>
              <a:chOff x="1245636" y="2182590"/>
              <a:chExt cx="2818983" cy="2387851"/>
            </a:xfrm>
          </p:grpSpPr>
          <p:grpSp>
            <p:nvGrpSpPr>
              <p:cNvPr id="24" name="Group 23"/>
              <p:cNvGrpSpPr/>
              <p:nvPr/>
            </p:nvGrpSpPr>
            <p:grpSpPr>
              <a:xfrm rot="16200000">
                <a:off x="2059731" y="2866830"/>
                <a:ext cx="1091682" cy="1226976"/>
                <a:chOff x="1903445" y="3023118"/>
                <a:chExt cx="1091682" cy="914401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903445" y="3023119"/>
                  <a:ext cx="914400" cy="914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Flowchart: Delay 36"/>
                <p:cNvSpPr/>
                <p:nvPr/>
              </p:nvSpPr>
              <p:spPr>
                <a:xfrm>
                  <a:off x="2817845" y="3023118"/>
                  <a:ext cx="177282" cy="914400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245636" y="2537927"/>
                <a:ext cx="1371600" cy="396550"/>
                <a:chOff x="1245636" y="2537927"/>
                <a:chExt cx="1371600" cy="39655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1245636" y="2537927"/>
                  <a:ext cx="13716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endCxn id="37" idx="3"/>
                </p:cNvCxnSpPr>
                <p:nvPr/>
              </p:nvCxnSpPr>
              <p:spPr>
                <a:xfrm flipH="1">
                  <a:off x="2605574" y="2537927"/>
                  <a:ext cx="0" cy="39655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593910" y="4026159"/>
                <a:ext cx="1268963" cy="237931"/>
                <a:chOff x="2593910" y="4026159"/>
                <a:chExt cx="1268963" cy="237931"/>
              </a:xfrm>
            </p:grpSpPr>
            <p:cxnSp>
              <p:nvCxnSpPr>
                <p:cNvPr id="32" name="Straight Connector 31"/>
                <p:cNvCxnSpPr>
                  <a:stCxn id="36" idx="1"/>
                </p:cNvCxnSpPr>
                <p:nvPr/>
              </p:nvCxnSpPr>
              <p:spPr>
                <a:xfrm flipH="1">
                  <a:off x="2593910" y="4026159"/>
                  <a:ext cx="0" cy="2379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2598574" y="4254758"/>
                  <a:ext cx="1264299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Freeform 26"/>
              <p:cNvSpPr/>
              <p:nvPr/>
            </p:nvSpPr>
            <p:spPr>
              <a:xfrm>
                <a:off x="1996751" y="3197502"/>
                <a:ext cx="1212980" cy="181891"/>
              </a:xfrm>
              <a:custGeom>
                <a:avLst/>
                <a:gdLst>
                  <a:gd name="connsiteX0" fmla="*/ 0 w 1212980"/>
                  <a:gd name="connsiteY0" fmla="*/ 86874 h 181891"/>
                  <a:gd name="connsiteX1" fmla="*/ 457200 w 1212980"/>
                  <a:gd name="connsiteY1" fmla="*/ 2898 h 181891"/>
                  <a:gd name="connsiteX2" fmla="*/ 933061 w 1212980"/>
                  <a:gd name="connsiteY2" fmla="*/ 180180 h 181891"/>
                  <a:gd name="connsiteX3" fmla="*/ 1212980 w 1212980"/>
                  <a:gd name="connsiteY3" fmla="*/ 77543 h 181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2980" h="181891">
                    <a:moveTo>
                      <a:pt x="0" y="86874"/>
                    </a:moveTo>
                    <a:cubicBezTo>
                      <a:pt x="150845" y="37110"/>
                      <a:pt x="301690" y="-12653"/>
                      <a:pt x="457200" y="2898"/>
                    </a:cubicBezTo>
                    <a:cubicBezTo>
                      <a:pt x="612710" y="18449"/>
                      <a:pt x="807098" y="167739"/>
                      <a:pt x="933061" y="180180"/>
                    </a:cubicBezTo>
                    <a:cubicBezTo>
                      <a:pt x="1059024" y="192621"/>
                      <a:pt x="1136002" y="135082"/>
                      <a:pt x="1212980" y="77543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58007" y="3601612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A → B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324947" y="2182590"/>
                <a:ext cx="1047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</a:t>
                </a:r>
                <a:r>
                  <a:rPr lang="en-IN" baseline="-25000" dirty="0"/>
                  <a:t>0</a:t>
                </a:r>
                <a:r>
                  <a:rPr lang="en-IN" dirty="0"/>
                  <a:t>, c</a:t>
                </a:r>
                <a:r>
                  <a:rPr lang="en-IN" baseline="-25000" dirty="0"/>
                  <a:t>A0</a:t>
                </a:r>
                <a:r>
                  <a:rPr lang="en-IN" dirty="0"/>
                  <a:t>, T</a:t>
                </a:r>
                <a:r>
                  <a:rPr lang="en-IN" baseline="-25000" dirty="0"/>
                  <a:t>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75044" y="4201109"/>
                <a:ext cx="789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F, </a:t>
                </a:r>
                <a:r>
                  <a:rPr lang="en-IN" dirty="0" err="1"/>
                  <a:t>c</a:t>
                </a:r>
                <a:r>
                  <a:rPr lang="en-IN" baseline="-25000" dirty="0" err="1"/>
                  <a:t>A</a:t>
                </a:r>
                <a:r>
                  <a:rPr lang="en-IN" dirty="0"/>
                  <a:t>, T</a:t>
                </a:r>
                <a:endParaRPr lang="en-IN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61120" y="3296890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r = k </a:t>
                </a:r>
                <a:r>
                  <a:rPr lang="en-IN" dirty="0" err="1"/>
                  <a:t>c</a:t>
                </a:r>
                <a:r>
                  <a:rPr lang="en-IN" baseline="-25000" dirty="0" err="1"/>
                  <a:t>A</a:t>
                </a:r>
                <a:endParaRPr lang="en-IN" baseline="-25000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760438" y="4978384"/>
              <a:ext cx="1656000" cy="914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34291" y="5250955"/>
              <a:ext cx="339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</a:t>
              </a:r>
              <a:r>
                <a:rPr lang="en-IN" baseline="-25000" dirty="0"/>
                <a:t>J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89562" y="5805694"/>
              <a:ext cx="4708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293914" y="5078524"/>
              <a:ext cx="4708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825824" y="1071135"/>
            <a:ext cx="229755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b="1" dirty="0"/>
              <a:t>Total material balance</a:t>
            </a:r>
          </a:p>
          <a:p>
            <a:pPr algn="ctr">
              <a:spcAft>
                <a:spcPts val="600"/>
              </a:spcAft>
            </a:pPr>
            <a:r>
              <a:rPr lang="en-IN" dirty="0"/>
              <a:t>F</a:t>
            </a:r>
            <a:r>
              <a:rPr lang="en-IN" baseline="-25000" dirty="0"/>
              <a:t>0</a:t>
            </a:r>
            <a:r>
              <a:rPr lang="en-IN" dirty="0"/>
              <a:t> = F at all times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97854" y="4063730"/>
            <a:ext cx="229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Total material balance</a:t>
            </a:r>
          </a:p>
          <a:p>
            <a:pPr algn="ctr">
              <a:spcAft>
                <a:spcPts val="600"/>
              </a:spcAft>
            </a:pPr>
            <a:r>
              <a:rPr lang="en-IN" dirty="0"/>
              <a:t>F</a:t>
            </a:r>
            <a:r>
              <a:rPr lang="en-IN" baseline="-25000" dirty="0"/>
              <a:t>0</a:t>
            </a:r>
            <a:r>
              <a:rPr lang="en-IN" dirty="0"/>
              <a:t> = F at all times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9619304" y="1436598"/>
            <a:ext cx="2419408" cy="914400"/>
            <a:chOff x="9836124" y="1436598"/>
            <a:chExt cx="2419408" cy="914400"/>
          </a:xfrm>
        </p:grpSpPr>
        <p:grpSp>
          <p:nvGrpSpPr>
            <p:cNvPr id="53" name="Group 52"/>
            <p:cNvGrpSpPr/>
            <p:nvPr/>
          </p:nvGrpSpPr>
          <p:grpSpPr>
            <a:xfrm>
              <a:off x="10611041" y="1436598"/>
              <a:ext cx="914400" cy="914400"/>
              <a:chOff x="9911540" y="2198520"/>
              <a:chExt cx="914400" cy="9144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9911540" y="2198520"/>
                <a:ext cx="914400" cy="914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931656" y="2442329"/>
                <a:ext cx="89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Process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911540" y="1454213"/>
              <a:ext cx="684188" cy="369332"/>
              <a:chOff x="9911540" y="1454213"/>
              <a:chExt cx="684188" cy="369332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10190375" y="1620025"/>
                <a:ext cx="40535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9911540" y="1454213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</a:t>
                </a:r>
                <a:r>
                  <a:rPr lang="en-IN" baseline="-25000" dirty="0"/>
                  <a:t>0</a:t>
                </a:r>
                <a:endParaRPr lang="en-IN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9836124" y="1937017"/>
              <a:ext cx="759604" cy="369332"/>
              <a:chOff x="9836124" y="1435359"/>
              <a:chExt cx="759604" cy="369332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10190375" y="1620025"/>
                <a:ext cx="40535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9836124" y="143535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</a:t>
                </a:r>
                <a:r>
                  <a:rPr lang="en-IN" baseline="-25000" dirty="0"/>
                  <a:t>A0</a:t>
                </a:r>
                <a:endParaRPr lang="en-IN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1549406" y="1447768"/>
              <a:ext cx="624372" cy="369332"/>
              <a:chOff x="10190375" y="1435359"/>
              <a:chExt cx="624372" cy="369332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10190375" y="1620025"/>
                <a:ext cx="40535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0524283" y="143535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</a:t>
                </a: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1549406" y="1941258"/>
              <a:ext cx="706126" cy="369332"/>
              <a:chOff x="10190375" y="1435359"/>
              <a:chExt cx="706126" cy="369332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10190375" y="1620025"/>
                <a:ext cx="40535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10524283" y="1435359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err="1"/>
                  <a:t>c</a:t>
                </a:r>
                <a:r>
                  <a:rPr lang="en-IN" baseline="-25000" dirty="0" err="1"/>
                  <a:t>A</a:t>
                </a:r>
                <a:endParaRPr lang="en-IN" dirty="0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5374220" y="3025235"/>
            <a:ext cx="66875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3399"/>
                </a:solidFill>
              </a:rPr>
              <a:t>COUPLED NON-LINEAR ODES WITH ALGEBRAIC CONSTRAINTS</a:t>
            </a:r>
          </a:p>
          <a:p>
            <a:pPr>
              <a:lnSpc>
                <a:spcPct val="90000"/>
              </a:lnSpc>
            </a:pPr>
            <a:r>
              <a:rPr lang="en-IN" sz="2000" b="1" dirty="0">
                <a:solidFill>
                  <a:srgbClr val="FF3399"/>
                </a:solidFill>
              </a:rPr>
              <a:t>	</a:t>
            </a:r>
            <a:r>
              <a:rPr lang="en-IN" sz="1600" b="1" dirty="0">
                <a:solidFill>
                  <a:srgbClr val="008000"/>
                </a:solidFill>
              </a:rPr>
              <a:t>Solve numerically</a:t>
            </a:r>
          </a:p>
          <a:p>
            <a:r>
              <a:rPr lang="en-IN" sz="1600" b="1" dirty="0">
                <a:solidFill>
                  <a:srgbClr val="008000"/>
                </a:solidFill>
              </a:rPr>
              <a:t>	Linearize and solve analytically (not guaranteed)</a:t>
            </a:r>
            <a:endParaRPr lang="en-IN" sz="2000" b="1" dirty="0">
              <a:solidFill>
                <a:srgbClr val="FF3399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F92B11-C5FE-447F-8C64-A9F96F5BA313}"/>
              </a:ext>
            </a:extLst>
          </p:cNvPr>
          <p:cNvGrpSpPr/>
          <p:nvPr/>
        </p:nvGrpSpPr>
        <p:grpSpPr>
          <a:xfrm>
            <a:off x="9651775" y="4063663"/>
            <a:ext cx="2409981" cy="1141470"/>
            <a:chOff x="9651775" y="4063663"/>
            <a:chExt cx="2409981" cy="1141470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51775" y="4063663"/>
              <a:ext cx="2409981" cy="1043931"/>
              <a:chOff x="9651775" y="4063663"/>
              <a:chExt cx="2409981" cy="1043931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11355630" y="4438324"/>
                <a:ext cx="706126" cy="369332"/>
                <a:chOff x="10190375" y="1416505"/>
                <a:chExt cx="706126" cy="369332"/>
              </a:xfrm>
            </p:grpSpPr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10190375" y="1620025"/>
                  <a:ext cx="405353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10524283" y="1416505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 err="1"/>
                    <a:t>c</a:t>
                  </a:r>
                  <a:r>
                    <a:rPr lang="en-IN" baseline="-25000" dirty="0" err="1"/>
                    <a:t>A</a:t>
                  </a:r>
                  <a:endParaRPr lang="en-IN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9651775" y="4063663"/>
                <a:ext cx="2336207" cy="1043931"/>
                <a:chOff x="9651775" y="4063663"/>
                <a:chExt cx="2336207" cy="1043931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10426692" y="4169336"/>
                  <a:ext cx="914400" cy="914400"/>
                  <a:chOff x="9911540" y="2198520"/>
                  <a:chExt cx="914400" cy="914400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9911540" y="2198520"/>
                    <a:ext cx="914400" cy="9144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9931656" y="2442329"/>
                    <a:ext cx="8942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/>
                      <a:t>Process</a:t>
                    </a:r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9727191" y="4063663"/>
                  <a:ext cx="684188" cy="369332"/>
                  <a:chOff x="9911540" y="1330925"/>
                  <a:chExt cx="684188" cy="369332"/>
                </a:xfrm>
              </p:grpSpPr>
              <p:cxnSp>
                <p:nvCxnSpPr>
                  <p:cNvPr id="80" name="Straight Arrow Connector 79"/>
                  <p:cNvCxnSpPr/>
                  <p:nvPr/>
                </p:nvCxnSpPr>
                <p:spPr>
                  <a:xfrm>
                    <a:off x="10190375" y="1496737"/>
                    <a:ext cx="405353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9911540" y="1330925"/>
                    <a:ext cx="3690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/>
                      <a:t>F</a:t>
                    </a:r>
                    <a:r>
                      <a:rPr lang="en-IN" baseline="-25000" dirty="0"/>
                      <a:t>0</a:t>
                    </a:r>
                    <a:endParaRPr lang="en-IN" dirty="0"/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9651775" y="4307404"/>
                  <a:ext cx="759604" cy="369332"/>
                  <a:chOff x="9836124" y="1270975"/>
                  <a:chExt cx="759604" cy="369332"/>
                </a:xfrm>
              </p:grpSpPr>
              <p:cxnSp>
                <p:nvCxnSpPr>
                  <p:cNvPr id="78" name="Straight Arrow Connector 77"/>
                  <p:cNvCxnSpPr/>
                  <p:nvPr/>
                </p:nvCxnSpPr>
                <p:spPr>
                  <a:xfrm>
                    <a:off x="10190375" y="1455641"/>
                    <a:ext cx="405353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9836124" y="1270975"/>
                    <a:ext cx="4507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/>
                      <a:t>c</a:t>
                    </a:r>
                    <a:r>
                      <a:rPr lang="en-IN" baseline="-25000" dirty="0"/>
                      <a:t>A0</a:t>
                    </a:r>
                    <a:endParaRPr lang="en-IN" dirty="0"/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1355630" y="4180506"/>
                  <a:ext cx="624372" cy="369332"/>
                  <a:chOff x="10190375" y="1435359"/>
                  <a:chExt cx="624372" cy="369332"/>
                </a:xfrm>
              </p:grpSpPr>
              <p:cxnSp>
                <p:nvCxnSpPr>
                  <p:cNvPr id="76" name="Straight Arrow Connector 75"/>
                  <p:cNvCxnSpPr/>
                  <p:nvPr/>
                </p:nvCxnSpPr>
                <p:spPr>
                  <a:xfrm>
                    <a:off x="10190375" y="1620025"/>
                    <a:ext cx="405353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0524283" y="1435359"/>
                    <a:ext cx="2904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/>
                      <a:t>F</a:t>
                    </a:r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9700479" y="4570387"/>
                  <a:ext cx="712469" cy="369332"/>
                  <a:chOff x="9883259" y="1240153"/>
                  <a:chExt cx="712469" cy="369332"/>
                </a:xfrm>
              </p:grpSpPr>
              <p:cxnSp>
                <p:nvCxnSpPr>
                  <p:cNvPr id="101" name="Straight Arrow Connector 100"/>
                  <p:cNvCxnSpPr/>
                  <p:nvPr/>
                </p:nvCxnSpPr>
                <p:spPr>
                  <a:xfrm>
                    <a:off x="10190375" y="1424819"/>
                    <a:ext cx="405353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9883259" y="1240153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/>
                      <a:t>T</a:t>
                    </a:r>
                    <a:r>
                      <a:rPr lang="en-IN" baseline="-25000" dirty="0"/>
                      <a:t>0</a:t>
                    </a:r>
                    <a:endParaRPr lang="en-IN" dirty="0"/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11357198" y="4738262"/>
                  <a:ext cx="630784" cy="369332"/>
                  <a:chOff x="10190375" y="1435359"/>
                  <a:chExt cx="630784" cy="369332"/>
                </a:xfrm>
              </p:grpSpPr>
              <p:cxnSp>
                <p:nvCxnSpPr>
                  <p:cNvPr id="107" name="Straight Arrow Connector 106"/>
                  <p:cNvCxnSpPr/>
                  <p:nvPr/>
                </p:nvCxnSpPr>
                <p:spPr>
                  <a:xfrm>
                    <a:off x="10190375" y="1620025"/>
                    <a:ext cx="405353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0524283" y="1435359"/>
                    <a:ext cx="2968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/>
                      <a:t>T</a:t>
                    </a:r>
                  </a:p>
                </p:txBody>
              </p:sp>
            </p:grpSp>
          </p:grp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F4DDC4-25D6-4B31-954A-18FC437AD02E}"/>
                </a:ext>
              </a:extLst>
            </p:cNvPr>
            <p:cNvCxnSpPr/>
            <p:nvPr/>
          </p:nvCxnSpPr>
          <p:spPr>
            <a:xfrm>
              <a:off x="10016159" y="5020467"/>
              <a:ext cx="4053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CD29555-4A9B-4BCD-AF7F-9CCD9C30C8C6}"/>
                </a:ext>
              </a:extLst>
            </p:cNvPr>
            <p:cNvSpPr txBox="1"/>
            <p:nvPr/>
          </p:nvSpPr>
          <p:spPr>
            <a:xfrm>
              <a:off x="9709043" y="4835801"/>
              <a:ext cx="339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</a:t>
              </a:r>
              <a:r>
                <a:rPr lang="en-IN" baseline="-25000" dirty="0"/>
                <a:t>J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69841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1" grpId="0"/>
      <p:bldP spid="42" grpId="0"/>
      <p:bldP spid="43" grpId="0"/>
      <p:bldP spid="44" grpId="0"/>
      <p:bldP spid="48" grpId="0"/>
      <p:bldP spid="49" grpId="0"/>
      <p:bldP spid="1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First Principles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Develop process model equations</a:t>
            </a:r>
          </a:p>
          <a:p>
            <a:pPr lvl="1"/>
            <a:r>
              <a:rPr lang="en-IN" dirty="0"/>
              <a:t>Realistic assumptions</a:t>
            </a:r>
          </a:p>
          <a:p>
            <a:pPr lvl="1"/>
            <a:r>
              <a:rPr lang="en-IN" dirty="0"/>
              <a:t>Dynamic balances</a:t>
            </a:r>
          </a:p>
          <a:p>
            <a:pPr lvl="2"/>
            <a:r>
              <a:rPr lang="en-IN" dirty="0"/>
              <a:t>Material, energy, component or momentum balances</a:t>
            </a:r>
          </a:p>
          <a:p>
            <a:pPr lvl="1"/>
            <a:r>
              <a:rPr lang="en-IN" dirty="0"/>
              <a:t>Process constraints</a:t>
            </a:r>
          </a:p>
          <a:p>
            <a:pPr lvl="2"/>
            <a:r>
              <a:rPr lang="en-IN" dirty="0"/>
              <a:t>Phase equilibrium (equal fugacity), thermal equilibrium, given specifications </a:t>
            </a:r>
            <a:r>
              <a:rPr lang="en-IN" dirty="0" err="1"/>
              <a:t>etc</a:t>
            </a:r>
            <a:endParaRPr lang="en-IN" dirty="0"/>
          </a:p>
          <a:p>
            <a:pPr lvl="1"/>
            <a:r>
              <a:rPr lang="en-IN" dirty="0"/>
              <a:t>Relevant material properties</a:t>
            </a:r>
          </a:p>
          <a:p>
            <a:pPr lvl="2"/>
            <a:r>
              <a:rPr lang="en-IN" dirty="0"/>
              <a:t>Thermodynamics: </a:t>
            </a:r>
            <a:r>
              <a:rPr lang="en-IN" dirty="0">
                <a:solidFill>
                  <a:srgbClr val="0000CC"/>
                </a:solidFill>
              </a:rPr>
              <a:t>Enthalpy, specific heat, heat of reaction, activity coefficients </a:t>
            </a:r>
            <a:r>
              <a:rPr lang="en-IN" dirty="0" err="1">
                <a:solidFill>
                  <a:srgbClr val="0000CC"/>
                </a:solidFill>
              </a:rPr>
              <a:t>etc</a:t>
            </a:r>
            <a:endParaRPr lang="en-IN" dirty="0">
              <a:solidFill>
                <a:srgbClr val="0000CC"/>
              </a:solidFill>
            </a:endParaRPr>
          </a:p>
          <a:p>
            <a:pPr lvl="2"/>
            <a:r>
              <a:rPr lang="en-IN" dirty="0"/>
              <a:t>Kinetics: </a:t>
            </a:r>
            <a:r>
              <a:rPr lang="en-IN" dirty="0">
                <a:solidFill>
                  <a:srgbClr val="0000CC"/>
                </a:solidFill>
              </a:rPr>
              <a:t>Reaction rate expressions and parameters</a:t>
            </a:r>
          </a:p>
          <a:p>
            <a:pPr lvl="2"/>
            <a:r>
              <a:rPr lang="en-IN" dirty="0"/>
              <a:t>Constitutive: </a:t>
            </a:r>
            <a:r>
              <a:rPr lang="en-IN" dirty="0">
                <a:solidFill>
                  <a:srgbClr val="0000CC"/>
                </a:solidFill>
              </a:rPr>
              <a:t>Viscosity expression</a:t>
            </a:r>
          </a:p>
          <a:p>
            <a:r>
              <a:rPr lang="en-IN" dirty="0"/>
              <a:t>Develop numerical procedure for solving system of DAEs</a:t>
            </a:r>
          </a:p>
          <a:p>
            <a:r>
              <a:rPr lang="en-IN" dirty="0"/>
              <a:t>Simulate, test and validate process model (including parameter fitting)</a:t>
            </a:r>
          </a:p>
          <a:p>
            <a:r>
              <a:rPr lang="en-IN" dirty="0"/>
              <a:t>Apply control system equations on top of process model</a:t>
            </a:r>
          </a:p>
          <a:p>
            <a:r>
              <a:rPr lang="en-IN" dirty="0"/>
              <a:t>Simulate, test and validate process control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Modelling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7EFE-1F72-4B3F-AE2A-86F3D95F26F8}"/>
              </a:ext>
            </a:extLst>
          </p:cNvPr>
          <p:cNvSpPr txBox="1"/>
          <p:nvPr/>
        </p:nvSpPr>
        <p:spPr>
          <a:xfrm>
            <a:off x="4193742" y="880103"/>
            <a:ext cx="3737370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800" b="1" dirty="0"/>
              <a:t>Dynamic Process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6254C-9634-4476-B948-DB5988976E91}"/>
              </a:ext>
            </a:extLst>
          </p:cNvPr>
          <p:cNvSpPr txBox="1"/>
          <p:nvPr/>
        </p:nvSpPr>
        <p:spPr>
          <a:xfrm>
            <a:off x="382713" y="2265659"/>
            <a:ext cx="5267945" cy="17466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Change MV</a:t>
            </a:r>
          </a:p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Record PV response</a:t>
            </a:r>
          </a:p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Propose simplest combination of basic dynamic elements that fits PV response shape</a:t>
            </a:r>
          </a:p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Best fit basic dynamic element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B1216-8474-4056-A6E0-17B13A797401}"/>
              </a:ext>
            </a:extLst>
          </p:cNvPr>
          <p:cNvSpPr txBox="1"/>
          <p:nvPr/>
        </p:nvSpPr>
        <p:spPr>
          <a:xfrm>
            <a:off x="6747507" y="2283347"/>
            <a:ext cx="5267945" cy="160813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-"/>
            </a:pPr>
            <a:r>
              <a:rPr lang="en-IN" sz="2000" dirty="0"/>
              <a:t>Develop dynamic model from conservation laws and thermodynamic/other constraints</a:t>
            </a:r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en-IN" dirty="0"/>
              <a:t>Material, energy and momentum balance</a:t>
            </a:r>
          </a:p>
          <a:p>
            <a:pPr marL="742950" lvl="1" indent="-285750">
              <a:buFont typeface="Calibri" panose="020F0502020204030204" pitchFamily="34" charset="0"/>
              <a:buChar char="-"/>
            </a:pPr>
            <a:r>
              <a:rPr lang="en-IN" dirty="0"/>
              <a:t>Phase equilibrium, rheology etc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Fit model parameters to plant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41C1AD-9E04-4C14-972A-A7833B56FF11}"/>
              </a:ext>
            </a:extLst>
          </p:cNvPr>
          <p:cNvSpPr txBox="1"/>
          <p:nvPr/>
        </p:nvSpPr>
        <p:spPr>
          <a:xfrm>
            <a:off x="383612" y="4206708"/>
            <a:ext cx="5267945" cy="10926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System of linear ODEs</a:t>
            </a:r>
          </a:p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Elegant analytical solutions</a:t>
            </a:r>
          </a:p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Well established 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07BB3-85D1-495E-89AE-1B1B949C5D16}"/>
              </a:ext>
            </a:extLst>
          </p:cNvPr>
          <p:cNvSpPr txBox="1"/>
          <p:nvPr/>
        </p:nvSpPr>
        <p:spPr>
          <a:xfrm>
            <a:off x="6747507" y="3960280"/>
            <a:ext cx="5267945" cy="14388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System of non-linear DAEs</a:t>
            </a:r>
          </a:p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Solved numerically</a:t>
            </a:r>
          </a:p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May get analytical solutions by linearization</a:t>
            </a:r>
          </a:p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Theory under development. Too complex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1C1AD-9E04-4C14-972A-A7833B56FF11}"/>
              </a:ext>
            </a:extLst>
          </p:cNvPr>
          <p:cNvSpPr txBox="1"/>
          <p:nvPr/>
        </p:nvSpPr>
        <p:spPr>
          <a:xfrm>
            <a:off x="382712" y="5707540"/>
            <a:ext cx="5267945" cy="7463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Very practical and simple</a:t>
            </a:r>
          </a:p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Applies in vicinity of MV-PV response 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274404" y="1403322"/>
            <a:ext cx="8311804" cy="762373"/>
            <a:chOff x="2274404" y="1403322"/>
            <a:chExt cx="8311804" cy="7623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89C95E-D0C7-43F9-86F3-006D71F9B54E}"/>
                </a:ext>
              </a:extLst>
            </p:cNvPr>
            <p:cNvSpPr txBox="1"/>
            <p:nvPr/>
          </p:nvSpPr>
          <p:spPr>
            <a:xfrm>
              <a:off x="2274404" y="1642475"/>
              <a:ext cx="1562735" cy="5232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2800" b="1" dirty="0"/>
                <a:t>Empirical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D69145-BF47-4662-8D33-FD75F8823C21}"/>
                </a:ext>
              </a:extLst>
            </p:cNvPr>
            <p:cNvSpPr txBox="1"/>
            <p:nvPr/>
          </p:nvSpPr>
          <p:spPr>
            <a:xfrm>
              <a:off x="8236269" y="1642296"/>
              <a:ext cx="2349939" cy="5232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2800" b="1" dirty="0"/>
                <a:t>First Principles</a:t>
              </a:r>
            </a:p>
          </p:txBody>
        </p:sp>
        <p:cxnSp>
          <p:nvCxnSpPr>
            <p:cNvPr id="16" name="Elbow Connector 15"/>
            <p:cNvCxnSpPr>
              <a:stCxn id="4" idx="2"/>
              <a:endCxn id="10" idx="0"/>
            </p:cNvCxnSpPr>
            <p:nvPr/>
          </p:nvCxnSpPr>
          <p:spPr>
            <a:xfrm rot="5400000">
              <a:off x="4439524" y="19572"/>
              <a:ext cx="239152" cy="3006655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4" idx="2"/>
              <a:endCxn id="11" idx="0"/>
            </p:cNvCxnSpPr>
            <p:nvPr/>
          </p:nvCxnSpPr>
          <p:spPr>
            <a:xfrm rot="16200000" flipH="1">
              <a:off x="7617347" y="-151597"/>
              <a:ext cx="238973" cy="334881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C41C1AD-9E04-4C14-972A-A7833B56FF11}"/>
              </a:ext>
            </a:extLst>
          </p:cNvPr>
          <p:cNvSpPr txBox="1"/>
          <p:nvPr/>
        </p:nvSpPr>
        <p:spPr>
          <a:xfrm>
            <a:off x="6768556" y="5463688"/>
            <a:ext cx="5267945" cy="10926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Complex (including plant testing &amp; fitting)</a:t>
            </a:r>
          </a:p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Applies to a wider operating range</a:t>
            </a:r>
          </a:p>
          <a:p>
            <a:pPr marL="285750" indent="-285750"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IN" sz="2000" dirty="0"/>
              <a:t>Helps develop process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3899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10547" y="1111501"/>
            <a:ext cx="11417587" cy="52138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Dynamic process models essential for control studies</a:t>
            </a:r>
          </a:p>
          <a:p>
            <a:pPr lvl="1"/>
            <a:r>
              <a:rPr lang="en-US" dirty="0"/>
              <a:t>Empirical</a:t>
            </a:r>
          </a:p>
          <a:p>
            <a:pPr lvl="1"/>
            <a:r>
              <a:rPr lang="en-US" dirty="0"/>
              <a:t>First Principles</a:t>
            </a:r>
          </a:p>
          <a:p>
            <a:r>
              <a:rPr lang="en-US" dirty="0"/>
              <a:t>Empirical Approach</a:t>
            </a:r>
          </a:p>
          <a:p>
            <a:pPr lvl="1"/>
            <a:r>
              <a:rPr lang="en-US" dirty="0"/>
              <a:t>Simple and practical</a:t>
            </a:r>
          </a:p>
          <a:p>
            <a:pPr lvl="1"/>
            <a:r>
              <a:rPr lang="en-US" dirty="0"/>
              <a:t>Applies ‘locally’</a:t>
            </a:r>
          </a:p>
          <a:p>
            <a:pPr lvl="1"/>
            <a:r>
              <a:rPr lang="en-US" dirty="0"/>
              <a:t>Analytical solutions</a:t>
            </a:r>
          </a:p>
          <a:p>
            <a:pPr lvl="1"/>
            <a:r>
              <a:rPr lang="en-US" dirty="0"/>
              <a:t>Well established linear control theory</a:t>
            </a:r>
          </a:p>
          <a:p>
            <a:r>
              <a:rPr lang="en-US" dirty="0"/>
              <a:t>First principles approach</a:t>
            </a:r>
          </a:p>
          <a:p>
            <a:pPr lvl="1"/>
            <a:r>
              <a:rPr lang="en-US" dirty="0"/>
              <a:t>Apply material and energy balances</a:t>
            </a:r>
          </a:p>
          <a:p>
            <a:pPr lvl="1"/>
            <a:r>
              <a:rPr lang="en-US" dirty="0"/>
              <a:t>Non-linear models</a:t>
            </a:r>
          </a:p>
          <a:p>
            <a:pPr lvl="1"/>
            <a:r>
              <a:rPr lang="en-US" dirty="0"/>
              <a:t>Capable of describing process behavior over a large operating space</a:t>
            </a:r>
          </a:p>
          <a:p>
            <a:pPr lvl="1"/>
            <a:r>
              <a:rPr lang="en-US" dirty="0"/>
              <a:t>Realistic but complex</a:t>
            </a:r>
          </a:p>
          <a:p>
            <a:pPr lvl="1"/>
            <a:r>
              <a:rPr lang="en-US" dirty="0"/>
              <a:t>Usually solved numerically</a:t>
            </a:r>
          </a:p>
          <a:p>
            <a:pPr lvl="1"/>
            <a:r>
              <a:rPr lang="en-US" dirty="0"/>
              <a:t>Effect of principal disturbances can be modeled</a:t>
            </a:r>
          </a:p>
          <a:p>
            <a:pPr lvl="1"/>
            <a:r>
              <a:rPr lang="en-US" dirty="0"/>
              <a:t>Develops process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9342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19107</TotalTime>
  <Words>596</Words>
  <Application>Microsoft Office PowerPoint</Application>
  <PresentationFormat>Widescreen</PresentationFormat>
  <Paragraphs>145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Office Theme</vt:lpstr>
      <vt:lpstr>Dynamic Modelling Approaches</vt:lpstr>
      <vt:lpstr>Dynamic Modelling and Simulation</vt:lpstr>
      <vt:lpstr>Dynamic Modelling Approaches</vt:lpstr>
      <vt:lpstr>Empirical Approach</vt:lpstr>
      <vt:lpstr>The First Principles Approach</vt:lpstr>
      <vt:lpstr>The First Principles Approach</vt:lpstr>
      <vt:lpstr>Dynamic Modelling Approaches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263</cp:revision>
  <dcterms:created xsi:type="dcterms:W3CDTF">2019-12-31T10:16:46Z</dcterms:created>
  <dcterms:modified xsi:type="dcterms:W3CDTF">2021-01-24T14:10:15Z</dcterms:modified>
</cp:coreProperties>
</file>