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60" r:id="rId3"/>
    <p:sldId id="371" r:id="rId4"/>
    <p:sldId id="370" r:id="rId5"/>
    <p:sldId id="373" r:id="rId6"/>
    <p:sldId id="374" r:id="rId7"/>
    <p:sldId id="3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3399"/>
    <a:srgbClr val="0000CC"/>
    <a:srgbClr val="008000"/>
    <a:srgbClr val="FFCCFF"/>
    <a:srgbClr val="CC3300"/>
    <a:srgbClr val="66FF33"/>
    <a:srgbClr val="336600"/>
    <a:srgbClr val="FF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7" autoAdjust="0"/>
  </p:normalViewPr>
  <p:slideViewPr>
    <p:cSldViewPr snapToGrid="0">
      <p:cViewPr varScale="1">
        <p:scale>
          <a:sx n="110" d="100"/>
          <a:sy n="110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1644-B9E0-4EB3-A397-9BE54D8A2049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AA16-4B33-4081-8A91-096D06E5D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2AA16-4B33-4081-8A91-096D06E5D48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gradFill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9156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CC33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IN" dirty="0"/>
              <a:t>Process Dynamics and Control</a:t>
            </a:r>
          </a:p>
        </p:txBody>
      </p:sp>
    </p:spTree>
    <p:extLst>
      <p:ext uri="{BB962C8B-B14F-4D97-AF65-F5344CB8AC3E}">
        <p14:creationId xmlns:p14="http://schemas.microsoft.com/office/powerpoint/2010/main" val="7811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0C39DC-D194-49E3-863D-59F94FDCAE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8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C430-C666-43B4-B641-2F197151E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7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998376"/>
            <a:ext cx="11417587" cy="545840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685800" indent="-228600">
              <a:buFont typeface="Calibri" panose="020F0502020204030204" pitchFamily="34" charset="0"/>
              <a:buChar char="-"/>
              <a:defRPr>
                <a:solidFill>
                  <a:srgbClr val="FF3399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008000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>
                <a:solidFill>
                  <a:srgbClr val="0000CC"/>
                </a:solidFill>
              </a:defRPr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81001"/>
            <a:ext cx="11828134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</a:t>
            </a:r>
            <a:r>
              <a:rPr lang="en-IN" sz="1200" b="1" baseline="0" dirty="0">
                <a:solidFill>
                  <a:schemeClr val="bg1"/>
                </a:solidFill>
              </a:rPr>
              <a:t> Notes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828134" y="6578666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03FC15F3-84BF-4617-A014-E6B158E83B0B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0026"/>
            <a:ext cx="12192000" cy="2852737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17000">
                <a:schemeClr val="accent5">
                  <a:lumMod val="89000"/>
                </a:schemeClr>
              </a:gs>
              <a:gs pos="78000">
                <a:srgbClr val="0000CC"/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C33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1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1"/>
            <a:ext cx="12192000" cy="819864"/>
          </a:xfrm>
          <a:solidFill>
            <a:srgbClr val="0000CC"/>
          </a:solidFill>
        </p:spPr>
        <p:txBody>
          <a:bodyPr/>
          <a:lstStyle>
            <a:lvl1pPr algn="ctr">
              <a:defRPr b="1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517" y="6581001"/>
            <a:ext cx="11827702" cy="276999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Process Control Notes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831219" y="6582463"/>
            <a:ext cx="367408" cy="276999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fld id="{C067A268-3222-455E-8C0B-C4A1E471D015}" type="slidenum">
              <a:rPr lang="en-IN" sz="1200" b="1" smtClean="0">
                <a:solidFill>
                  <a:schemeClr val="bg1"/>
                </a:solidFill>
              </a:rPr>
              <a:t>‹#›</a:t>
            </a:fld>
            <a:endParaRPr lang="en-IN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7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DDDF-59E1-4F92-BC73-2D3E0A397AFE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DDDF-59E1-4F92-BC73-2D3E0A397AFE}" type="datetimeFigureOut">
              <a:rPr lang="en-IN" smtClean="0"/>
              <a:t>07-01-2021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376D-1DA0-490C-8040-84D61C11C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Modelling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First Principles Models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CCFF"/>
                </a:solidFill>
              </a:rPr>
              <a:t>Simple </a:t>
            </a:r>
            <a:r>
              <a:rPr lang="en-US" sz="3600" dirty="0" smtClean="0">
                <a:solidFill>
                  <a:srgbClr val="FFCCFF"/>
                </a:solidFill>
              </a:rPr>
              <a:t>Systems I</a:t>
            </a:r>
            <a:endParaRPr lang="en-IN" dirty="0">
              <a:solidFill>
                <a:srgbClr val="FFCC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291" y="5140349"/>
            <a:ext cx="9144000" cy="1364954"/>
          </a:xfrm>
        </p:spPr>
        <p:txBody>
          <a:bodyPr/>
          <a:lstStyle/>
          <a:p>
            <a:r>
              <a:rPr lang="en-IN" b="0" i="1" dirty="0" smtClean="0">
                <a:solidFill>
                  <a:srgbClr val="339933"/>
                </a:solidFill>
              </a:rPr>
              <a:t>Lectures on</a:t>
            </a:r>
          </a:p>
          <a:p>
            <a:r>
              <a:rPr lang="en-IN" sz="2800" dirty="0" smtClean="0"/>
              <a:t>CHEMICAL PROCESS CONTROL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Theory and Practice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85184" y="66247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CC"/>
                </a:solidFill>
              </a:rPr>
              <a:t>Module </a:t>
            </a:r>
            <a:r>
              <a:rPr lang="en-IN" sz="2400" b="1" dirty="0" smtClean="0">
                <a:solidFill>
                  <a:srgbClr val="0000CC"/>
                </a:solidFill>
              </a:rPr>
              <a:t>3.2.1</a:t>
            </a:r>
            <a:endParaRPr lang="en-I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E34D-834A-452A-BCA7-22E84FA6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Heated Surge Vessel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04716" y="1011312"/>
            <a:ext cx="20457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ASSUMPTIONS</a:t>
            </a:r>
          </a:p>
          <a:p>
            <a:r>
              <a:rPr lang="en-IN" dirty="0"/>
              <a:t>Well mixed</a:t>
            </a:r>
          </a:p>
          <a:p>
            <a:r>
              <a:rPr lang="en-IN" dirty="0"/>
              <a:t>No heat loss</a:t>
            </a:r>
          </a:p>
          <a:p>
            <a:r>
              <a:rPr lang="en-IN" dirty="0"/>
              <a:t>Constant properties</a:t>
            </a:r>
          </a:p>
          <a:p>
            <a:r>
              <a:rPr lang="en-IN" dirty="0"/>
              <a:t>Constant </a:t>
            </a:r>
            <a:r>
              <a:rPr lang="en-IN" dirty="0" smtClean="0"/>
              <a:t>V and F</a:t>
            </a:r>
            <a:r>
              <a:rPr lang="en-IN" baseline="-25000" dirty="0" smtClean="0"/>
              <a:t>0</a:t>
            </a:r>
            <a:endParaRPr lang="en-IN" baseline="-25000" dirty="0"/>
          </a:p>
          <a:p>
            <a:r>
              <a:rPr lang="en-IN" dirty="0"/>
              <a:t>Q given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73508" y="971086"/>
            <a:ext cx="2617237" cy="2387851"/>
            <a:chOff x="886720" y="2103201"/>
            <a:chExt cx="2617237" cy="2387851"/>
          </a:xfrm>
        </p:grpSpPr>
        <p:grpSp>
          <p:nvGrpSpPr>
            <p:cNvPr id="5" name="Group 4"/>
            <p:cNvGrpSpPr/>
            <p:nvPr/>
          </p:nvGrpSpPr>
          <p:grpSpPr>
            <a:xfrm>
              <a:off x="886720" y="2103201"/>
              <a:ext cx="2617237" cy="2387851"/>
              <a:chOff x="1245636" y="2182590"/>
              <a:chExt cx="2617237" cy="2387851"/>
            </a:xfrm>
          </p:grpSpPr>
          <p:grpSp>
            <p:nvGrpSpPr>
              <p:cNvPr id="6" name="Group 5"/>
              <p:cNvGrpSpPr/>
              <p:nvPr/>
            </p:nvGrpSpPr>
            <p:grpSpPr>
              <a:xfrm rot="16200000">
                <a:off x="2059732" y="2866830"/>
                <a:ext cx="1091682" cy="1226975"/>
                <a:chOff x="1903445" y="3023118"/>
                <a:chExt cx="1091682" cy="914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903445" y="3023118"/>
                  <a:ext cx="914400" cy="914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Flowchart: Delay 18"/>
                <p:cNvSpPr/>
                <p:nvPr/>
              </p:nvSpPr>
              <p:spPr>
                <a:xfrm>
                  <a:off x="2817845" y="3023118"/>
                  <a:ext cx="177282" cy="914400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245636" y="2537927"/>
                <a:ext cx="1371600" cy="396550"/>
                <a:chOff x="1245636" y="2537927"/>
                <a:chExt cx="1371600" cy="39655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1245636" y="2537927"/>
                  <a:ext cx="13716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19" idx="3"/>
                </p:cNvCxnSpPr>
                <p:nvPr/>
              </p:nvCxnSpPr>
              <p:spPr>
                <a:xfrm flipH="1">
                  <a:off x="2605574" y="2537927"/>
                  <a:ext cx="0" cy="3965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2593910" y="4026159"/>
                <a:ext cx="1268963" cy="237931"/>
                <a:chOff x="2593910" y="4026159"/>
                <a:chExt cx="1268963" cy="237931"/>
              </a:xfrm>
            </p:grpSpPr>
            <p:cxnSp>
              <p:nvCxnSpPr>
                <p:cNvPr id="14" name="Straight Connector 13"/>
                <p:cNvCxnSpPr>
                  <a:stCxn id="18" idx="1"/>
                </p:cNvCxnSpPr>
                <p:nvPr/>
              </p:nvCxnSpPr>
              <p:spPr>
                <a:xfrm flipH="1">
                  <a:off x="2593910" y="4026159"/>
                  <a:ext cx="0" cy="2379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2598574" y="4254758"/>
                  <a:ext cx="126429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1324947" y="2182590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</a:t>
                </a:r>
                <a:r>
                  <a:rPr lang="en-IN" baseline="-25000" dirty="0"/>
                  <a:t>0</a:t>
                </a:r>
                <a:r>
                  <a:rPr lang="en-IN" dirty="0"/>
                  <a:t>, c</a:t>
                </a:r>
                <a:r>
                  <a:rPr lang="en-IN" baseline="-25000" dirty="0"/>
                  <a:t>A0</a:t>
                </a:r>
                <a:r>
                  <a:rPr lang="en-IN" dirty="0"/>
                  <a:t>, T</a:t>
                </a:r>
                <a:r>
                  <a:rPr lang="en-IN" baseline="-25000" dirty="0"/>
                  <a:t>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57324" y="4201109"/>
                <a:ext cx="78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F, </a:t>
                </a:r>
                <a:r>
                  <a:rPr lang="en-IN" dirty="0" err="1"/>
                  <a:t>c</a:t>
                </a:r>
                <a:r>
                  <a:rPr lang="en-IN" baseline="-25000" dirty="0" err="1"/>
                  <a:t>A</a:t>
                </a:r>
                <a:r>
                  <a:rPr lang="en-IN" dirty="0"/>
                  <a:t>, T</a:t>
                </a:r>
                <a:endParaRPr lang="en-IN" baseline="-250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84078" y="3387637"/>
              <a:ext cx="1080000" cy="335277"/>
              <a:chOff x="740232" y="3326674"/>
              <a:chExt cx="1080000" cy="33527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748944" y="3326674"/>
                <a:ext cx="104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40232" y="3661951"/>
                <a:ext cx="108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458064" y="3326674"/>
                <a:ext cx="360784" cy="1628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448112" y="3490045"/>
                <a:ext cx="360784" cy="1628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1183920" y="285456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Q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4307" y="3805645"/>
            <a:ext cx="28016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PROBLEM</a:t>
            </a:r>
          </a:p>
          <a:p>
            <a:endParaRPr lang="en-IN" dirty="0"/>
          </a:p>
          <a:p>
            <a:r>
              <a:rPr lang="en-IN" dirty="0" err="1"/>
              <a:t>c</a:t>
            </a:r>
            <a:r>
              <a:rPr lang="en-IN" baseline="-25000" dirty="0" err="1"/>
              <a:t>A</a:t>
            </a:r>
            <a:r>
              <a:rPr lang="en-IN" dirty="0"/>
              <a:t> response to change in c</a:t>
            </a:r>
            <a:r>
              <a:rPr lang="en-IN" baseline="-25000" dirty="0"/>
              <a:t>A0</a:t>
            </a:r>
            <a:endParaRPr lang="en-IN" dirty="0"/>
          </a:p>
          <a:p>
            <a:endParaRPr lang="en-IN" dirty="0"/>
          </a:p>
          <a:p>
            <a:r>
              <a:rPr lang="en-IN" dirty="0"/>
              <a:t>T response to change in T</a:t>
            </a:r>
            <a:r>
              <a:rPr lang="en-IN" baseline="-25000" dirty="0"/>
              <a:t>0</a:t>
            </a:r>
          </a:p>
          <a:p>
            <a:r>
              <a:rPr lang="en-IN" dirty="0"/>
              <a:t> </a:t>
            </a:r>
            <a:endParaRPr lang="en-IN" baseline="-25000" dirty="0"/>
          </a:p>
          <a:p>
            <a:r>
              <a:rPr lang="en-IN" dirty="0"/>
              <a:t>T response to change in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376160" y="1051519"/>
                <a:ext cx="3322256" cy="2351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b="1" dirty="0"/>
                  <a:t>Material Balance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𝑡𝑎𝑛𝑘</m:t>
                          </m:r>
                        </m:sub>
                      </m:sSub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8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800" dirty="0"/>
              </a:p>
              <a:p>
                <a:pPr algn="r">
                  <a:spcAft>
                    <a:spcPts val="600"/>
                  </a:spcAft>
                </a:pPr>
                <a:r>
                  <a:rPr lang="en-IN" dirty="0"/>
                  <a:t>	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IN" sz="20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sz="20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IN" sz="2000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000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sz="20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sz="20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sup>
                      </m:sSup>
                      <m:r>
                        <a:rPr lang="en-IN" sz="20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000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60" y="1051519"/>
                <a:ext cx="3322256" cy="2351926"/>
              </a:xfrm>
              <a:prstGeom prst="rect">
                <a:avLst/>
              </a:prstGeom>
              <a:blipFill>
                <a:blip r:embed="rId2"/>
                <a:stretch>
                  <a:fillRect l="-1468" t="-1295" r="-2569" b="-1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30286" y="3602351"/>
                <a:ext cx="4057521" cy="28605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b="1" dirty="0"/>
                  <a:t>Energy Balance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𝑡𝑎𝑛𝑘</m:t>
                          </m:r>
                        </m:sub>
                      </m:sSub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IN" sz="8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𝑇𝑄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I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800" dirty="0"/>
              </a:p>
              <a:p>
                <a:pPr algn="r">
                  <a:spcAft>
                    <a:spcPts val="1200"/>
                  </a:spcAft>
                </a:pPr>
                <a:r>
                  <a:rPr lang="en-IN" dirty="0"/>
                  <a:t>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=0)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8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IN" sz="20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sz="2000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acc>
                        </m:e>
                        <m:sub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20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0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000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sz="20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sz="2000" b="1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sup>
                      </m:sSup>
                      <m:r>
                        <a:rPr lang="en-IN" sz="2000" b="1" i="1" smtClean="0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000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sz="2000" b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I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</m:acc>
                        </m:e>
                        <m:sub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I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r>
                        <a:rPr lang="en-I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sup>
                      </m:sSup>
                      <m:r>
                        <a:rPr lang="en-I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86" y="3602351"/>
                <a:ext cx="4057521" cy="2860527"/>
              </a:xfrm>
              <a:prstGeom prst="rect">
                <a:avLst/>
              </a:prstGeom>
              <a:blipFill>
                <a:blip r:embed="rId3"/>
                <a:stretch>
                  <a:fillRect l="-1201" t="-1279" r="-3904" b="-6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861453" y="3371449"/>
            <a:ext cx="1775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First order ODE</a:t>
            </a:r>
          </a:p>
          <a:p>
            <a:r>
              <a:rPr lang="en-IN" dirty="0">
                <a:solidFill>
                  <a:srgbClr val="008000"/>
                </a:solidFill>
              </a:rPr>
              <a:t>     Gain</a:t>
            </a:r>
          </a:p>
          <a:p>
            <a:r>
              <a:rPr lang="en-IN" dirty="0">
                <a:solidFill>
                  <a:srgbClr val="008000"/>
                </a:solidFill>
              </a:rPr>
              <a:t>     Time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550234" y="1868480"/>
                <a:ext cx="1538113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ea typeface="Cambria Math" panose="02040503050406030204" pitchFamily="18" charset="0"/>
                  </a:rPr>
                  <a:t>Time Constant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𝑡𝑎𝑛𝑘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234" y="1868480"/>
                <a:ext cx="1538113" cy="887935"/>
              </a:xfrm>
              <a:prstGeom prst="rect">
                <a:avLst/>
              </a:prstGeom>
              <a:blipFill>
                <a:blip r:embed="rId4"/>
                <a:stretch>
                  <a:fillRect l="-3571" t="-4138" r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653887" y="4074372"/>
                <a:ext cx="1538113" cy="191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Time Constant</a:t>
                </a:r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𝑡𝑎𝑛𝑘</m:t>
                              </m:r>
                            </m:sub>
                          </m:sSub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>
                  <a:spcBef>
                    <a:spcPts val="1200"/>
                  </a:spcBef>
                </a:pPr>
                <a:r>
                  <a:rPr lang="en-IN" dirty="0"/>
                  <a:t>Gain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𝑇𝑄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887" y="4074372"/>
                <a:ext cx="1538113" cy="1916487"/>
              </a:xfrm>
              <a:prstGeom prst="rect">
                <a:avLst/>
              </a:prstGeom>
              <a:blipFill>
                <a:blip r:embed="rId5"/>
                <a:stretch>
                  <a:fillRect l="-3571" t="-1587" r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773508" y="971086"/>
            <a:ext cx="2617237" cy="2387851"/>
            <a:chOff x="886720" y="2103201"/>
            <a:chExt cx="2617237" cy="2387851"/>
          </a:xfrm>
        </p:grpSpPr>
        <p:grpSp>
          <p:nvGrpSpPr>
            <p:cNvPr id="37" name="Group 36"/>
            <p:cNvGrpSpPr/>
            <p:nvPr/>
          </p:nvGrpSpPr>
          <p:grpSpPr>
            <a:xfrm>
              <a:off x="886720" y="2103201"/>
              <a:ext cx="2617237" cy="2387851"/>
              <a:chOff x="1245636" y="2182590"/>
              <a:chExt cx="2617237" cy="2387851"/>
            </a:xfrm>
          </p:grpSpPr>
          <p:grpSp>
            <p:nvGrpSpPr>
              <p:cNvPr id="44" name="Group 43"/>
              <p:cNvGrpSpPr/>
              <p:nvPr/>
            </p:nvGrpSpPr>
            <p:grpSpPr>
              <a:xfrm rot="16200000">
                <a:off x="2059732" y="2866830"/>
                <a:ext cx="1091682" cy="1226975"/>
                <a:chOff x="1903445" y="3023118"/>
                <a:chExt cx="1091682" cy="9144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903445" y="3023118"/>
                  <a:ext cx="914400" cy="914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Flowchart: Delay 53"/>
                <p:cNvSpPr/>
                <p:nvPr/>
              </p:nvSpPr>
              <p:spPr>
                <a:xfrm>
                  <a:off x="2817845" y="3023118"/>
                  <a:ext cx="177282" cy="914400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245636" y="2537927"/>
                <a:ext cx="1371600" cy="396550"/>
                <a:chOff x="1245636" y="2537927"/>
                <a:chExt cx="1371600" cy="39655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1245636" y="2537927"/>
                  <a:ext cx="13716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endCxn id="54" idx="3"/>
                </p:cNvCxnSpPr>
                <p:nvPr/>
              </p:nvCxnSpPr>
              <p:spPr>
                <a:xfrm flipH="1">
                  <a:off x="2605574" y="2537927"/>
                  <a:ext cx="0" cy="3965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2593910" y="4026159"/>
                <a:ext cx="1268963" cy="237931"/>
                <a:chOff x="2593910" y="4026159"/>
                <a:chExt cx="1268963" cy="237931"/>
              </a:xfrm>
            </p:grpSpPr>
            <p:cxnSp>
              <p:nvCxnSpPr>
                <p:cNvPr id="49" name="Straight Connector 48"/>
                <p:cNvCxnSpPr>
                  <a:stCxn id="53" idx="1"/>
                </p:cNvCxnSpPr>
                <p:nvPr/>
              </p:nvCxnSpPr>
              <p:spPr>
                <a:xfrm flipH="1">
                  <a:off x="2593910" y="4026159"/>
                  <a:ext cx="0" cy="2379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2598574" y="4254758"/>
                  <a:ext cx="126429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1324947" y="2182590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</a:t>
                </a:r>
                <a:r>
                  <a:rPr lang="en-IN" baseline="-25000" dirty="0"/>
                  <a:t>0</a:t>
                </a:r>
                <a:r>
                  <a:rPr lang="en-IN" dirty="0"/>
                  <a:t>, c</a:t>
                </a:r>
                <a:r>
                  <a:rPr lang="en-IN" baseline="-25000" dirty="0"/>
                  <a:t>A0</a:t>
                </a:r>
                <a:r>
                  <a:rPr lang="en-IN" dirty="0"/>
                  <a:t>, T</a:t>
                </a:r>
                <a:r>
                  <a:rPr lang="en-IN" baseline="-25000" dirty="0"/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057324" y="4201109"/>
                <a:ext cx="78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F, </a:t>
                </a:r>
                <a:r>
                  <a:rPr lang="en-IN" dirty="0" err="1"/>
                  <a:t>c</a:t>
                </a:r>
                <a:r>
                  <a:rPr lang="en-IN" baseline="-25000" dirty="0" err="1"/>
                  <a:t>A</a:t>
                </a:r>
                <a:r>
                  <a:rPr lang="en-IN" dirty="0"/>
                  <a:t>, T</a:t>
                </a:r>
                <a:endParaRPr lang="en-IN" baseline="-25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84078" y="3387637"/>
              <a:ext cx="1080000" cy="335277"/>
              <a:chOff x="740232" y="3326674"/>
              <a:chExt cx="1080000" cy="33527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8944" y="3326674"/>
                <a:ext cx="104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40232" y="3661951"/>
                <a:ext cx="108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1458064" y="3326674"/>
                <a:ext cx="360784" cy="1628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448112" y="3490045"/>
                <a:ext cx="360784" cy="1628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1118779" y="2039070"/>
            <a:ext cx="241569" cy="287828"/>
            <a:chOff x="6553200" y="3513424"/>
            <a:chExt cx="914400" cy="906176"/>
          </a:xfrm>
        </p:grpSpPr>
        <p:sp>
          <p:nvSpPr>
            <p:cNvPr id="56" name="Flowchart: Collate 55"/>
            <p:cNvSpPr/>
            <p:nvPr/>
          </p:nvSpPr>
          <p:spPr>
            <a:xfrm rot="16200000">
              <a:off x="6781800" y="3733800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04076" y="3513424"/>
              <a:ext cx="612648" cy="677576"/>
              <a:chOff x="6704076" y="3205576"/>
              <a:chExt cx="612648" cy="985424"/>
            </a:xfrm>
          </p:grpSpPr>
          <p:sp>
            <p:nvSpPr>
              <p:cNvPr id="58" name="Flowchart: Delay 57"/>
              <p:cNvSpPr/>
              <p:nvPr/>
            </p:nvSpPr>
            <p:spPr>
              <a:xfrm rot="16200000">
                <a:off x="6856476" y="3053176"/>
                <a:ext cx="307848" cy="61264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6" idx="1"/>
                <a:endCxn id="58" idx="1"/>
              </p:cNvCxnSpPr>
              <p:nvPr/>
            </p:nvCxnSpPr>
            <p:spPr>
              <a:xfrm flipV="1">
                <a:off x="7010400" y="3513424"/>
                <a:ext cx="0" cy="67757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/>
          <p:cNvSpPr txBox="1"/>
          <p:nvPr/>
        </p:nvSpPr>
        <p:spPr>
          <a:xfrm>
            <a:off x="3758995" y="4570949"/>
            <a:ext cx="1979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00CC"/>
                </a:solidFill>
              </a:rPr>
              <a:t>Depend on operating conditions </a:t>
            </a:r>
          </a:p>
        </p:txBody>
      </p:sp>
    </p:spTree>
    <p:extLst>
      <p:ext uri="{BB962C8B-B14F-4D97-AF65-F5344CB8AC3E}">
        <p14:creationId xmlns:p14="http://schemas.microsoft.com/office/powerpoint/2010/main" val="26292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3" grpId="0"/>
      <p:bldP spid="34" grpId="0"/>
      <p:bldP spid="3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Heated Surge Vessel</a:t>
            </a:r>
            <a:br>
              <a:rPr lang="en-IN" dirty="0"/>
            </a:br>
            <a:r>
              <a:rPr lang="en-IN" sz="2200" dirty="0"/>
              <a:t>Dynamic Responses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688717" y="1093859"/>
            <a:ext cx="2702028" cy="1987918"/>
            <a:chOff x="801929" y="2225974"/>
            <a:chExt cx="2702028" cy="1987918"/>
          </a:xfrm>
        </p:grpSpPr>
        <p:grpSp>
          <p:nvGrpSpPr>
            <p:cNvPr id="5" name="Group 4"/>
            <p:cNvGrpSpPr/>
            <p:nvPr/>
          </p:nvGrpSpPr>
          <p:grpSpPr>
            <a:xfrm>
              <a:off x="801929" y="2225974"/>
              <a:ext cx="2702028" cy="1987918"/>
              <a:chOff x="1160845" y="2305363"/>
              <a:chExt cx="2702028" cy="1987918"/>
            </a:xfrm>
          </p:grpSpPr>
          <p:grpSp>
            <p:nvGrpSpPr>
              <p:cNvPr id="11" name="Group 10"/>
              <p:cNvGrpSpPr/>
              <p:nvPr/>
            </p:nvGrpSpPr>
            <p:grpSpPr>
              <a:xfrm rot="16200000">
                <a:off x="2059732" y="2866830"/>
                <a:ext cx="1091682" cy="1226975"/>
                <a:chOff x="1903445" y="3023118"/>
                <a:chExt cx="1091682" cy="9144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903445" y="3023118"/>
                  <a:ext cx="914400" cy="914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Flowchart: Delay 20"/>
                <p:cNvSpPr/>
                <p:nvPr/>
              </p:nvSpPr>
              <p:spPr>
                <a:xfrm>
                  <a:off x="2817845" y="3023118"/>
                  <a:ext cx="177282" cy="914400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1245636" y="2537927"/>
                <a:ext cx="1371600" cy="396550"/>
                <a:chOff x="1245636" y="2537927"/>
                <a:chExt cx="1371600" cy="396550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1245636" y="2537927"/>
                  <a:ext cx="13716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endCxn id="21" idx="3"/>
                </p:cNvCxnSpPr>
                <p:nvPr/>
              </p:nvCxnSpPr>
              <p:spPr>
                <a:xfrm flipH="1">
                  <a:off x="2605574" y="2537927"/>
                  <a:ext cx="0" cy="3965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2593910" y="4026159"/>
                <a:ext cx="1268963" cy="237931"/>
                <a:chOff x="2593910" y="4026159"/>
                <a:chExt cx="1268963" cy="237931"/>
              </a:xfrm>
            </p:grpSpPr>
            <p:cxnSp>
              <p:nvCxnSpPr>
                <p:cNvPr id="16" name="Straight Connector 15"/>
                <p:cNvCxnSpPr>
                  <a:stCxn id="20" idx="1"/>
                </p:cNvCxnSpPr>
                <p:nvPr/>
              </p:nvCxnSpPr>
              <p:spPr>
                <a:xfrm flipH="1">
                  <a:off x="2593910" y="4026159"/>
                  <a:ext cx="0" cy="2379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598574" y="4254758"/>
                  <a:ext cx="126429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160845" y="2305363"/>
                <a:ext cx="1582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/>
                  <a:t>1m</a:t>
                </a:r>
                <a:r>
                  <a:rPr lang="en-IN" sz="1200" baseline="30000" dirty="0"/>
                  <a:t>3</a:t>
                </a:r>
                <a:r>
                  <a:rPr lang="en-IN" sz="1200" dirty="0"/>
                  <a:t>/min, </a:t>
                </a:r>
                <a:r>
                  <a:rPr lang="en-IN" sz="1200" dirty="0" smtClean="0"/>
                  <a:t>10 </a:t>
                </a:r>
                <a:r>
                  <a:rPr lang="en-IN" sz="1200" dirty="0" err="1"/>
                  <a:t>kmol</a:t>
                </a:r>
                <a:r>
                  <a:rPr lang="en-IN" sz="1200" dirty="0"/>
                  <a:t>/m</a:t>
                </a:r>
                <a:r>
                  <a:rPr lang="en-IN" sz="1200" baseline="30000" dirty="0"/>
                  <a:t>3</a:t>
                </a:r>
                <a:r>
                  <a:rPr lang="en-IN" sz="1200" dirty="0"/>
                  <a:t> </a:t>
                </a:r>
              </a:p>
              <a:p>
                <a:pPr algn="ctr"/>
                <a:r>
                  <a:rPr lang="en-IN" sz="1200" dirty="0"/>
                  <a:t>20 </a:t>
                </a:r>
                <a:r>
                  <a:rPr lang="en-IN" sz="1200" baseline="30000" dirty="0" err="1"/>
                  <a:t>o</a:t>
                </a:r>
                <a:r>
                  <a:rPr lang="en-IN" sz="1200" dirty="0" err="1"/>
                  <a:t>C</a:t>
                </a:r>
                <a:endParaRPr lang="en-IN" sz="1200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74995" y="4016282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60 </a:t>
                </a:r>
                <a:r>
                  <a:rPr lang="en-IN" sz="1200" baseline="30000" dirty="0" err="1"/>
                  <a:t>o</a:t>
                </a:r>
                <a:r>
                  <a:rPr lang="en-IN" sz="1200" dirty="0" err="1"/>
                  <a:t>C</a:t>
                </a:r>
                <a:endParaRPr lang="en-IN" sz="1200" baseline="-250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84078" y="3387637"/>
              <a:ext cx="1080000" cy="335277"/>
              <a:chOff x="740232" y="3326674"/>
              <a:chExt cx="1080000" cy="335277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8944" y="3326674"/>
                <a:ext cx="104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40232" y="3661951"/>
                <a:ext cx="108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1458064" y="3326674"/>
                <a:ext cx="360784" cy="1628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448112" y="3490045"/>
                <a:ext cx="360784" cy="1628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87252" y="228485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10 m</a:t>
            </a:r>
            <a:r>
              <a:rPr lang="en-IN" sz="1200" baseline="30000" dirty="0"/>
              <a:t>3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18779" y="2039070"/>
            <a:ext cx="241569" cy="287828"/>
            <a:chOff x="6553200" y="3513424"/>
            <a:chExt cx="914400" cy="906176"/>
          </a:xfrm>
        </p:grpSpPr>
        <p:sp>
          <p:nvSpPr>
            <p:cNvPr id="24" name="Flowchart: Collate 23"/>
            <p:cNvSpPr/>
            <p:nvPr/>
          </p:nvSpPr>
          <p:spPr>
            <a:xfrm rot="16200000">
              <a:off x="6781800" y="3733800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704076" y="3513424"/>
              <a:ext cx="612648" cy="677576"/>
              <a:chOff x="6704076" y="3205576"/>
              <a:chExt cx="612648" cy="985424"/>
            </a:xfrm>
          </p:grpSpPr>
          <p:sp>
            <p:nvSpPr>
              <p:cNvPr id="26" name="Flowchart: Delay 25"/>
              <p:cNvSpPr/>
              <p:nvPr/>
            </p:nvSpPr>
            <p:spPr>
              <a:xfrm rot="16200000">
                <a:off x="6856476" y="3053176"/>
                <a:ext cx="307848" cy="61264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4" idx="1"/>
                <a:endCxn id="26" idx="1"/>
              </p:cNvCxnSpPr>
              <p:nvPr/>
            </p:nvCxnSpPr>
            <p:spPr>
              <a:xfrm flipV="1">
                <a:off x="7010400" y="3513424"/>
                <a:ext cx="0" cy="67757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Box 27"/>
          <p:cNvSpPr txBox="1"/>
          <p:nvPr/>
        </p:nvSpPr>
        <p:spPr>
          <a:xfrm>
            <a:off x="570137" y="17792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81.6 MJ/min</a:t>
            </a:r>
            <a:endParaRPr lang="en-IN" sz="1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5713" y="118579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err="1"/>
              <a:t>C</a:t>
            </a:r>
            <a:r>
              <a:rPr lang="en-IN" sz="1200" baseline="-25000" dirty="0" err="1"/>
              <a:t>p</a:t>
            </a:r>
            <a:r>
              <a:rPr lang="en-IN" sz="1200" dirty="0"/>
              <a:t> = 2.55 kJ/kg K</a:t>
            </a:r>
          </a:p>
          <a:p>
            <a:pPr algn="ctr"/>
            <a:r>
              <a:rPr lang="en-IN" sz="1200" dirty="0"/>
              <a:t>ρ = 800 kg/m</a:t>
            </a:r>
            <a:r>
              <a:rPr lang="en-IN" sz="1200" baseline="30000" dirty="0"/>
              <a:t>3</a:t>
            </a:r>
            <a:endParaRPr lang="en-IN" sz="12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7" y="3691996"/>
            <a:ext cx="3520000" cy="2640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24" y="1051996"/>
            <a:ext cx="3520000" cy="264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24" y="3902232"/>
            <a:ext cx="3520000" cy="2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Heated Surge Vessel</a:t>
            </a:r>
            <a:br>
              <a:rPr lang="en-IN" dirty="0"/>
            </a:br>
            <a:r>
              <a:rPr lang="en-IN" sz="2200" dirty="0"/>
              <a:t>Proportional Temperature Control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73508" y="971086"/>
            <a:ext cx="2617237" cy="2387851"/>
            <a:chOff x="886720" y="2103201"/>
            <a:chExt cx="2617237" cy="2387851"/>
          </a:xfrm>
        </p:grpSpPr>
        <p:grpSp>
          <p:nvGrpSpPr>
            <p:cNvPr id="5" name="Group 4"/>
            <p:cNvGrpSpPr/>
            <p:nvPr/>
          </p:nvGrpSpPr>
          <p:grpSpPr>
            <a:xfrm>
              <a:off x="886720" y="2103201"/>
              <a:ext cx="2617237" cy="2387851"/>
              <a:chOff x="1245636" y="2182590"/>
              <a:chExt cx="2617237" cy="2387851"/>
            </a:xfrm>
          </p:grpSpPr>
          <p:grpSp>
            <p:nvGrpSpPr>
              <p:cNvPr id="12" name="Group 11"/>
              <p:cNvGrpSpPr/>
              <p:nvPr/>
            </p:nvGrpSpPr>
            <p:grpSpPr>
              <a:xfrm rot="16200000">
                <a:off x="2059732" y="2866830"/>
                <a:ext cx="1091682" cy="1226975"/>
                <a:chOff x="1903445" y="3023118"/>
                <a:chExt cx="1091682" cy="9144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903445" y="3023118"/>
                  <a:ext cx="914400" cy="9144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Flowchart: Delay 21"/>
                <p:cNvSpPr/>
                <p:nvPr/>
              </p:nvSpPr>
              <p:spPr>
                <a:xfrm>
                  <a:off x="2817845" y="3023118"/>
                  <a:ext cx="177282" cy="914400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245636" y="2537927"/>
                <a:ext cx="1371600" cy="396550"/>
                <a:chOff x="1245636" y="2537927"/>
                <a:chExt cx="1371600" cy="39655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1245636" y="2537927"/>
                  <a:ext cx="13716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22" idx="3"/>
                </p:cNvCxnSpPr>
                <p:nvPr/>
              </p:nvCxnSpPr>
              <p:spPr>
                <a:xfrm flipH="1">
                  <a:off x="2605574" y="2537927"/>
                  <a:ext cx="0" cy="39655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2593910" y="4026159"/>
                <a:ext cx="1268963" cy="237931"/>
                <a:chOff x="2593910" y="4026159"/>
                <a:chExt cx="1268963" cy="237931"/>
              </a:xfrm>
            </p:grpSpPr>
            <p:cxnSp>
              <p:nvCxnSpPr>
                <p:cNvPr id="17" name="Straight Connector 16"/>
                <p:cNvCxnSpPr>
                  <a:stCxn id="21" idx="1"/>
                </p:cNvCxnSpPr>
                <p:nvPr/>
              </p:nvCxnSpPr>
              <p:spPr>
                <a:xfrm flipH="1">
                  <a:off x="2593910" y="4026159"/>
                  <a:ext cx="0" cy="2379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598574" y="4254758"/>
                  <a:ext cx="1264299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14"/>
              <p:cNvSpPr txBox="1"/>
              <p:nvPr/>
            </p:nvSpPr>
            <p:spPr>
              <a:xfrm>
                <a:off x="1324947" y="2182590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</a:t>
                </a:r>
                <a:r>
                  <a:rPr lang="en-IN" baseline="-25000" dirty="0"/>
                  <a:t>0</a:t>
                </a:r>
                <a:r>
                  <a:rPr lang="en-IN" dirty="0"/>
                  <a:t>, c</a:t>
                </a:r>
                <a:r>
                  <a:rPr lang="en-IN" baseline="-25000" dirty="0"/>
                  <a:t>A0</a:t>
                </a:r>
                <a:r>
                  <a:rPr lang="en-IN" dirty="0"/>
                  <a:t>, T</a:t>
                </a:r>
                <a:r>
                  <a:rPr lang="en-IN" baseline="-25000" dirty="0"/>
                  <a:t>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57324" y="4201109"/>
                <a:ext cx="78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F, </a:t>
                </a:r>
                <a:r>
                  <a:rPr lang="en-IN" dirty="0" err="1"/>
                  <a:t>c</a:t>
                </a:r>
                <a:r>
                  <a:rPr lang="en-IN" baseline="-25000" dirty="0" err="1"/>
                  <a:t>A</a:t>
                </a:r>
                <a:r>
                  <a:rPr lang="en-IN" dirty="0"/>
                  <a:t>, T</a:t>
                </a:r>
                <a:endParaRPr lang="en-IN" baseline="-250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84078" y="3387637"/>
              <a:ext cx="1080000" cy="335277"/>
              <a:chOff x="740232" y="3326674"/>
              <a:chExt cx="1080000" cy="335277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748944" y="3326674"/>
                <a:ext cx="104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40232" y="3661951"/>
                <a:ext cx="108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458064" y="3326674"/>
                <a:ext cx="360784" cy="1628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8112" y="3490045"/>
                <a:ext cx="360784" cy="1628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1118779" y="2039070"/>
            <a:ext cx="241569" cy="287828"/>
            <a:chOff x="6553200" y="3513424"/>
            <a:chExt cx="914400" cy="906176"/>
          </a:xfrm>
        </p:grpSpPr>
        <p:sp>
          <p:nvSpPr>
            <p:cNvPr id="24" name="Flowchart: Collate 23"/>
            <p:cNvSpPr/>
            <p:nvPr/>
          </p:nvSpPr>
          <p:spPr>
            <a:xfrm rot="16200000">
              <a:off x="6781800" y="3733800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704076" y="3513424"/>
              <a:ext cx="612648" cy="677576"/>
              <a:chOff x="6704076" y="3205576"/>
              <a:chExt cx="612648" cy="985424"/>
            </a:xfrm>
          </p:grpSpPr>
          <p:sp>
            <p:nvSpPr>
              <p:cNvPr id="26" name="Flowchart: Delay 25"/>
              <p:cNvSpPr/>
              <p:nvPr/>
            </p:nvSpPr>
            <p:spPr>
              <a:xfrm rot="16200000">
                <a:off x="6856476" y="3053176"/>
                <a:ext cx="307848" cy="61264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4" idx="1"/>
                <a:endCxn id="26" idx="1"/>
              </p:cNvCxnSpPr>
              <p:nvPr/>
            </p:nvCxnSpPr>
            <p:spPr>
              <a:xfrm flipV="1">
                <a:off x="7010400" y="3513424"/>
                <a:ext cx="0" cy="67757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1063549" y="1593283"/>
            <a:ext cx="415563" cy="369332"/>
            <a:chOff x="7523642" y="5737935"/>
            <a:chExt cx="415563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523642" y="5737935"/>
              <a:ext cx="415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TC</a:t>
              </a: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7559264" y="5755691"/>
              <a:ext cx="320040" cy="32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1428938" y="1784035"/>
            <a:ext cx="57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>
            <a:off x="1201193" y="1995571"/>
            <a:ext cx="108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H="1" flipV="1">
            <a:off x="837028" y="1771502"/>
            <a:ext cx="25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3184" y="1569574"/>
            <a:ext cx="4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</a:t>
            </a:r>
            <a:r>
              <a:rPr lang="en-IN" baseline="30000" dirty="0"/>
              <a:t>SP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36" y="4632743"/>
                <a:ext cx="5302664" cy="1907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IN" b="1" dirty="0" smtClean="0"/>
                  <a:t>Using Deviation Variables</a:t>
                </a:r>
                <a:r>
                  <a:rPr lang="en-IN" dirty="0"/>
                  <a:t>  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IN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 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𝑆𝑃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I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𝐾𝐾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IN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IN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𝑆𝑃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" y="4632743"/>
                <a:ext cx="5302664" cy="1907510"/>
              </a:xfrm>
              <a:prstGeom prst="rect">
                <a:avLst/>
              </a:prstGeom>
              <a:blipFill>
                <a:blip r:embed="rId3"/>
                <a:stretch>
                  <a:fillRect l="-920" t="-1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06204" y="1283864"/>
                <a:ext cx="3597652" cy="1732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b="1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Regulator Step Response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acc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acc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I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204" y="1283864"/>
                <a:ext cx="3597652" cy="1732462"/>
              </a:xfrm>
              <a:prstGeom prst="rect">
                <a:avLst/>
              </a:prstGeom>
              <a:blipFill>
                <a:blip r:embed="rId4"/>
                <a:stretch>
                  <a:fillRect l="-1525" t="-21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067127" y="3993738"/>
                <a:ext cx="4283199" cy="1797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N" b="1" dirty="0" smtClean="0">
                    <a:solidFill>
                      <a:srgbClr val="FF3399"/>
                    </a:solidFill>
                  </a:rPr>
                  <a:t>Servo Step Response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acc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𝑺𝑷</m:t>
                          </m:r>
                        </m:sup>
                      </m:sSup>
                    </m:oMath>
                  </m:oMathPara>
                </a14:m>
                <a:endParaRPr lang="en-IN" b="1" dirty="0">
                  <a:solidFill>
                    <a:srgbClr val="FF3399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acc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IN" b="1" i="1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1" i="1">
                          <a:solidFill>
                            <a:srgbClr val="FF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IN" b="1" i="1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𝑺𝑷</m:t>
                          </m:r>
                        </m:sup>
                      </m:sSup>
                    </m:oMath>
                  </m:oMathPara>
                </a14:m>
                <a:endParaRPr lang="en-IN" b="1" dirty="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127" y="3993738"/>
                <a:ext cx="4283199" cy="1797672"/>
              </a:xfrm>
              <a:prstGeom prst="rect">
                <a:avLst/>
              </a:prstGeom>
              <a:blipFill>
                <a:blip r:embed="rId5"/>
                <a:stretch>
                  <a:fillRect l="-1138" t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67005" y="3419702"/>
            <a:ext cx="5635986" cy="895245"/>
            <a:chOff x="67005" y="3419702"/>
            <a:chExt cx="5635986" cy="895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ea typeface="Cambria Math" panose="02040503050406030204" pitchFamily="18" charset="0"/>
                    </a:rPr>
                    <a:t>Process Dynamic Model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FF3399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5" y="3419702"/>
                  <a:ext cx="2506968" cy="895245"/>
                </a:xfrm>
                <a:prstGeom prst="rect">
                  <a:avLst/>
                </a:prstGeom>
                <a:blipFill>
                  <a:blip r:embed="rId6"/>
                  <a:stretch>
                    <a:fillRect l="-2190" t="-40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758595" y="3419702"/>
                  <a:ext cx="2944396" cy="652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IN" b="1" dirty="0"/>
                    <a:t>Controller Equation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595" y="3419702"/>
                  <a:ext cx="2944396" cy="652294"/>
                </a:xfrm>
                <a:prstGeom prst="rect">
                  <a:avLst/>
                </a:prstGeom>
                <a:blipFill>
                  <a:blip r:embed="rId7"/>
                  <a:stretch>
                    <a:fillRect l="-1863" t="-5607" b="-654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40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Heated Surge Vessel</a:t>
            </a:r>
            <a:br>
              <a:rPr lang="en-IN" dirty="0"/>
            </a:br>
            <a:r>
              <a:rPr lang="en-IN" sz="2200" dirty="0"/>
              <a:t>Proportional Temperature Control: Dynamic Response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9337" y="1985554"/>
            <a:ext cx="3896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OBSERVATIONS</a:t>
            </a:r>
          </a:p>
          <a:p>
            <a:pPr>
              <a:spcAft>
                <a:spcPts val="600"/>
              </a:spcAft>
            </a:pPr>
            <a:r>
              <a:rPr lang="en-IN" sz="2000" dirty="0" smtClean="0">
                <a:solidFill>
                  <a:srgbClr val="FF3399"/>
                </a:solidFill>
              </a:rPr>
              <a:t>Smooth exponential response</a:t>
            </a:r>
          </a:p>
          <a:p>
            <a:pPr>
              <a:spcAft>
                <a:spcPts val="600"/>
              </a:spcAft>
            </a:pPr>
            <a:r>
              <a:rPr lang="en-IN" sz="2000" dirty="0" smtClean="0">
                <a:solidFill>
                  <a:srgbClr val="FF3399"/>
                </a:solidFill>
              </a:rPr>
              <a:t>Response speed increases with K</a:t>
            </a:r>
            <a:r>
              <a:rPr lang="en-IN" sz="2000" baseline="-25000" dirty="0" smtClean="0">
                <a:solidFill>
                  <a:srgbClr val="FF3399"/>
                </a:solidFill>
              </a:rPr>
              <a:t>C</a:t>
            </a:r>
            <a:endParaRPr lang="en-IN" sz="2000" dirty="0" smtClean="0">
              <a:solidFill>
                <a:srgbClr val="FF3399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2000" dirty="0" smtClean="0">
                <a:solidFill>
                  <a:srgbClr val="FF3399"/>
                </a:solidFill>
              </a:rPr>
              <a:t>Aggression in Q increases with K</a:t>
            </a:r>
            <a:r>
              <a:rPr lang="en-IN" sz="2000" baseline="-25000" dirty="0" smtClean="0">
                <a:solidFill>
                  <a:srgbClr val="FF3399"/>
                </a:solidFill>
              </a:rPr>
              <a:t>C</a:t>
            </a:r>
            <a:endParaRPr lang="en-IN" sz="2000" dirty="0" smtClean="0">
              <a:solidFill>
                <a:srgbClr val="FF3399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2000" dirty="0" smtClean="0">
                <a:solidFill>
                  <a:srgbClr val="FF3399"/>
                </a:solidFill>
              </a:rPr>
              <a:t>Steady state offset from T</a:t>
            </a:r>
            <a:r>
              <a:rPr lang="en-IN" sz="2000" baseline="30000" dirty="0" smtClean="0">
                <a:solidFill>
                  <a:srgbClr val="FF3399"/>
                </a:solidFill>
              </a:rPr>
              <a:t>SP</a:t>
            </a:r>
            <a:endParaRPr lang="en-IN" sz="2000" dirty="0" smtClean="0">
              <a:solidFill>
                <a:srgbClr val="FF3399"/>
              </a:solidFill>
            </a:endParaRPr>
          </a:p>
          <a:p>
            <a:pPr>
              <a:spcAft>
                <a:spcPts val="600"/>
              </a:spcAft>
            </a:pPr>
            <a:r>
              <a:rPr lang="en-IN" sz="2000" dirty="0" smtClean="0">
                <a:solidFill>
                  <a:srgbClr val="FF3399"/>
                </a:solidFill>
              </a:rPr>
              <a:t>Offset magnitude decreases with K</a:t>
            </a:r>
            <a:r>
              <a:rPr lang="en-IN" sz="2000" baseline="-25000" dirty="0" smtClean="0">
                <a:solidFill>
                  <a:srgbClr val="FF3399"/>
                </a:solidFill>
              </a:rPr>
              <a:t>C</a:t>
            </a:r>
            <a:endParaRPr lang="en-IN" sz="2000" dirty="0">
              <a:solidFill>
                <a:srgbClr val="FF339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90" y="1407636"/>
            <a:ext cx="5333333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1269897" y="1981280"/>
            <a:ext cx="2617237" cy="2387851"/>
            <a:chOff x="1245636" y="2182590"/>
            <a:chExt cx="2617237" cy="2387851"/>
          </a:xfrm>
        </p:grpSpPr>
        <p:grpSp>
          <p:nvGrpSpPr>
            <p:cNvPr id="11" name="Group 10"/>
            <p:cNvGrpSpPr/>
            <p:nvPr/>
          </p:nvGrpSpPr>
          <p:grpSpPr>
            <a:xfrm rot="16200000">
              <a:off x="2059732" y="2866830"/>
              <a:ext cx="1091682" cy="1226975"/>
              <a:chOff x="1903445" y="3023118"/>
              <a:chExt cx="1091682" cy="914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903445" y="3023118"/>
                <a:ext cx="914400" cy="9144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Flowchart: Delay 20"/>
              <p:cNvSpPr/>
              <p:nvPr/>
            </p:nvSpPr>
            <p:spPr>
              <a:xfrm>
                <a:off x="2817845" y="3023118"/>
                <a:ext cx="177282" cy="914400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245636" y="2537927"/>
              <a:ext cx="1371600" cy="396550"/>
              <a:chOff x="1245636" y="2537927"/>
              <a:chExt cx="1371600" cy="39655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1245636" y="2537927"/>
                <a:ext cx="1371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21" idx="3"/>
              </p:cNvCxnSpPr>
              <p:nvPr/>
            </p:nvCxnSpPr>
            <p:spPr>
              <a:xfrm flipH="1">
                <a:off x="2605574" y="2537927"/>
                <a:ext cx="0" cy="3965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2593910" y="4026159"/>
              <a:ext cx="1268963" cy="237931"/>
              <a:chOff x="2593910" y="4026159"/>
              <a:chExt cx="1268963" cy="237931"/>
            </a:xfrm>
          </p:grpSpPr>
          <p:cxnSp>
            <p:nvCxnSpPr>
              <p:cNvPr id="16" name="Straight Connector 15"/>
              <p:cNvCxnSpPr>
                <a:stCxn id="20" idx="1"/>
              </p:cNvCxnSpPr>
              <p:nvPr/>
            </p:nvCxnSpPr>
            <p:spPr>
              <a:xfrm flipH="1">
                <a:off x="2593910" y="4026159"/>
                <a:ext cx="0" cy="2379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598574" y="4254758"/>
                <a:ext cx="126429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324947" y="218259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</a:t>
              </a:r>
              <a:r>
                <a:rPr lang="en-IN" baseline="-25000" dirty="0" smtClean="0"/>
                <a:t>0</a:t>
              </a:r>
              <a:endParaRPr lang="en-IN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7324" y="420110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</a:t>
              </a:r>
              <a:endParaRPr lang="en-IN" baseline="-25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85074" y="3824849"/>
            <a:ext cx="241569" cy="287828"/>
            <a:chOff x="6553200" y="3513424"/>
            <a:chExt cx="914400" cy="906176"/>
          </a:xfrm>
        </p:grpSpPr>
        <p:sp>
          <p:nvSpPr>
            <p:cNvPr id="23" name="Flowchart: Collate 22"/>
            <p:cNvSpPr/>
            <p:nvPr/>
          </p:nvSpPr>
          <p:spPr>
            <a:xfrm rot="16200000">
              <a:off x="6781800" y="3733800"/>
              <a:ext cx="457200" cy="914400"/>
            </a:xfrm>
            <a:prstGeom prst="flowChartCollat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704076" y="3513424"/>
              <a:ext cx="612648" cy="677576"/>
              <a:chOff x="6704076" y="3205576"/>
              <a:chExt cx="612648" cy="985424"/>
            </a:xfrm>
          </p:grpSpPr>
          <p:sp>
            <p:nvSpPr>
              <p:cNvPr id="25" name="Flowchart: Delay 24"/>
              <p:cNvSpPr/>
              <p:nvPr/>
            </p:nvSpPr>
            <p:spPr>
              <a:xfrm rot="16200000">
                <a:off x="6856476" y="3053176"/>
                <a:ext cx="307848" cy="61264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>
                <a:stCxn id="23" idx="1"/>
                <a:endCxn id="25" idx="1"/>
              </p:cNvCxnSpPr>
              <p:nvPr/>
            </p:nvCxnSpPr>
            <p:spPr>
              <a:xfrm flipV="1">
                <a:off x="7010400" y="3513424"/>
                <a:ext cx="0" cy="677576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4598125" y="2317667"/>
            <a:ext cx="709008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dirty="0" smtClean="0"/>
              <a:t>A P controller manipulates outflow F to hold tank level</a:t>
            </a:r>
          </a:p>
          <a:p>
            <a:pPr lvl="1"/>
            <a:r>
              <a:rPr lang="en-IN" sz="2400" dirty="0" smtClean="0"/>
              <a:t>Obtain servo response (level </a:t>
            </a:r>
            <a:r>
              <a:rPr lang="en-IN" sz="2400" dirty="0" err="1" smtClean="0"/>
              <a:t>setpoint</a:t>
            </a:r>
            <a:r>
              <a:rPr lang="en-IN" sz="2400" dirty="0" smtClean="0"/>
              <a:t> step change)  </a:t>
            </a:r>
          </a:p>
          <a:p>
            <a:pPr lvl="1"/>
            <a:r>
              <a:rPr lang="en-IN" sz="2400" dirty="0" smtClean="0"/>
              <a:t>Obtain regulator response (F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 step change)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4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0547" y="1111501"/>
            <a:ext cx="11417587" cy="52138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Dynamics of very simple systems described by a first order ODE</a:t>
            </a:r>
            <a:endParaRPr lang="en-US" dirty="0"/>
          </a:p>
          <a:p>
            <a:r>
              <a:rPr lang="en-US" dirty="0" smtClean="0"/>
              <a:t>First order ODE is parameterized by </a:t>
            </a:r>
            <a:r>
              <a:rPr lang="en-US" dirty="0"/>
              <a:t>g</a:t>
            </a:r>
            <a:r>
              <a:rPr lang="en-US" dirty="0" smtClean="0"/>
              <a:t>ain and </a:t>
            </a:r>
            <a:r>
              <a:rPr lang="en-US" dirty="0"/>
              <a:t>t</a:t>
            </a:r>
            <a:r>
              <a:rPr lang="en-US" dirty="0" smtClean="0"/>
              <a:t>ime constant</a:t>
            </a:r>
          </a:p>
          <a:p>
            <a:pPr lvl="1"/>
            <a:r>
              <a:rPr lang="en-US" dirty="0" smtClean="0"/>
              <a:t>Gain and time constant change with operating conditions</a:t>
            </a:r>
          </a:p>
          <a:p>
            <a:pPr lvl="2"/>
            <a:r>
              <a:rPr lang="en-US" dirty="0" smtClean="0"/>
              <a:t>Usually decrease with throughput</a:t>
            </a:r>
          </a:p>
          <a:p>
            <a:pPr lvl="1"/>
            <a:r>
              <a:rPr lang="en-US" dirty="0" smtClean="0"/>
              <a:t>Response is usually described by a decaying exponential (</a:t>
            </a:r>
            <a:r>
              <a:rPr lang="en-US" i="1" dirty="0" smtClean="0"/>
              <a:t>e</a:t>
            </a:r>
            <a:r>
              <a:rPr lang="en-US" i="1" baseline="30000" dirty="0" smtClean="0"/>
              <a:t>-at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First order ODE solved using integrating factor approach</a:t>
            </a:r>
            <a:endParaRPr lang="en-US" dirty="0"/>
          </a:p>
          <a:p>
            <a:r>
              <a:rPr lang="en-US" dirty="0" smtClean="0"/>
              <a:t>Proportional control of a first order system</a:t>
            </a:r>
          </a:p>
          <a:p>
            <a:pPr lvl="1"/>
            <a:r>
              <a:rPr lang="en-US" dirty="0" smtClean="0"/>
              <a:t>Dynamics described by a first order ODE</a:t>
            </a:r>
          </a:p>
          <a:p>
            <a:pPr lvl="1"/>
            <a:r>
              <a:rPr lang="en-US" dirty="0" smtClean="0"/>
              <a:t>ODE parameters depend on operating conditions (K and </a:t>
            </a:r>
            <a:r>
              <a:rPr lang="el-GR" dirty="0" smtClean="0"/>
              <a:t>τ</a:t>
            </a:r>
            <a:r>
              <a:rPr lang="en-IN" dirty="0" smtClean="0"/>
              <a:t>)</a:t>
            </a:r>
            <a:r>
              <a:rPr lang="en-US" dirty="0" smtClean="0"/>
              <a:t> and controller gain (K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Gives smooth dynamic response</a:t>
            </a:r>
          </a:p>
          <a:p>
            <a:pPr lvl="1"/>
            <a:r>
              <a:rPr lang="en-US" dirty="0" smtClean="0"/>
              <a:t>Results in offset from a constant </a:t>
            </a:r>
            <a:r>
              <a:rPr lang="en-US" dirty="0" err="1" smtClean="0"/>
              <a:t>setpoint</a:t>
            </a:r>
            <a:endParaRPr lang="en-US" dirty="0" smtClean="0"/>
          </a:p>
          <a:p>
            <a:pPr lvl="1"/>
            <a:r>
              <a:rPr lang="en-US" dirty="0" smtClean="0"/>
              <a:t>Higher controller gain causes </a:t>
            </a:r>
          </a:p>
          <a:p>
            <a:pPr lvl="2"/>
            <a:r>
              <a:rPr lang="en-US" dirty="0" smtClean="0"/>
              <a:t>CV response time constant to decrease 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ower offset from CV </a:t>
            </a:r>
            <a:r>
              <a:rPr lang="en-US" dirty="0" err="1" smtClean="0"/>
              <a:t>setpoint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2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36041</TotalTime>
  <Words>319</Words>
  <Application>Microsoft Office PowerPoint</Application>
  <PresentationFormat>Widescreen</PresentationFormat>
  <Paragraphs>101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Dynamic Modelling First Principles Models Simple Systems I</vt:lpstr>
      <vt:lpstr>Heated Surge Vessel</vt:lpstr>
      <vt:lpstr>Heated Surge Vessel Dynamic Responses</vt:lpstr>
      <vt:lpstr>Heated Surge Vessel Proportional Temperature Control</vt:lpstr>
      <vt:lpstr>Heated Surge Vessel Proportional Temperature Control: Dynamic Response</vt:lpstr>
      <vt:lpstr>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364</cp:revision>
  <dcterms:created xsi:type="dcterms:W3CDTF">2019-12-31T10:16:46Z</dcterms:created>
  <dcterms:modified xsi:type="dcterms:W3CDTF">2021-01-09T06:06:20Z</dcterms:modified>
</cp:coreProperties>
</file>