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1" r:id="rId3"/>
    <p:sldId id="372" r:id="rId4"/>
    <p:sldId id="375" r:id="rId5"/>
    <p:sldId id="378" r:id="rId6"/>
    <p:sldId id="379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CC"/>
    <a:srgbClr val="008000"/>
    <a:srgbClr val="FFCCFF"/>
    <a:srgbClr val="CC3300"/>
    <a:srgbClr val="66FF33"/>
    <a:srgbClr val="336600"/>
    <a:srgbClr val="FF9900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62" d="100"/>
          <a:sy n="62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Modelling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First Principles Models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CCFF"/>
                </a:solidFill>
              </a:rPr>
              <a:t>Simple Systems II</a:t>
            </a:r>
            <a:endParaRPr lang="en-IN" dirty="0">
              <a:solidFill>
                <a:srgbClr val="FF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3.2.2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Surge Vessel</a:t>
            </a:r>
            <a:br>
              <a:rPr lang="en-IN" dirty="0"/>
            </a:br>
            <a:r>
              <a:rPr lang="en-IN" sz="2200" dirty="0"/>
              <a:t>Proportional Integral Control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831600" y="1189970"/>
            <a:ext cx="3040973" cy="1987918"/>
            <a:chOff x="6195875" y="1143327"/>
            <a:chExt cx="3040973" cy="1987918"/>
          </a:xfrm>
        </p:grpSpPr>
        <p:grpSp>
          <p:nvGrpSpPr>
            <p:cNvPr id="4" name="Group 3"/>
            <p:cNvGrpSpPr/>
            <p:nvPr/>
          </p:nvGrpSpPr>
          <p:grpSpPr>
            <a:xfrm>
              <a:off x="6314455" y="1143327"/>
              <a:ext cx="2702028" cy="1987918"/>
              <a:chOff x="801929" y="2225974"/>
              <a:chExt cx="2702028" cy="1987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1929" y="2225974"/>
                <a:ext cx="2702028" cy="1987918"/>
                <a:chOff x="1160845" y="2305363"/>
                <a:chExt cx="2702028" cy="198791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 rot="16200000">
                  <a:off x="2059732" y="2866830"/>
                  <a:ext cx="1091682" cy="1226975"/>
                  <a:chOff x="1903445" y="3023118"/>
                  <a:chExt cx="1091682" cy="91440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903445" y="3023118"/>
                    <a:ext cx="914400" cy="9144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" name="Flowchart: Delay 20"/>
                  <p:cNvSpPr/>
                  <p:nvPr/>
                </p:nvSpPr>
                <p:spPr>
                  <a:xfrm>
                    <a:off x="2817845" y="3023118"/>
                    <a:ext cx="177282" cy="91440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245636" y="2537927"/>
                  <a:ext cx="1371600" cy="396550"/>
                  <a:chOff x="1245636" y="2537927"/>
                  <a:chExt cx="1371600" cy="39655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1245636" y="2537927"/>
                    <a:ext cx="13716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endCxn id="21" idx="3"/>
                  </p:cNvCxnSpPr>
                  <p:nvPr/>
                </p:nvCxnSpPr>
                <p:spPr>
                  <a:xfrm flipH="1">
                    <a:off x="2605574" y="2537927"/>
                    <a:ext cx="0" cy="39655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2593910" y="4026159"/>
                  <a:ext cx="1268963" cy="237931"/>
                  <a:chOff x="2593910" y="4026159"/>
                  <a:chExt cx="1268963" cy="237931"/>
                </a:xfrm>
              </p:grpSpPr>
              <p:cxnSp>
                <p:nvCxnSpPr>
                  <p:cNvPr id="16" name="Straight Connector 15"/>
                  <p:cNvCxnSpPr>
                    <a:stCxn id="20" idx="1"/>
                  </p:cNvCxnSpPr>
                  <p:nvPr/>
                </p:nvCxnSpPr>
                <p:spPr>
                  <a:xfrm flipH="1">
                    <a:off x="2593910" y="4026159"/>
                    <a:ext cx="0" cy="23793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2598574" y="4254758"/>
                    <a:ext cx="126429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160845" y="2305363"/>
                  <a:ext cx="1582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200" dirty="0"/>
                    <a:t>1m</a:t>
                  </a:r>
                  <a:r>
                    <a:rPr lang="en-IN" sz="1200" baseline="30000" dirty="0"/>
                    <a:t>3</a:t>
                  </a:r>
                  <a:r>
                    <a:rPr lang="en-IN" sz="1200" dirty="0"/>
                    <a:t>/min, 10 </a:t>
                  </a:r>
                  <a:r>
                    <a:rPr lang="en-IN" sz="1200" dirty="0" err="1"/>
                    <a:t>kmol</a:t>
                  </a:r>
                  <a:r>
                    <a:rPr lang="en-IN" sz="1200" dirty="0"/>
                    <a:t>/m</a:t>
                  </a:r>
                  <a:r>
                    <a:rPr lang="en-IN" sz="1200" baseline="30000" dirty="0"/>
                    <a:t>3</a:t>
                  </a:r>
                  <a:r>
                    <a:rPr lang="en-IN" sz="1200" dirty="0"/>
                    <a:t> </a:t>
                  </a:r>
                </a:p>
                <a:p>
                  <a:pPr algn="ctr"/>
                  <a:r>
                    <a:rPr lang="en-IN" sz="1200" dirty="0"/>
                    <a:t>20 </a:t>
                  </a:r>
                  <a:r>
                    <a:rPr lang="en-IN" sz="1200" baseline="30000" dirty="0" err="1"/>
                    <a:t>o</a:t>
                  </a:r>
                  <a:r>
                    <a:rPr lang="en-IN" sz="1200" dirty="0" err="1"/>
                    <a:t>C</a:t>
                  </a:r>
                  <a:endParaRPr lang="en-IN" sz="1200" baseline="-25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74995" y="4016282"/>
                  <a:ext cx="5132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dirty="0"/>
                    <a:t>60 </a:t>
                  </a:r>
                  <a:r>
                    <a:rPr lang="en-IN" sz="1200" baseline="30000" dirty="0" err="1"/>
                    <a:t>o</a:t>
                  </a:r>
                  <a:r>
                    <a:rPr lang="en-IN" sz="1200" dirty="0" err="1"/>
                    <a:t>C</a:t>
                  </a:r>
                  <a:endParaRPr lang="en-IN" sz="1200" baseline="-250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84078" y="3387637"/>
                <a:ext cx="1080000" cy="335277"/>
                <a:chOff x="740232" y="3326674"/>
                <a:chExt cx="1080000" cy="335277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748944" y="3326674"/>
                  <a:ext cx="10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740232" y="3661951"/>
                  <a:ext cx="108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458064" y="3326674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448112" y="3490045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Box 21"/>
            <p:cNvSpPr txBox="1"/>
            <p:nvPr/>
          </p:nvSpPr>
          <p:spPr>
            <a:xfrm>
              <a:off x="7612990" y="2334325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10 m</a:t>
              </a:r>
              <a:r>
                <a:rPr lang="en-IN" sz="1200" baseline="30000" dirty="0"/>
                <a:t>3</a:t>
              </a:r>
              <a:endParaRPr lang="en-IN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744517" y="2088538"/>
              <a:ext cx="241569" cy="287828"/>
              <a:chOff x="6553200" y="3513424"/>
              <a:chExt cx="914400" cy="906176"/>
            </a:xfrm>
          </p:grpSpPr>
          <p:sp>
            <p:nvSpPr>
              <p:cNvPr id="24" name="Flowchart: Collate 23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26" name="Flowchart: Delay 25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4" idx="1"/>
                  <a:endCxn id="26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/>
            <p:cNvSpPr txBox="1"/>
            <p:nvPr/>
          </p:nvSpPr>
          <p:spPr>
            <a:xfrm>
              <a:off x="6195875" y="182874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81.6 MJ/min</a:t>
              </a:r>
              <a:endParaRPr lang="en-IN" sz="12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1451" y="1235258"/>
              <a:ext cx="1215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err="1"/>
                <a:t>C</a:t>
              </a:r>
              <a:r>
                <a:rPr lang="en-IN" sz="1200" baseline="-25000" dirty="0" err="1"/>
                <a:t>p</a:t>
              </a:r>
              <a:r>
                <a:rPr lang="en-IN" sz="1200" dirty="0"/>
                <a:t> = 2.55 kJ/kg K</a:t>
              </a:r>
            </a:p>
            <a:p>
              <a:pPr algn="ctr"/>
              <a:r>
                <a:rPr lang="en-IN" sz="1200" dirty="0"/>
                <a:t>ρ = 800 kg/m</a:t>
              </a:r>
              <a:r>
                <a:rPr lang="en-IN" sz="1200" baseline="30000" dirty="0"/>
                <a:t>3</a:t>
              </a:r>
              <a:endParaRPr lang="en-IN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7335" y="1082481"/>
            <a:ext cx="2867561" cy="2387851"/>
            <a:chOff x="753388" y="1048711"/>
            <a:chExt cx="2867561" cy="2387851"/>
          </a:xfrm>
        </p:grpSpPr>
        <p:grpSp>
          <p:nvGrpSpPr>
            <p:cNvPr id="33" name="Group 32"/>
            <p:cNvGrpSpPr/>
            <p:nvPr/>
          </p:nvGrpSpPr>
          <p:grpSpPr>
            <a:xfrm>
              <a:off x="1003712" y="1048711"/>
              <a:ext cx="2617237" cy="2387851"/>
              <a:chOff x="886720" y="2103201"/>
              <a:chExt cx="2617237" cy="238785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886720" y="2103201"/>
                <a:ext cx="2617237" cy="2387851"/>
                <a:chOff x="1245636" y="2182590"/>
                <a:chExt cx="2617237" cy="238785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 rot="16200000">
                  <a:off x="2059732" y="2866830"/>
                  <a:ext cx="1091682" cy="1226975"/>
                  <a:chOff x="1903445" y="3023118"/>
                  <a:chExt cx="1091682" cy="914400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1903445" y="3023118"/>
                    <a:ext cx="914400" cy="9144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Flowchart: Delay 50"/>
                  <p:cNvSpPr/>
                  <p:nvPr/>
                </p:nvSpPr>
                <p:spPr>
                  <a:xfrm>
                    <a:off x="2817845" y="3023118"/>
                    <a:ext cx="177282" cy="91440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245636" y="2537927"/>
                  <a:ext cx="1371600" cy="396550"/>
                  <a:chOff x="1245636" y="2537927"/>
                  <a:chExt cx="1371600" cy="39655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1245636" y="2537927"/>
                    <a:ext cx="13716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>
                    <a:endCxn id="51" idx="3"/>
                  </p:cNvCxnSpPr>
                  <p:nvPr/>
                </p:nvCxnSpPr>
                <p:spPr>
                  <a:xfrm flipH="1">
                    <a:off x="2605574" y="2537927"/>
                    <a:ext cx="0" cy="39655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2593910" y="4026159"/>
                  <a:ext cx="1268963" cy="237931"/>
                  <a:chOff x="2593910" y="4026159"/>
                  <a:chExt cx="1268963" cy="237931"/>
                </a:xfrm>
              </p:grpSpPr>
              <p:cxnSp>
                <p:nvCxnSpPr>
                  <p:cNvPr id="46" name="Straight Connector 45"/>
                  <p:cNvCxnSpPr>
                    <a:stCxn id="50" idx="1"/>
                  </p:cNvCxnSpPr>
                  <p:nvPr/>
                </p:nvCxnSpPr>
                <p:spPr>
                  <a:xfrm flipH="1">
                    <a:off x="2593910" y="4026159"/>
                    <a:ext cx="0" cy="23793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2598574" y="4254758"/>
                    <a:ext cx="126429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1324947" y="2182590"/>
                  <a:ext cx="1047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</a:t>
                  </a:r>
                  <a:r>
                    <a:rPr lang="en-IN" baseline="-25000" dirty="0"/>
                    <a:t>0</a:t>
                  </a:r>
                  <a:r>
                    <a:rPr lang="en-IN" dirty="0"/>
                    <a:t>, c</a:t>
                  </a:r>
                  <a:r>
                    <a:rPr lang="en-IN" baseline="-25000" dirty="0"/>
                    <a:t>A0</a:t>
                  </a:r>
                  <a:r>
                    <a:rPr lang="en-IN" dirty="0"/>
                    <a:t>, T</a:t>
                  </a:r>
                  <a:r>
                    <a:rPr lang="en-IN" baseline="-25000" dirty="0"/>
                    <a:t>0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057324" y="4201109"/>
                  <a:ext cx="7895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F, </a:t>
                  </a:r>
                  <a:r>
                    <a:rPr lang="en-IN" dirty="0" err="1"/>
                    <a:t>c</a:t>
                  </a:r>
                  <a:r>
                    <a:rPr lang="en-IN" baseline="-25000" dirty="0" err="1"/>
                    <a:t>A</a:t>
                  </a:r>
                  <a:r>
                    <a:rPr lang="en-IN" dirty="0"/>
                    <a:t>, T</a:t>
                  </a:r>
                  <a:endParaRPr lang="en-IN" baseline="-250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984078" y="3387637"/>
                <a:ext cx="1080000" cy="335277"/>
                <a:chOff x="740232" y="3326674"/>
                <a:chExt cx="1080000" cy="335277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48944" y="3326674"/>
                  <a:ext cx="10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40232" y="3661951"/>
                  <a:ext cx="108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458064" y="3326674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448112" y="3490045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1348983" y="2116695"/>
              <a:ext cx="241569" cy="287828"/>
              <a:chOff x="6553200" y="3513424"/>
              <a:chExt cx="914400" cy="906176"/>
            </a:xfrm>
          </p:grpSpPr>
          <p:sp>
            <p:nvSpPr>
              <p:cNvPr id="53" name="Flowchart: Collate 5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5" name="Flowchart: Delay 5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>
                  <a:stCxn id="53" idx="1"/>
                  <a:endCxn id="5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1293753" y="1670908"/>
              <a:ext cx="415563" cy="369332"/>
              <a:chOff x="7523642" y="5737935"/>
              <a:chExt cx="415563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523642" y="5737935"/>
                <a:ext cx="415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TC</a:t>
                </a: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7559264" y="5755691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H="1">
              <a:off x="1659142" y="1861660"/>
              <a:ext cx="57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>
              <a:off x="1431397" y="2073196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 flipH="1" flipV="1">
              <a:off x="1067232" y="1849127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53388" y="1647199"/>
              <a:ext cx="446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  <a:r>
                <a:rPr lang="en-IN" baseline="30000" dirty="0"/>
                <a:t>SP</a:t>
              </a:r>
              <a:endParaRPr lang="en-IN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79061" y="4269478"/>
            <a:ext cx="7673147" cy="993926"/>
            <a:chOff x="67005" y="3419702"/>
            <a:chExt cx="7673147" cy="993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ea typeface="Cambria Math" panose="02040503050406030204" pitchFamily="18" charset="0"/>
                    </a:rPr>
                    <a:t>Process Dynamic Model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blipFill>
                  <a:blip r:embed="rId3"/>
                  <a:stretch>
                    <a:fillRect l="-1942" t="-40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IN" b="1" dirty="0"/>
                    <a:t>Controller Equation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IN" dirty="0"/>
                              <m:t>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blipFill>
                  <a:blip r:embed="rId4"/>
                  <a:stretch>
                    <a:fillRect l="-1102" t="-36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39259" y="5537579"/>
                <a:ext cx="2604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=0.4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59" y="5537579"/>
                <a:ext cx="26043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3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Proportional Integral Temperature Control </a:t>
                </a:r>
                <a:r>
                  <a:rPr lang="en-IN" sz="22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7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7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7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700" b="0" dirty="0"/>
                  <a:t>)</a:t>
                </a:r>
                <a:endParaRPr lang="en-IN" b="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338" b="-23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4501" y="1016137"/>
            <a:ext cx="7673147" cy="993926"/>
            <a:chOff x="67005" y="3419702"/>
            <a:chExt cx="7673147" cy="993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ea typeface="Cambria Math" panose="02040503050406030204" pitchFamily="18" charset="0"/>
                    </a:rPr>
                    <a:t>Process Dynamic Model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blipFill>
                  <a:blip r:embed="rId3"/>
                  <a:stretch>
                    <a:fillRect l="-1942" t="-40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IN" b="1" dirty="0"/>
                    <a:t>Controller Equation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IN" dirty="0"/>
                              <m:t>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blipFill>
                  <a:blip r:embed="rId4"/>
                  <a:stretch>
                    <a:fillRect l="-1102" t="-36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31384" y="1375925"/>
                <a:ext cx="213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8000"/>
                    </a:solidFill>
                  </a:rPr>
                  <a:t>CASE I: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en-IN" sz="24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384" y="1375925"/>
                <a:ext cx="2139688" cy="461665"/>
              </a:xfrm>
              <a:prstGeom prst="rect">
                <a:avLst/>
              </a:prstGeom>
              <a:blipFill>
                <a:blip r:embed="rId5"/>
                <a:stretch>
                  <a:fillRect l="-4274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372" y="2177113"/>
                <a:ext cx="5649111" cy="115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Substitute, differentiate and rearrange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𝑆𝑃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72" y="2177113"/>
                <a:ext cx="5649111" cy="1156470"/>
              </a:xfrm>
              <a:prstGeom prst="rect">
                <a:avLst/>
              </a:prstGeom>
              <a:blipFill>
                <a:blip r:embed="rId6"/>
                <a:stretch>
                  <a:fillRect l="-972" t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5058" y="3600084"/>
                <a:ext cx="4749313" cy="2579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b="1" dirty="0">
                    <a:solidFill>
                      <a:srgbClr val="FF3399"/>
                    </a:solidFill>
                  </a:rPr>
                  <a:t>Servo Step Response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8" y="3600084"/>
                <a:ext cx="4749313" cy="2579617"/>
              </a:xfrm>
              <a:prstGeom prst="rect">
                <a:avLst/>
              </a:prstGeom>
              <a:blipFill>
                <a:blip r:embed="rId7"/>
                <a:stretch>
                  <a:fillRect l="-1155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837968" y="4020001"/>
            <a:ext cx="2937021" cy="743588"/>
            <a:chOff x="837968" y="4020001"/>
            <a:chExt cx="2937021" cy="74358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721252" y="4020001"/>
              <a:ext cx="1053737" cy="7228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37968" y="4040777"/>
              <a:ext cx="1053737" cy="7228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91875" y="3673876"/>
                <a:ext cx="5270289" cy="2060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b="1" dirty="0">
                    <a:solidFill>
                      <a:srgbClr val="C00000"/>
                    </a:solidFill>
                  </a:rPr>
                  <a:t>Regulator Step Response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75" y="3673876"/>
                <a:ext cx="5270289" cy="2060051"/>
              </a:xfrm>
              <a:prstGeom prst="rect">
                <a:avLst/>
              </a:prstGeom>
              <a:blipFill>
                <a:blip r:embed="rId8"/>
                <a:stretch>
                  <a:fillRect l="-925" t="-1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789907" y="5803279"/>
            <a:ext cx="380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Need to solve second order linear 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09002" y="2609411"/>
                <a:ext cx="596772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02" y="2609411"/>
                <a:ext cx="5967724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1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PI Temperature Control </a:t>
                </a:r>
                <a:r>
                  <a:rPr lang="en-IN" sz="27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700" b="0" dirty="0"/>
                  <a:t>)</a:t>
                </a:r>
                <a:endParaRPr lang="en-IN" sz="2700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  <a:blipFill>
                <a:blip r:embed="rId2"/>
                <a:stretch>
                  <a:fillRect t="-27338" b="-23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4131" y="902294"/>
            <a:ext cx="294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ODE solution using method of constant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02167" y="941981"/>
                <a:ext cx="4232056" cy="703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67" y="941981"/>
                <a:ext cx="4232056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4131" y="1730276"/>
                <a:ext cx="3572132" cy="113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Homogenous part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1" y="1730276"/>
                <a:ext cx="3572132" cy="1134413"/>
              </a:xfrm>
              <a:prstGeom prst="rect">
                <a:avLst/>
              </a:prstGeom>
              <a:blipFill>
                <a:blip r:embed="rId4"/>
                <a:stretch>
                  <a:fillRect l="-1365" t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4131" y="3369601"/>
                <a:ext cx="3848618" cy="3082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satisfies homogenous part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en-I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1" y="3369601"/>
                <a:ext cx="3848618" cy="3082639"/>
              </a:xfrm>
              <a:prstGeom prst="rect">
                <a:avLst/>
              </a:prstGeom>
              <a:blipFill>
                <a:blip r:embed="rId5"/>
                <a:stretch>
                  <a:fillRect l="-1266" t="-594" r="-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2167" y="1829628"/>
                <a:ext cx="6645474" cy="337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Assume forcing function is u = unit step (NOT a function derivative)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Particular 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) satisfies unit step forced ODE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Initial Conditions: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eqAr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67" y="1829628"/>
                <a:ext cx="6645474" cy="3374770"/>
              </a:xfrm>
              <a:prstGeom prst="rect">
                <a:avLst/>
              </a:prstGeom>
              <a:blipFill>
                <a:blip r:embed="rId6"/>
                <a:stretch>
                  <a:fillRect l="-826" t="-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239311" y="5251911"/>
            <a:ext cx="4714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forcing function </a:t>
            </a:r>
          </a:p>
          <a:p>
            <a:r>
              <a:rPr lang="en-IN" dirty="0"/>
              <a:t>          </a:t>
            </a:r>
            <a:r>
              <a:rPr lang="el-GR" dirty="0"/>
              <a:t>τ</a:t>
            </a:r>
            <a:r>
              <a:rPr lang="en-IN" dirty="0"/>
              <a:t>/KK</a:t>
            </a:r>
            <a:r>
              <a:rPr lang="en-IN" baseline="-25000" dirty="0"/>
              <a:t>C</a:t>
            </a:r>
            <a:r>
              <a:rPr lang="en-IN" dirty="0"/>
              <a:t> ∙ [derivative of ∆T</a:t>
            </a:r>
            <a:r>
              <a:rPr lang="en-IN" baseline="-25000" dirty="0"/>
              <a:t>0</a:t>
            </a:r>
            <a:r>
              <a:rPr lang="en-IN" dirty="0"/>
              <a:t> step]</a:t>
            </a:r>
          </a:p>
          <a:p>
            <a:r>
              <a:rPr lang="en-IN" dirty="0"/>
              <a:t>Solution must be </a:t>
            </a:r>
          </a:p>
          <a:p>
            <a:r>
              <a:rPr lang="en-IN" dirty="0"/>
              <a:t>          </a:t>
            </a:r>
            <a:r>
              <a:rPr lang="el-GR" dirty="0"/>
              <a:t>τ</a:t>
            </a:r>
            <a:r>
              <a:rPr lang="en-IN" dirty="0"/>
              <a:t>/KK</a:t>
            </a:r>
            <a:r>
              <a:rPr lang="en-IN" baseline="-25000" dirty="0"/>
              <a:t>C</a:t>
            </a:r>
            <a:r>
              <a:rPr lang="en-IN" dirty="0"/>
              <a:t> ∙ [derivative of {solution to ∆T</a:t>
            </a:r>
            <a:r>
              <a:rPr lang="en-IN" baseline="-25000" dirty="0"/>
              <a:t>0</a:t>
            </a:r>
            <a:r>
              <a:rPr lang="en-IN" dirty="0"/>
              <a:t> step}]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4544" y="4726254"/>
            <a:ext cx="283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Solution to Unit Step forcing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466415" y="5388519"/>
                <a:ext cx="3489160" cy="936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Regulator Step Response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en-IN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I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415" y="5388519"/>
                <a:ext cx="3489160" cy="936860"/>
              </a:xfrm>
              <a:prstGeom prst="rect">
                <a:avLst/>
              </a:prstGeom>
              <a:blipFill>
                <a:blip r:embed="rId7"/>
                <a:stretch>
                  <a:fillRect l="-1573" t="-38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65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Surge Vessel</a:t>
            </a:r>
            <a:br>
              <a:rPr lang="en-IN" dirty="0"/>
            </a:br>
            <a:r>
              <a:rPr lang="en-IN" sz="2200" dirty="0"/>
              <a:t>PI Temperature Control (</a:t>
            </a:r>
            <a:r>
              <a:rPr lang="el-GR" sz="2200" dirty="0"/>
              <a:t>τ</a:t>
            </a:r>
            <a:r>
              <a:rPr lang="en-IN" sz="2200" baseline="-25000" dirty="0"/>
              <a:t>I</a:t>
            </a:r>
            <a:r>
              <a:rPr lang="en-IN" sz="2200" dirty="0"/>
              <a:t> = </a:t>
            </a:r>
            <a:r>
              <a:rPr lang="el-GR" sz="2200" dirty="0"/>
              <a:t>τ</a:t>
            </a:r>
            <a:r>
              <a:rPr lang="en-IN" sz="2200" dirty="0"/>
              <a:t>): Dynamic Response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9337" y="1985554"/>
            <a:ext cx="368883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OBSERVATIONS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Smooth response. No oscillations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Response speed increases with K</a:t>
            </a:r>
            <a:r>
              <a:rPr lang="en-IN" sz="2000" baseline="-25000" dirty="0">
                <a:solidFill>
                  <a:srgbClr val="FF3399"/>
                </a:solidFill>
              </a:rPr>
              <a:t>C</a:t>
            </a:r>
            <a:endParaRPr lang="en-IN" sz="2000" dirty="0">
              <a:solidFill>
                <a:srgbClr val="FF3399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Aggression in Q increases with K</a:t>
            </a:r>
            <a:r>
              <a:rPr lang="en-IN" sz="2000" baseline="-25000" dirty="0">
                <a:solidFill>
                  <a:srgbClr val="FF3399"/>
                </a:solidFill>
              </a:rPr>
              <a:t>C</a:t>
            </a:r>
            <a:endParaRPr lang="en-IN" sz="2000" dirty="0">
              <a:solidFill>
                <a:srgbClr val="FF3399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No steady state offset from T</a:t>
            </a:r>
            <a:r>
              <a:rPr lang="en-IN" sz="2000" baseline="30000" dirty="0">
                <a:solidFill>
                  <a:srgbClr val="FF3399"/>
                </a:solidFill>
              </a:rPr>
              <a:t>SP</a:t>
            </a:r>
            <a:endParaRPr lang="en-IN" sz="2000" dirty="0">
              <a:solidFill>
                <a:srgbClr val="FF33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02" y="1360147"/>
            <a:ext cx="5333333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More realistic model</a:t>
                </a:r>
              </a:p>
              <a:p>
                <a:pPr lvl="1"/>
                <a:r>
                  <a:rPr lang="en-IN" dirty="0"/>
                  <a:t>Temperature sensor dynamics: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    </a:t>
                </a:r>
                <a:r>
                  <a:rPr lang="el-GR" i="1" dirty="0"/>
                  <a:t>τ</a:t>
                </a:r>
                <a:r>
                  <a:rPr lang="en-IN" i="1" baseline="-25000" dirty="0"/>
                  <a:t>s</a:t>
                </a:r>
                <a:r>
                  <a:rPr lang="en-IN" i="1" dirty="0"/>
                  <a:t> = 0.5 </a:t>
                </a:r>
                <a:r>
                  <a:rPr lang="en-IN" dirty="0"/>
                  <a:t>min</a:t>
                </a:r>
              </a:p>
              <a:p>
                <a:pPr lvl="1"/>
                <a:r>
                  <a:rPr lang="en-IN" dirty="0"/>
                  <a:t>Heater dynamics: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	</a:t>
                </a:r>
                <a:r>
                  <a:rPr lang="el-GR" i="1" dirty="0"/>
                  <a:t> τ</a:t>
                </a:r>
                <a:r>
                  <a:rPr lang="en-IN" i="1" baseline="-25000" dirty="0"/>
                  <a:t>h</a:t>
                </a:r>
                <a:r>
                  <a:rPr lang="en-IN" i="1" dirty="0"/>
                  <a:t> = 2 </a:t>
                </a:r>
                <a:r>
                  <a:rPr lang="en-IN" dirty="0"/>
                  <a:t>min</a:t>
                </a:r>
              </a:p>
              <a:p>
                <a:pPr lvl="1"/>
                <a:r>
                  <a:rPr lang="en-IN" dirty="0"/>
                  <a:t>Obtain ODE relating T</a:t>
                </a:r>
                <a:r>
                  <a:rPr lang="en-IN" baseline="-25000" dirty="0"/>
                  <a:t>m</a:t>
                </a:r>
                <a:r>
                  <a:rPr lang="en-IN" dirty="0"/>
                  <a:t> to T</a:t>
                </a:r>
                <a:r>
                  <a:rPr lang="en-IN" baseline="-25000" dirty="0"/>
                  <a:t>0</a:t>
                </a:r>
                <a:r>
                  <a:rPr lang="en-IN" dirty="0"/>
                  <a:t> and Q</a:t>
                </a:r>
                <a:r>
                  <a:rPr lang="en-IN" baseline="-25000" dirty="0"/>
                  <a:t>C</a:t>
                </a:r>
                <a:endParaRPr lang="en-IN" dirty="0"/>
              </a:p>
              <a:p>
                <a:pPr lvl="1"/>
                <a:r>
                  <a:rPr lang="en-IN" dirty="0"/>
                  <a:t>Obtain dynamic response of T</a:t>
                </a:r>
                <a:r>
                  <a:rPr lang="en-IN" baseline="-25000" dirty="0"/>
                  <a:t>m</a:t>
                </a:r>
                <a:r>
                  <a:rPr lang="en-IN" dirty="0"/>
                  <a:t> to step change in T</a:t>
                </a:r>
                <a:r>
                  <a:rPr lang="en-IN" baseline="-25000" dirty="0"/>
                  <a:t>0</a:t>
                </a:r>
                <a:r>
                  <a:rPr lang="en-IN" dirty="0"/>
                  <a:t> or Q</a:t>
                </a:r>
                <a:r>
                  <a:rPr lang="en-IN" baseline="-25000" dirty="0"/>
                  <a:t>C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1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04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915075"/>
            <a:ext cx="11417587" cy="56648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 controlled system dynamics </a:t>
            </a:r>
          </a:p>
          <a:p>
            <a:pPr lvl="1"/>
            <a:r>
              <a:rPr lang="en-US" dirty="0"/>
              <a:t>Described by a simple ODE with parameters depending on</a:t>
            </a:r>
          </a:p>
          <a:p>
            <a:pPr lvl="2"/>
            <a:r>
              <a:rPr lang="en-US" dirty="0"/>
              <a:t>Process operating conditions (K and </a:t>
            </a:r>
            <a:r>
              <a:rPr lang="el-GR" dirty="0"/>
              <a:t>τ</a:t>
            </a:r>
            <a:r>
              <a:rPr lang="en-US" dirty="0"/>
              <a:t>) &amp; controller tuning parameters (K</a:t>
            </a:r>
            <a:r>
              <a:rPr lang="en-US" baseline="-25000" dirty="0"/>
              <a:t>C</a:t>
            </a:r>
            <a:r>
              <a:rPr lang="en-US" dirty="0"/>
              <a:t> and </a:t>
            </a:r>
            <a:r>
              <a:rPr lang="el-GR" dirty="0"/>
              <a:t>τ</a:t>
            </a:r>
            <a:r>
              <a:rPr lang="en-IN" baseline="-25000" dirty="0"/>
              <a:t>I</a:t>
            </a:r>
            <a:r>
              <a:rPr lang="en-IN" dirty="0"/>
              <a:t> = </a:t>
            </a:r>
            <a:r>
              <a:rPr lang="el-GR" dirty="0"/>
              <a:t>τ</a:t>
            </a:r>
            <a:r>
              <a:rPr lang="en-IN" dirty="0"/>
              <a:t>)</a:t>
            </a:r>
            <a:endParaRPr lang="en-US" dirty="0"/>
          </a:p>
          <a:p>
            <a:pPr lvl="1"/>
            <a:r>
              <a:rPr lang="en-US" dirty="0"/>
              <a:t>Servo response </a:t>
            </a:r>
          </a:p>
          <a:p>
            <a:pPr lvl="2"/>
            <a:r>
              <a:rPr lang="en-US" dirty="0"/>
              <a:t>ODE is first order for </a:t>
            </a:r>
            <a:r>
              <a:rPr lang="el-GR" dirty="0"/>
              <a:t>τ</a:t>
            </a:r>
            <a:r>
              <a:rPr lang="en-IN" baseline="-25000" dirty="0"/>
              <a:t>I</a:t>
            </a:r>
            <a:r>
              <a:rPr lang="en-IN" dirty="0"/>
              <a:t> = </a:t>
            </a:r>
            <a:r>
              <a:rPr lang="el-GR" dirty="0"/>
              <a:t>τ </a:t>
            </a:r>
            <a:r>
              <a:rPr lang="en-US" dirty="0"/>
              <a:t>due to cancellation of {d/</a:t>
            </a:r>
            <a:r>
              <a:rPr lang="en-US" dirty="0" err="1"/>
              <a:t>dt</a:t>
            </a:r>
            <a:r>
              <a:rPr lang="en-US" dirty="0"/>
              <a:t> + 1} term</a:t>
            </a:r>
          </a:p>
          <a:p>
            <a:pPr lvl="1"/>
            <a:r>
              <a:rPr lang="en-US" dirty="0"/>
              <a:t>Regulator response </a:t>
            </a:r>
          </a:p>
          <a:p>
            <a:pPr lvl="2"/>
            <a:r>
              <a:rPr lang="en-US" dirty="0"/>
              <a:t>Second order ODE solved using </a:t>
            </a:r>
            <a:r>
              <a:rPr lang="en-US" b="1" dirty="0"/>
              <a:t>method of constant coefficients</a:t>
            </a:r>
          </a:p>
          <a:p>
            <a:pPr lvl="1"/>
            <a:r>
              <a:rPr lang="en-US" dirty="0"/>
              <a:t>Smooth exponential response that speeds up as K</a:t>
            </a:r>
            <a:r>
              <a:rPr lang="en-US" baseline="-25000" dirty="0"/>
              <a:t>C</a:t>
            </a:r>
            <a:r>
              <a:rPr lang="en-US" dirty="0"/>
              <a:t> is increased</a:t>
            </a:r>
          </a:p>
          <a:p>
            <a:pPr lvl="1"/>
            <a:r>
              <a:rPr lang="en-US" dirty="0"/>
              <a:t>Integral action removes offset from constant </a:t>
            </a:r>
            <a:r>
              <a:rPr lang="en-US" dirty="0" err="1"/>
              <a:t>setpoint</a:t>
            </a:r>
            <a:endParaRPr lang="en-US" b="1" dirty="0"/>
          </a:p>
          <a:p>
            <a:r>
              <a:rPr lang="en-US" dirty="0"/>
              <a:t>Method of constant coefficients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y</a:t>
            </a:r>
            <a:r>
              <a:rPr lang="en-US" baseline="-25000" dirty="0" err="1"/>
              <a:t>h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(solution is sum of homogenous and particular solution)</a:t>
            </a:r>
          </a:p>
          <a:p>
            <a:pPr lvl="1"/>
            <a:r>
              <a:rPr lang="en-US" dirty="0"/>
              <a:t>Homogenous solution (</a:t>
            </a:r>
            <a:r>
              <a:rPr lang="en-US" dirty="0" err="1"/>
              <a:t>y</a:t>
            </a:r>
            <a:r>
              <a:rPr lang="en-US" baseline="-25000" dirty="0" err="1"/>
              <a:t>h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Satisfies unforced ODE</a:t>
            </a:r>
          </a:p>
          <a:p>
            <a:pPr lvl="2"/>
            <a:r>
              <a:rPr lang="en-US" dirty="0"/>
              <a:t>Linear combination of exponential terms </a:t>
            </a:r>
            <a:r>
              <a:rPr lang="el-GR" dirty="0"/>
              <a:t>Σ</a:t>
            </a:r>
            <a:r>
              <a:rPr lang="en-IN" dirty="0"/>
              <a:t>c</a:t>
            </a:r>
            <a:r>
              <a:rPr lang="en-IN" baseline="-25000" dirty="0"/>
              <a:t>i</a:t>
            </a:r>
            <a:r>
              <a:rPr lang="en-US" dirty="0"/>
              <a:t>e</a:t>
            </a:r>
            <a:r>
              <a:rPr lang="el-GR" baseline="30000" dirty="0"/>
              <a:t>λ</a:t>
            </a:r>
            <a:r>
              <a:rPr lang="en-IN" i="1" baseline="30000" dirty="0"/>
              <a:t>i</a:t>
            </a:r>
            <a:r>
              <a:rPr lang="en-IN" baseline="30000" dirty="0"/>
              <a:t>t</a:t>
            </a:r>
            <a:endParaRPr lang="en-IN" dirty="0"/>
          </a:p>
          <a:p>
            <a:pPr lvl="2"/>
            <a:r>
              <a:rPr lang="en-IN" dirty="0" err="1"/>
              <a:t>λ</a:t>
            </a:r>
            <a:r>
              <a:rPr lang="en-IN" baseline="-25000" dirty="0" err="1"/>
              <a:t>i</a:t>
            </a:r>
            <a:r>
              <a:rPr lang="en-IN" dirty="0"/>
              <a:t> obtained as solution of characteristic equation</a:t>
            </a:r>
          </a:p>
          <a:p>
            <a:pPr lvl="1"/>
            <a:r>
              <a:rPr lang="en-IN" dirty="0"/>
              <a:t>Particular solution (</a:t>
            </a:r>
            <a:r>
              <a:rPr lang="en-IN" dirty="0" err="1"/>
              <a:t>y</a:t>
            </a:r>
            <a:r>
              <a:rPr lang="en-IN" baseline="-25000" dirty="0" err="1"/>
              <a:t>p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Satisfies forced ODE and has same form as the forcing function (e.g. </a:t>
            </a:r>
            <a:r>
              <a:rPr lang="en-IN" dirty="0" err="1"/>
              <a:t>y</a:t>
            </a:r>
            <a:r>
              <a:rPr lang="en-IN" baseline="-25000" dirty="0" err="1"/>
              <a:t>p</a:t>
            </a:r>
            <a:r>
              <a:rPr lang="en-IN" dirty="0"/>
              <a:t> = </a:t>
            </a:r>
            <a:r>
              <a:rPr lang="en-IN" dirty="0" err="1"/>
              <a:t>c</a:t>
            </a:r>
            <a:r>
              <a:rPr lang="en-IN" baseline="-25000" dirty="0" err="1"/>
              <a:t>k</a:t>
            </a:r>
            <a:r>
              <a:rPr lang="en-IN" dirty="0"/>
              <a:t> for a step forcing function)</a:t>
            </a:r>
          </a:p>
          <a:p>
            <a:pPr lvl="1"/>
            <a:r>
              <a:rPr lang="en-US" dirty="0"/>
              <a:t>Unknown c’s obtained from ODE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37451</TotalTime>
  <Words>694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First Principles Models Simple Systems II</vt:lpstr>
      <vt:lpstr>Heated Surge Vessel Proportional Integral Control</vt:lpstr>
      <vt:lpstr>Heated Surge Vessel Proportional Integral Temperature Control (τ_I=τ)</vt:lpstr>
      <vt:lpstr>Heated Surge Vessel PI Temperature Control (τ_I=τ)</vt:lpstr>
      <vt:lpstr>Heated Surge Vessel PI Temperature Control (τI = τ): Dynamic Response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368</cp:revision>
  <dcterms:created xsi:type="dcterms:W3CDTF">2019-12-31T10:16:46Z</dcterms:created>
  <dcterms:modified xsi:type="dcterms:W3CDTF">2021-01-25T10:40:56Z</dcterms:modified>
</cp:coreProperties>
</file>