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85" r:id="rId3"/>
    <p:sldId id="374" r:id="rId4"/>
    <p:sldId id="379" r:id="rId5"/>
    <p:sldId id="388" r:id="rId6"/>
    <p:sldId id="381" r:id="rId7"/>
    <p:sldId id="376" r:id="rId8"/>
    <p:sldId id="386" r:id="rId9"/>
    <p:sldId id="3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CC">
        <a:alpha val="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00CC"/>
    <a:srgbClr val="008000"/>
    <a:srgbClr val="FFCCFF"/>
    <a:srgbClr val="CC3300"/>
    <a:srgbClr val="66FF33"/>
    <a:srgbClr val="336600"/>
    <a:srgbClr val="FF9900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6" autoAdjust="0"/>
  </p:normalViewPr>
  <p:slideViewPr>
    <p:cSldViewPr snapToGrid="0">
      <p:cViewPr varScale="1">
        <p:scale>
          <a:sx n="108" d="100"/>
          <a:sy n="108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0.png"/><Relationship Id="rId7" Type="http://schemas.openxmlformats.org/officeDocument/2006/relationships/image" Target="../media/image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Modelling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First Principles Models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sz="3600" dirty="0">
                <a:solidFill>
                  <a:srgbClr val="FFCCFF"/>
                </a:solidFill>
              </a:rPr>
              <a:t>Simple Systems III</a:t>
            </a:r>
            <a:endParaRPr lang="en-IN" dirty="0">
              <a:solidFill>
                <a:srgbClr val="FF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Module 3.2.3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/>
              <a:t>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Heated Surge Vessel</a:t>
            </a:r>
            <a:br>
              <a:rPr lang="en-IN" dirty="0"/>
            </a:br>
            <a:r>
              <a:rPr lang="en-IN" sz="2200" dirty="0"/>
              <a:t>Dynamic Responses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6831600" y="1189970"/>
            <a:ext cx="3040973" cy="1987918"/>
            <a:chOff x="6195875" y="1143327"/>
            <a:chExt cx="3040973" cy="1987918"/>
          </a:xfrm>
        </p:grpSpPr>
        <p:grpSp>
          <p:nvGrpSpPr>
            <p:cNvPr id="4" name="Group 3"/>
            <p:cNvGrpSpPr/>
            <p:nvPr/>
          </p:nvGrpSpPr>
          <p:grpSpPr>
            <a:xfrm>
              <a:off x="6314455" y="1143327"/>
              <a:ext cx="2702028" cy="1987918"/>
              <a:chOff x="801929" y="2225974"/>
              <a:chExt cx="2702028" cy="198791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1929" y="2225974"/>
                <a:ext cx="2702028" cy="1987918"/>
                <a:chOff x="1160845" y="2305363"/>
                <a:chExt cx="2702028" cy="1987918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 rot="16200000">
                  <a:off x="2059732" y="2866830"/>
                  <a:ext cx="1091682" cy="1226975"/>
                  <a:chOff x="1903445" y="3023118"/>
                  <a:chExt cx="1091682" cy="914400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1903445" y="3023118"/>
                    <a:ext cx="914400" cy="9144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1" name="Flowchart: Delay 20"/>
                  <p:cNvSpPr/>
                  <p:nvPr/>
                </p:nvSpPr>
                <p:spPr>
                  <a:xfrm>
                    <a:off x="2817845" y="3023118"/>
                    <a:ext cx="177282" cy="914400"/>
                  </a:xfrm>
                  <a:prstGeom prst="flowChartDelay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245636" y="2537927"/>
                  <a:ext cx="1371600" cy="396550"/>
                  <a:chOff x="1245636" y="2537927"/>
                  <a:chExt cx="1371600" cy="396550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1245636" y="2537927"/>
                    <a:ext cx="13716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>
                    <a:endCxn id="21" idx="3"/>
                  </p:cNvCxnSpPr>
                  <p:nvPr/>
                </p:nvCxnSpPr>
                <p:spPr>
                  <a:xfrm flipH="1">
                    <a:off x="2605574" y="2537927"/>
                    <a:ext cx="0" cy="39655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2593910" y="4026159"/>
                  <a:ext cx="1268963" cy="237931"/>
                  <a:chOff x="2593910" y="4026159"/>
                  <a:chExt cx="1268963" cy="237931"/>
                </a:xfrm>
              </p:grpSpPr>
              <p:cxnSp>
                <p:nvCxnSpPr>
                  <p:cNvPr id="16" name="Straight Connector 15"/>
                  <p:cNvCxnSpPr>
                    <a:stCxn id="20" idx="1"/>
                  </p:cNvCxnSpPr>
                  <p:nvPr/>
                </p:nvCxnSpPr>
                <p:spPr>
                  <a:xfrm flipH="1">
                    <a:off x="2593910" y="4026159"/>
                    <a:ext cx="0" cy="23793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2598574" y="4254758"/>
                    <a:ext cx="1264299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1160845" y="2305363"/>
                  <a:ext cx="15824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sz="1200" dirty="0"/>
                    <a:t>1m</a:t>
                  </a:r>
                  <a:r>
                    <a:rPr lang="en-IN" sz="1200" baseline="30000" dirty="0"/>
                    <a:t>3</a:t>
                  </a:r>
                  <a:r>
                    <a:rPr lang="en-IN" sz="1200" dirty="0"/>
                    <a:t>/min, 10 </a:t>
                  </a:r>
                  <a:r>
                    <a:rPr lang="en-IN" sz="1200" dirty="0" err="1"/>
                    <a:t>kmol</a:t>
                  </a:r>
                  <a:r>
                    <a:rPr lang="en-IN" sz="1200" dirty="0"/>
                    <a:t>/m</a:t>
                  </a:r>
                  <a:r>
                    <a:rPr lang="en-IN" sz="1200" baseline="30000" dirty="0"/>
                    <a:t>3</a:t>
                  </a:r>
                  <a:r>
                    <a:rPr lang="en-IN" sz="1200" dirty="0"/>
                    <a:t> </a:t>
                  </a:r>
                </a:p>
                <a:p>
                  <a:pPr algn="ctr"/>
                  <a:r>
                    <a:rPr lang="en-IN" sz="1200" dirty="0"/>
                    <a:t>20 </a:t>
                  </a:r>
                  <a:r>
                    <a:rPr lang="en-IN" sz="1200" baseline="30000" dirty="0" err="1"/>
                    <a:t>o</a:t>
                  </a:r>
                  <a:r>
                    <a:rPr lang="en-IN" sz="1200" dirty="0" err="1"/>
                    <a:t>C</a:t>
                  </a:r>
                  <a:endParaRPr lang="en-IN" sz="1200" baseline="-250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274995" y="4016282"/>
                  <a:ext cx="5132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200" dirty="0"/>
                    <a:t>60 </a:t>
                  </a:r>
                  <a:r>
                    <a:rPr lang="en-IN" sz="1200" baseline="30000" dirty="0" err="1"/>
                    <a:t>o</a:t>
                  </a:r>
                  <a:r>
                    <a:rPr lang="en-IN" sz="1200" dirty="0" err="1"/>
                    <a:t>C</a:t>
                  </a:r>
                  <a:endParaRPr lang="en-IN" sz="1200" baseline="-250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984078" y="3387637"/>
                <a:ext cx="1080000" cy="335277"/>
                <a:chOff x="740232" y="3326674"/>
                <a:chExt cx="1080000" cy="335277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748944" y="3326674"/>
                  <a:ext cx="1044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740232" y="3661951"/>
                  <a:ext cx="108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1458064" y="3326674"/>
                  <a:ext cx="360784" cy="16289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448112" y="3490045"/>
                  <a:ext cx="360784" cy="16289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TextBox 21"/>
            <p:cNvSpPr txBox="1"/>
            <p:nvPr/>
          </p:nvSpPr>
          <p:spPr>
            <a:xfrm>
              <a:off x="7612990" y="2334325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10 m</a:t>
              </a:r>
              <a:r>
                <a:rPr lang="en-IN" sz="1200" baseline="30000" dirty="0"/>
                <a:t>3</a:t>
              </a:r>
              <a:endParaRPr lang="en-IN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744517" y="2088538"/>
              <a:ext cx="241569" cy="287828"/>
              <a:chOff x="6553200" y="3513424"/>
              <a:chExt cx="914400" cy="906176"/>
            </a:xfrm>
          </p:grpSpPr>
          <p:sp>
            <p:nvSpPr>
              <p:cNvPr id="24" name="Flowchart: Collate 23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26" name="Flowchart: Delay 25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4" idx="1"/>
                  <a:endCxn id="26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TextBox 27"/>
            <p:cNvSpPr txBox="1"/>
            <p:nvPr/>
          </p:nvSpPr>
          <p:spPr>
            <a:xfrm>
              <a:off x="6195875" y="1828744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81.6 MJ/min</a:t>
              </a:r>
              <a:endParaRPr lang="en-IN" sz="12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1451" y="1235258"/>
              <a:ext cx="1215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 err="1"/>
                <a:t>C</a:t>
              </a:r>
              <a:r>
                <a:rPr lang="en-IN" sz="1200" baseline="-25000" dirty="0" err="1"/>
                <a:t>p</a:t>
              </a:r>
              <a:r>
                <a:rPr lang="en-IN" sz="1200" dirty="0"/>
                <a:t> = 2.55 kJ/kg K</a:t>
              </a:r>
            </a:p>
            <a:p>
              <a:pPr algn="ctr"/>
              <a:r>
                <a:rPr lang="en-IN" sz="1200" dirty="0"/>
                <a:t>ρ = 800 kg/m</a:t>
              </a:r>
              <a:r>
                <a:rPr lang="en-IN" sz="1200" baseline="30000" dirty="0"/>
                <a:t>3</a:t>
              </a:r>
              <a:endParaRPr lang="en-IN" sz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17335" y="1082481"/>
            <a:ext cx="2867561" cy="2387851"/>
            <a:chOff x="753388" y="1048711"/>
            <a:chExt cx="2867561" cy="2387851"/>
          </a:xfrm>
        </p:grpSpPr>
        <p:grpSp>
          <p:nvGrpSpPr>
            <p:cNvPr id="33" name="Group 32"/>
            <p:cNvGrpSpPr/>
            <p:nvPr/>
          </p:nvGrpSpPr>
          <p:grpSpPr>
            <a:xfrm>
              <a:off x="1003712" y="1048711"/>
              <a:ext cx="2617237" cy="2387851"/>
              <a:chOff x="886720" y="2103201"/>
              <a:chExt cx="2617237" cy="238785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886720" y="2103201"/>
                <a:ext cx="2617237" cy="2387851"/>
                <a:chOff x="1245636" y="2182590"/>
                <a:chExt cx="2617237" cy="2387851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 rot="16200000">
                  <a:off x="2059732" y="2866830"/>
                  <a:ext cx="1091682" cy="1226975"/>
                  <a:chOff x="1903445" y="3023118"/>
                  <a:chExt cx="1091682" cy="914400"/>
                </a:xfrm>
              </p:grpSpPr>
              <p:sp>
                <p:nvSpPr>
                  <p:cNvPr id="50" name="Rectangle 49"/>
                  <p:cNvSpPr/>
                  <p:nvPr/>
                </p:nvSpPr>
                <p:spPr>
                  <a:xfrm>
                    <a:off x="1903445" y="3023118"/>
                    <a:ext cx="914400" cy="9144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1" name="Flowchart: Delay 50"/>
                  <p:cNvSpPr/>
                  <p:nvPr/>
                </p:nvSpPr>
                <p:spPr>
                  <a:xfrm>
                    <a:off x="2817845" y="3023118"/>
                    <a:ext cx="177282" cy="914400"/>
                  </a:xfrm>
                  <a:prstGeom prst="flowChartDelay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1245636" y="2537927"/>
                  <a:ext cx="1371600" cy="396550"/>
                  <a:chOff x="1245636" y="2537927"/>
                  <a:chExt cx="1371600" cy="39655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1245636" y="2537927"/>
                    <a:ext cx="13716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>
                    <a:endCxn id="51" idx="3"/>
                  </p:cNvCxnSpPr>
                  <p:nvPr/>
                </p:nvCxnSpPr>
                <p:spPr>
                  <a:xfrm flipH="1">
                    <a:off x="2605574" y="2537927"/>
                    <a:ext cx="0" cy="39655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2593910" y="4026159"/>
                  <a:ext cx="1268963" cy="237931"/>
                  <a:chOff x="2593910" y="4026159"/>
                  <a:chExt cx="1268963" cy="237931"/>
                </a:xfrm>
              </p:grpSpPr>
              <p:cxnSp>
                <p:nvCxnSpPr>
                  <p:cNvPr id="46" name="Straight Connector 45"/>
                  <p:cNvCxnSpPr>
                    <a:stCxn id="50" idx="1"/>
                  </p:cNvCxnSpPr>
                  <p:nvPr/>
                </p:nvCxnSpPr>
                <p:spPr>
                  <a:xfrm flipH="1">
                    <a:off x="2593910" y="4026159"/>
                    <a:ext cx="0" cy="23793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2598574" y="4254758"/>
                    <a:ext cx="1264299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TextBox 43"/>
                <p:cNvSpPr txBox="1"/>
                <p:nvPr/>
              </p:nvSpPr>
              <p:spPr>
                <a:xfrm>
                  <a:off x="1324947" y="2182590"/>
                  <a:ext cx="1047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F</a:t>
                  </a:r>
                  <a:r>
                    <a:rPr lang="en-IN" baseline="-25000" dirty="0"/>
                    <a:t>0</a:t>
                  </a:r>
                  <a:r>
                    <a:rPr lang="en-IN" dirty="0"/>
                    <a:t>, c</a:t>
                  </a:r>
                  <a:r>
                    <a:rPr lang="en-IN" baseline="-25000" dirty="0"/>
                    <a:t>A0</a:t>
                  </a:r>
                  <a:r>
                    <a:rPr lang="en-IN" dirty="0"/>
                    <a:t>, T</a:t>
                  </a:r>
                  <a:r>
                    <a:rPr lang="en-IN" baseline="-25000" dirty="0"/>
                    <a:t>0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057324" y="4201109"/>
                  <a:ext cx="7895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F, </a:t>
                  </a:r>
                  <a:r>
                    <a:rPr lang="en-IN" dirty="0" err="1"/>
                    <a:t>c</a:t>
                  </a:r>
                  <a:r>
                    <a:rPr lang="en-IN" baseline="-25000" dirty="0" err="1"/>
                    <a:t>A</a:t>
                  </a:r>
                  <a:r>
                    <a:rPr lang="en-IN" dirty="0"/>
                    <a:t>, T</a:t>
                  </a:r>
                  <a:endParaRPr lang="en-IN" baseline="-25000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984078" y="3387637"/>
                <a:ext cx="1080000" cy="335277"/>
                <a:chOff x="740232" y="3326674"/>
                <a:chExt cx="1080000" cy="335277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748944" y="3326674"/>
                  <a:ext cx="1044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40232" y="3661951"/>
                  <a:ext cx="108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1458064" y="3326674"/>
                  <a:ext cx="360784" cy="16289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448112" y="3490045"/>
                  <a:ext cx="360784" cy="16289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1348983" y="2116695"/>
              <a:ext cx="241569" cy="287828"/>
              <a:chOff x="6553200" y="3513424"/>
              <a:chExt cx="914400" cy="906176"/>
            </a:xfrm>
          </p:grpSpPr>
          <p:sp>
            <p:nvSpPr>
              <p:cNvPr id="53" name="Flowchart: Collate 52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55" name="Flowchart: Delay 54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>
                  <a:stCxn id="53" idx="1"/>
                  <a:endCxn id="55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/>
            <p:cNvGrpSpPr/>
            <p:nvPr/>
          </p:nvGrpSpPr>
          <p:grpSpPr>
            <a:xfrm>
              <a:off x="1293753" y="1670908"/>
              <a:ext cx="415563" cy="369332"/>
              <a:chOff x="7523642" y="5737935"/>
              <a:chExt cx="415563" cy="36933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523642" y="5737935"/>
                <a:ext cx="415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TC</a:t>
                </a:r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7559264" y="5755691"/>
                <a:ext cx="320040" cy="3200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H="1">
              <a:off x="1659142" y="1861660"/>
              <a:ext cx="57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>
              <a:off x="1431397" y="2073196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0800000" flipH="1" flipV="1">
              <a:off x="1067232" y="1849127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53388" y="1647199"/>
              <a:ext cx="446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</a:t>
              </a:r>
              <a:r>
                <a:rPr lang="en-IN" baseline="30000" dirty="0"/>
                <a:t>SP</a:t>
              </a:r>
              <a:endParaRPr lang="en-IN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79061" y="4269478"/>
            <a:ext cx="7673147" cy="993926"/>
            <a:chOff x="67005" y="3419702"/>
            <a:chExt cx="7673147" cy="993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005" y="3419702"/>
                  <a:ext cx="2506968" cy="895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>
                      <a:ea typeface="Cambria Math" panose="02040503050406030204" pitchFamily="18" charset="0"/>
                    </a:rPr>
                    <a:t>Process Dynamic Model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5" y="3419702"/>
                  <a:ext cx="2506968" cy="895245"/>
                </a:xfrm>
                <a:prstGeom prst="rect">
                  <a:avLst/>
                </a:prstGeom>
                <a:blipFill>
                  <a:blip r:embed="rId3"/>
                  <a:stretch>
                    <a:fillRect l="-1942" t="-408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758595" y="3419702"/>
                  <a:ext cx="4981557" cy="993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:r>
                    <a:rPr lang="en-IN" b="1" dirty="0"/>
                    <a:t>Controller Equation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𝑆𝑃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IN" dirty="0"/>
                              <m:t> 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𝑆𝑃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IN" dirty="0"/>
                                  <m:t> 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8595" y="3419702"/>
                  <a:ext cx="4981557" cy="993926"/>
                </a:xfrm>
                <a:prstGeom prst="rect">
                  <a:avLst/>
                </a:prstGeom>
                <a:blipFill>
                  <a:blip r:embed="rId4"/>
                  <a:stretch>
                    <a:fillRect l="-1102" t="-368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739259" y="5537579"/>
                <a:ext cx="2604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=0.4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59" y="5537579"/>
                <a:ext cx="26043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56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dirty="0"/>
                  <a:t>Heated Surge Vessel</a:t>
                </a:r>
                <a:br>
                  <a:rPr lang="en-IN" dirty="0"/>
                </a:br>
                <a:r>
                  <a:rPr lang="en-IN" sz="2200" dirty="0"/>
                  <a:t>PI Temperature Control </a:t>
                </a:r>
                <a:r>
                  <a:rPr lang="en-IN" sz="2000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IN" sz="2400" b="0" dirty="0"/>
                  <a:t>)</a:t>
                </a:r>
                <a:endParaRPr lang="en-IN" sz="2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5899" b="-20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7418" y="849087"/>
            <a:ext cx="7507679" cy="993926"/>
            <a:chOff x="67005" y="3419702"/>
            <a:chExt cx="7507679" cy="993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7005" y="3419702"/>
                  <a:ext cx="2506968" cy="895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>
                      <a:ea typeface="Cambria Math" panose="02040503050406030204" pitchFamily="18" charset="0"/>
                    </a:rPr>
                    <a:t>Process Dynamic Model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5" y="3419702"/>
                  <a:ext cx="2506968" cy="895245"/>
                </a:xfrm>
                <a:prstGeom prst="rect">
                  <a:avLst/>
                </a:prstGeom>
                <a:blipFill>
                  <a:blip r:embed="rId3"/>
                  <a:stretch>
                    <a:fillRect l="-1942" t="-408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93127" y="3419702"/>
                  <a:ext cx="4981557" cy="993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:r>
                    <a:rPr lang="en-IN" b="1" dirty="0"/>
                    <a:t>Controller Equation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𝑆𝑃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IN" dirty="0"/>
                              <m:t> 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𝑆𝑃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IN" dirty="0"/>
                                  <m:t> 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127" y="3419702"/>
                  <a:ext cx="4981557" cy="993926"/>
                </a:xfrm>
                <a:prstGeom prst="rect">
                  <a:avLst/>
                </a:prstGeom>
                <a:blipFill>
                  <a:blip r:embed="rId4"/>
                  <a:stretch>
                    <a:fillRect l="-979" t="-30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87246" y="1115217"/>
                <a:ext cx="2181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>
                    <a:solidFill>
                      <a:srgbClr val="008000"/>
                    </a:solidFill>
                  </a:rPr>
                  <a:t>CASE II: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IN" sz="2400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IN" sz="2400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endParaRPr lang="en-IN" sz="2400" b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246" y="1115217"/>
                <a:ext cx="2181366" cy="461665"/>
              </a:xfrm>
              <a:prstGeom prst="rect">
                <a:avLst/>
              </a:prstGeom>
              <a:blipFill>
                <a:blip r:embed="rId5"/>
                <a:stretch>
                  <a:fillRect l="-4190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18" y="1744332"/>
                <a:ext cx="5316071" cy="1066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dirty="0"/>
                  <a:t>Substitute, differentiate and rearrange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num>
                        <m:den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num>
                        <m:den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I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I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1600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f>
                        <m:fPr>
                          <m:ctrlPr>
                            <a:rPr lang="en-IN" sz="1600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sz="1600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IN" sz="1600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IN" sz="1600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𝑆𝑃</m:t>
                              </m:r>
                            </m:sup>
                          </m:sSup>
                        </m:num>
                        <m:den>
                          <m:r>
                            <a:rPr lang="en-IN" sz="1600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1600" b="0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600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N" sz="1600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n-IN" sz="1600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𝑆𝑃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8" y="1744332"/>
                <a:ext cx="5316071" cy="1066574"/>
              </a:xfrm>
              <a:prstGeom prst="rect">
                <a:avLst/>
              </a:prstGeom>
              <a:blipFill>
                <a:blip r:embed="rId6"/>
                <a:stretch>
                  <a:fillRect l="-1032" t="-2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418" y="3041474"/>
                <a:ext cx="4736168" cy="3486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dirty="0"/>
                  <a:t>Characteristic Equation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I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IN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I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  <m:r>
                        <a:rPr lang="en-I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1600" dirty="0"/>
              </a:p>
              <a:p>
                <a:pPr>
                  <a:spcAft>
                    <a:spcPts val="600"/>
                  </a:spcAft>
                </a:pPr>
                <a:r>
                  <a:rPr lang="en-IN" dirty="0"/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1600" dirty="0"/>
                  <a:t> </a:t>
                </a:r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endParaRPr lang="en-IN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I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I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I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  <m:sSub>
                                        <m:sSubPr>
                                          <m:ctrlP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𝑅𝐾</m:t>
                              </m:r>
                              <m:sSub>
                                <m:sSubPr>
                                  <m:ctrlP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I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when</m:t>
                      </m:r>
                      <m:r>
                        <a:rPr lang="en-I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−1±2</m:t>
                      </m:r>
                      <m:rad>
                        <m:radPr>
                          <m:degHide m:val="on"/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e>
                      </m:rad>
                    </m:oMath>
                  </m:oMathPara>
                </a14:m>
                <a:endParaRPr lang="en-IN" sz="1400" b="0" dirty="0">
                  <a:ea typeface="Cambria Math" panose="02040503050406030204" pitchFamily="18" charset="0"/>
                </a:endParaRPr>
              </a:p>
              <a:p>
                <a:r>
                  <a:rPr lang="en-IN" dirty="0"/>
                  <a:t>Complex conjugate roots for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−1−2</m:t>
                      </m:r>
                      <m:rad>
                        <m:radPr>
                          <m:degHide m:val="on"/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rad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−1+2</m:t>
                      </m:r>
                      <m:rad>
                        <m:radPr>
                          <m:degHide m:val="on"/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rad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8" y="3041474"/>
                <a:ext cx="4736168" cy="3486147"/>
              </a:xfrm>
              <a:prstGeom prst="rect">
                <a:avLst/>
              </a:prstGeom>
              <a:blipFill>
                <a:blip r:embed="rId7"/>
                <a:stretch>
                  <a:fillRect l="-1158" t="-10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28684" y="2991967"/>
                <a:ext cx="6452374" cy="188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For unit step forcing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16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I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𝑗𝑏</m:t>
                              </m:r>
                            </m:e>
                          </m:d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I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𝑗𝑏</m:t>
                              </m:r>
                            </m:e>
                          </m:d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Initial Conditions give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IN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IN" sz="1600" dirty="0">
                    <a:ea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𝑗𝑏</m:t>
                        </m:r>
                      </m:e>
                    </m:d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𝑗𝑏</m:t>
                        </m:r>
                      </m:e>
                    </m:d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𝑗𝑏</m:t>
                              </m:r>
                            </m:num>
                            <m:den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d>
                        <m:d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𝑗𝑏</m:t>
                              </m:r>
                            </m:num>
                            <m:den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684" y="2991967"/>
                <a:ext cx="6452374" cy="1887696"/>
              </a:xfrm>
              <a:prstGeom prst="rect">
                <a:avLst/>
              </a:prstGeom>
              <a:blipFill>
                <a:blip r:embed="rId8"/>
                <a:stretch>
                  <a:fillRect l="-755" t="-22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954931" y="2055899"/>
                <a:ext cx="4679720" cy="636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I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𝑗𝑏</m:t>
                      </m:r>
                    </m:oMath>
                  </m:oMathPara>
                </a14:m>
                <a:endParaRPr lang="en-I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I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𝑗𝑏</m:t>
                              </m:r>
                            </m:e>
                          </m:d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I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𝑗𝑏</m:t>
                                  </m:r>
                                </m:e>
                              </m:d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931" y="2055899"/>
                <a:ext cx="4679720" cy="636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92532" y="5320332"/>
                <a:ext cx="6688526" cy="1032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Unit Step Forcing Function Response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𝑠𝑡𝑒𝑝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532" y="5320332"/>
                <a:ext cx="6688526" cy="1032077"/>
              </a:xfrm>
              <a:prstGeom prst="rect">
                <a:avLst/>
              </a:prstGeom>
              <a:blipFill>
                <a:blip r:embed="rId10"/>
                <a:stretch>
                  <a:fillRect l="-729" t="-35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68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2B5ACD18-2A60-44F3-844E-B09CD2C321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2192000" cy="84908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IN" dirty="0"/>
                  <a:t>Heated Surge Vessel</a:t>
                </a:r>
                <a:br>
                  <a:rPr lang="en-IN" dirty="0"/>
                </a:br>
                <a:r>
                  <a:rPr lang="en-IN" sz="2200" dirty="0"/>
                  <a:t>PI Temperature Control </a:t>
                </a:r>
                <a:r>
                  <a:rPr lang="en-IN" sz="2000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IN" sz="2400" b="0" dirty="0"/>
                  <a:t>)</a:t>
                </a:r>
                <a:endParaRPr lang="en-IN" sz="2200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2B5ACD18-2A60-44F3-844E-B09CD2C32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2192000" cy="849086"/>
              </a:xfrm>
              <a:blipFill>
                <a:blip r:embed="rId2"/>
                <a:stretch>
                  <a:fillRect t="-25899" b="-20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7B9117-F937-453A-8297-1EB7741F8CDB}"/>
                  </a:ext>
                </a:extLst>
              </p:cNvPr>
              <p:cNvSpPr txBox="1"/>
              <p:nvPr/>
            </p:nvSpPr>
            <p:spPr>
              <a:xfrm>
                <a:off x="2632263" y="1526612"/>
                <a:ext cx="7784760" cy="4860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sz="2400" b="1" dirty="0">
                    <a:solidFill>
                      <a:srgbClr val="C00000"/>
                    </a:solidFill>
                  </a:rPr>
                  <a:t>Regulator Response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𝑅𝐾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Response obtained as</a:t>
                </a:r>
                <a:r>
                  <a:rPr lang="en-I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𝑠𝑡𝑒𝑝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I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I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I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I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I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>
                  <a:spcAft>
                    <a:spcPts val="600"/>
                  </a:spcAft>
                </a:pPr>
                <a:r>
                  <a:rPr lang="en-IN" dirty="0"/>
                  <a:t>Special Case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f>
                                    <m:fPr>
                                      <m:ctrlPr>
                                        <a:rPr lang="en-I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I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I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I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</m:rad>
                            </m:den>
                          </m:f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I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I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</m:rad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7B9117-F937-453A-8297-1EB7741F8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263" y="1526612"/>
                <a:ext cx="7784760" cy="4860561"/>
              </a:xfrm>
              <a:prstGeom prst="rect">
                <a:avLst/>
              </a:prstGeom>
              <a:blipFill>
                <a:blip r:embed="rId3"/>
                <a:stretch>
                  <a:fillRect l="-1253" t="-10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CA54E-913D-4D3D-91DF-8CFC9278515D}"/>
                  </a:ext>
                </a:extLst>
              </p:cNvPr>
              <p:cNvSpPr txBox="1"/>
              <p:nvPr/>
            </p:nvSpPr>
            <p:spPr>
              <a:xfrm>
                <a:off x="653142" y="955317"/>
                <a:ext cx="11295018" cy="465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I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IN" sz="2400" b="1" dirty="0"/>
                  <a:t> </a:t>
                </a:r>
                <a:r>
                  <a:rPr lang="en-IN" sz="2400" dirty="0"/>
                  <a:t>where </a:t>
                </a:r>
                <a14:m>
                  <m:oMath xmlns:m="http://schemas.openxmlformats.org/officeDocument/2006/math">
                    <m:r>
                      <a:rPr lang="en-I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sz="2400" b="1" dirty="0"/>
                  <a:t> 	</a:t>
                </a:r>
                <a:r>
                  <a:rPr lang="en-IN" sz="2400" dirty="0"/>
                  <a:t>&amp;</a:t>
                </a:r>
                <a:r>
                  <a:rPr lang="en-IN" sz="2400" b="1" dirty="0"/>
                  <a:t>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000" b="0" i="1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rad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000" b="0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ra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CA54E-913D-4D3D-91DF-8CFC9278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2" y="955317"/>
                <a:ext cx="11295018" cy="465064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86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36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43C2D5-1669-44A6-96B7-30F0B8C534B4}"/>
                  </a:ext>
                </a:extLst>
              </p:cNvPr>
              <p:cNvSpPr txBox="1"/>
              <p:nvPr/>
            </p:nvSpPr>
            <p:spPr>
              <a:xfrm>
                <a:off x="412978" y="1413394"/>
                <a:ext cx="10681749" cy="5150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sz="2400" b="1" dirty="0">
                    <a:solidFill>
                      <a:srgbClr val="FF3399"/>
                    </a:solidFill>
                  </a:rPr>
                  <a:t>Servo Response</a:t>
                </a:r>
                <a:endParaRPr lang="en-IN" b="1" dirty="0">
                  <a:solidFill>
                    <a:srgbClr val="FF339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𝑅𝐾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16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en-IN" sz="1600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sz="1600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IN" sz="1600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IN" sz="1600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𝑆𝑃</m:t>
                              </m:r>
                            </m:sup>
                          </m:sSup>
                        </m:num>
                        <m:den>
                          <m:r>
                            <a:rPr lang="en-IN" sz="1600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1600" b="0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600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N" sz="1600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n-IN" sz="1600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𝑆𝑃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Response obtained as</a:t>
                </a:r>
                <a:r>
                  <a:rPr lang="en-I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1600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1600" i="1">
                        <a:solidFill>
                          <a:srgbClr val="FF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1600" i="1">
                                    <a:solidFill>
                                      <a:srgbClr val="FF33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600" i="1">
                                    <a:solidFill>
                                      <a:srgbClr val="FF33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𝑠𝑡𝑒𝑝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+[</m:t>
                    </m:r>
                    <m:sSub>
                      <m:sSubPr>
                        <m:ctrlPr>
                          <a:rPr lang="en-IN" sz="1600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600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600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𝑠𝑡𝑒𝑝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>
                  <a:solidFill>
                    <a:srgbClr val="FF3399"/>
                  </a:solidFill>
                </a:endParaRPr>
              </a:p>
              <a:p>
                <a:pPr lvl="2"/>
                <a:endParaRPr lang="en-IN" dirty="0">
                  <a:solidFill>
                    <a:srgbClr val="FF339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IN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IN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b="0" i="1" smtClean="0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b="0" i="1" smtClean="0">
                                              <a:solidFill>
                                                <a:srgbClr val="FF33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b="0" i="1" smtClean="0">
                                              <a:solidFill>
                                                <a:srgbClr val="FF33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IN" i="1">
                                              <a:solidFill>
                                                <a:srgbClr val="FF33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FF3399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rgbClr val="FF3399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>
                                                  <a:solidFill>
                                                    <a:srgbClr val="FF3399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b="0" i="1" smtClean="0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  <m:sSup>
                            <m:sSupPr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𝑅𝐾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i="1">
                                              <a:solidFill>
                                                <a:srgbClr val="FF33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i="1">
                                              <a:solidFill>
                                                <a:srgbClr val="FF33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IN" i="1">
                                              <a:solidFill>
                                                <a:srgbClr val="FF3399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FF3399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rgbClr val="FF3399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>
                                                  <a:solidFill>
                                                    <a:srgbClr val="FF3399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IN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IN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𝑆𝑃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algn="r"/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I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𝑅𝐾</m:t>
                                </m:r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I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IN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num>
                          <m:den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𝑅𝐾</m:t>
                                </m:r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I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IN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num>
                          <m:den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pPr>
                  <a:spcAft>
                    <a:spcPts val="600"/>
                  </a:spcAft>
                </a:pPr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I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</m:rad>
                          <m:sSup>
                            <m:sSupPr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IN" i="1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rad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en-IN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𝑆𝑃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r>
                  <a:rPr lang="en-IN" sz="1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IN" sz="1400" dirty="0">
                  <a:solidFill>
                    <a:srgbClr val="FF3399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43C2D5-1669-44A6-96B7-30F0B8C53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8" y="1413394"/>
                <a:ext cx="10681749" cy="5150897"/>
              </a:xfrm>
              <a:prstGeom prst="rect">
                <a:avLst/>
              </a:prstGeom>
              <a:blipFill>
                <a:blip r:embed="rId2"/>
                <a:stretch>
                  <a:fillRect l="-913" t="-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B5ACD18-2A60-44F3-844E-B09CD2C321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2192000" cy="84908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IN" dirty="0"/>
                  <a:t>Heated Surge Vessel</a:t>
                </a:r>
                <a:br>
                  <a:rPr lang="en-IN" dirty="0"/>
                </a:br>
                <a:r>
                  <a:rPr lang="en-IN" sz="2200" dirty="0"/>
                  <a:t>PI Temperature Control </a:t>
                </a:r>
                <a:r>
                  <a:rPr lang="en-IN" sz="2000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IN" sz="2400" b="0" dirty="0"/>
                  <a:t>)</a:t>
                </a:r>
                <a:endParaRPr lang="en-IN" sz="2200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B5ACD18-2A60-44F3-844E-B09CD2C32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2192000" cy="849086"/>
              </a:xfrm>
              <a:blipFill>
                <a:blip r:embed="rId3"/>
                <a:stretch>
                  <a:fillRect t="-25899" b="-20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ECA54E-913D-4D3D-91DF-8CFC9278515D}"/>
                  </a:ext>
                </a:extLst>
              </p:cNvPr>
              <p:cNvSpPr txBox="1"/>
              <p:nvPr/>
            </p:nvSpPr>
            <p:spPr>
              <a:xfrm>
                <a:off x="148028" y="911772"/>
                <a:ext cx="11295018" cy="465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I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IN" sz="2400" b="1" dirty="0"/>
                  <a:t> </a:t>
                </a:r>
                <a:r>
                  <a:rPr lang="en-IN" sz="2400" dirty="0"/>
                  <a:t>where </a:t>
                </a:r>
                <a14:m>
                  <m:oMath xmlns:m="http://schemas.openxmlformats.org/officeDocument/2006/math">
                    <m:r>
                      <a:rPr lang="en-I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sz="2400" b="1" dirty="0"/>
                  <a:t> 	</a:t>
                </a:r>
                <a:r>
                  <a:rPr lang="en-IN" sz="2400" dirty="0"/>
                  <a:t>&amp;</a:t>
                </a:r>
                <a:r>
                  <a:rPr lang="en-IN" sz="2400" b="1" dirty="0"/>
                  <a:t>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000" b="0" i="1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rad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000" b="0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ra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ECA54E-913D-4D3D-91DF-8CFC9278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28" y="911772"/>
                <a:ext cx="11295018" cy="465064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88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2192000" cy="84908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IN" dirty="0"/>
                  <a:t>Heated Surge Vessel</a:t>
                </a:r>
                <a:br>
                  <a:rPr lang="en-IN" dirty="0"/>
                </a:br>
                <a:r>
                  <a:rPr lang="en-IN" sz="2200" dirty="0"/>
                  <a:t>PI Temperature Control </a:t>
                </a:r>
                <a:r>
                  <a:rPr lang="en-IN" sz="2700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IN" sz="2700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IN" sz="27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IN" sz="2700" b="0" dirty="0"/>
                  <a:t>): </a:t>
                </a:r>
                <a:r>
                  <a:rPr lang="en-IN" sz="2200" dirty="0"/>
                  <a:t>Dynamic Response</a:t>
                </a:r>
                <a:endParaRPr lang="en-IN" sz="2700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2192000" cy="849086"/>
              </a:xfrm>
              <a:blipFill>
                <a:blip r:embed="rId2"/>
                <a:stretch>
                  <a:fillRect t="-27338" b="-23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8" y="1542211"/>
            <a:ext cx="5333333" cy="40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9337" y="1985554"/>
            <a:ext cx="3688830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OBSERVATIONS</a:t>
            </a:r>
          </a:p>
          <a:p>
            <a:pPr>
              <a:spcAft>
                <a:spcPts val="600"/>
              </a:spcAft>
            </a:pPr>
            <a:r>
              <a:rPr lang="en-IN" sz="2000" dirty="0">
                <a:solidFill>
                  <a:srgbClr val="FF3399"/>
                </a:solidFill>
              </a:rPr>
              <a:t>Oscillatory response</a:t>
            </a:r>
          </a:p>
          <a:p>
            <a:pPr>
              <a:spcAft>
                <a:spcPts val="600"/>
              </a:spcAft>
            </a:pPr>
            <a:r>
              <a:rPr lang="en-IN" sz="2000" dirty="0">
                <a:solidFill>
                  <a:srgbClr val="FF3399"/>
                </a:solidFill>
              </a:rPr>
              <a:t>Response speed increases with R</a:t>
            </a:r>
          </a:p>
          <a:p>
            <a:pPr>
              <a:spcAft>
                <a:spcPts val="600"/>
              </a:spcAft>
            </a:pPr>
            <a:r>
              <a:rPr lang="en-IN" sz="2000" dirty="0">
                <a:solidFill>
                  <a:srgbClr val="FF3399"/>
                </a:solidFill>
              </a:rPr>
              <a:t>Aggression in Q increases with R</a:t>
            </a:r>
          </a:p>
          <a:p>
            <a:pPr>
              <a:spcAft>
                <a:spcPts val="600"/>
              </a:spcAft>
            </a:pPr>
            <a:r>
              <a:rPr lang="en-IN" sz="2000" dirty="0">
                <a:solidFill>
                  <a:srgbClr val="FF3399"/>
                </a:solidFill>
              </a:rPr>
              <a:t>No steady state offset from T</a:t>
            </a:r>
            <a:r>
              <a:rPr lang="en-IN" sz="2000" baseline="30000" dirty="0">
                <a:solidFill>
                  <a:srgbClr val="FF3399"/>
                </a:solidFill>
              </a:rPr>
              <a:t>SP</a:t>
            </a:r>
            <a:endParaRPr lang="en-IN" sz="2000" dirty="0">
              <a:solidFill>
                <a:srgbClr val="FF33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2868" y="1047988"/>
            <a:ext cx="11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KK</a:t>
            </a:r>
            <a:r>
              <a:rPr lang="en-IN" baseline="-25000" dirty="0"/>
              <a:t>C</a:t>
            </a:r>
            <a:r>
              <a:rPr lang="en-IN" dirty="0"/>
              <a:t> = 2R-1</a:t>
            </a:r>
          </a:p>
        </p:txBody>
      </p:sp>
    </p:spTree>
    <p:extLst>
      <p:ext uri="{BB962C8B-B14F-4D97-AF65-F5344CB8AC3E}">
        <p14:creationId xmlns:p14="http://schemas.microsoft.com/office/powerpoint/2010/main" val="38814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2702767"/>
          </a:xfrm>
        </p:spPr>
        <p:txBody>
          <a:bodyPr>
            <a:normAutofit/>
          </a:bodyPr>
          <a:lstStyle/>
          <a:p>
            <a:r>
              <a:rPr lang="en-IN" dirty="0"/>
              <a:t>Consider a damped spring-mass system.</a:t>
            </a:r>
          </a:p>
          <a:p>
            <a:pPr lvl="1"/>
            <a:r>
              <a:rPr lang="en-IN" dirty="0"/>
              <a:t>Derive the ODE describing the motion of the mass attached to the spring</a:t>
            </a:r>
          </a:p>
          <a:p>
            <a:pPr lvl="1"/>
            <a:r>
              <a:rPr lang="en-IN" dirty="0"/>
              <a:t>Solve the ODE for a step change in the equilibrium position of the mass when </a:t>
            </a:r>
          </a:p>
          <a:p>
            <a:pPr lvl="2"/>
            <a:r>
              <a:rPr lang="en-IN" dirty="0"/>
              <a:t>The roots of the ODE characteristic equation are complex conjugate pairs.</a:t>
            </a:r>
          </a:p>
          <a:p>
            <a:pPr lvl="2"/>
            <a:r>
              <a:rPr lang="en-IN" dirty="0"/>
              <a:t>The roots of the ODE characteristic equation are real and repeated</a:t>
            </a:r>
          </a:p>
          <a:p>
            <a:pPr lvl="2"/>
            <a:r>
              <a:rPr lang="en-IN" dirty="0"/>
              <a:t>The roots of the ODE characteristic equation are real and distinct</a:t>
            </a:r>
          </a:p>
          <a:p>
            <a:pPr lvl="2"/>
            <a:r>
              <a:rPr lang="en-IN" dirty="0"/>
              <a:t>Is it possible to have purely imaginary roots. If so, solve the corresponding 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57" y="3936954"/>
            <a:ext cx="22098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3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410547" y="1111501"/>
                <a:ext cx="11417587" cy="52138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Heated surge tank with PI temperature control described by a second order ODE</a:t>
                </a:r>
              </a:p>
              <a:p>
                <a:r>
                  <a:rPr lang="en-US" dirty="0"/>
                  <a:t>Second order ODE characteristic equation can have complex conjugate roots</a:t>
                </a:r>
              </a:p>
              <a:p>
                <a:pPr lvl="1"/>
                <a:r>
                  <a:rPr lang="en-US" dirty="0"/>
                  <a:t>K</a:t>
                </a:r>
                <a:r>
                  <a:rPr lang="en-US" baseline="-25000" dirty="0"/>
                  <a:t>C</a:t>
                </a:r>
                <a:r>
                  <a:rPr lang="en-US" dirty="0"/>
                  <a:t> and </a:t>
                </a:r>
                <a:r>
                  <a:rPr lang="el-GR" dirty="0"/>
                  <a:t>τ</a:t>
                </a:r>
                <a:r>
                  <a:rPr lang="en-IN" baseline="-25000" dirty="0"/>
                  <a:t>I</a:t>
                </a:r>
                <a:r>
                  <a:rPr lang="en-IN" dirty="0"/>
                  <a:t> </a:t>
                </a:r>
                <a:r>
                  <a:rPr lang="en-US" dirty="0"/>
                  <a:t>must be appropriately chosen</a:t>
                </a:r>
              </a:p>
              <a:p>
                <a:pPr lvl="2"/>
                <a:r>
                  <a:rPr lang="en-US" dirty="0" err="1"/>
                  <a:t>τ</a:t>
                </a:r>
                <a:r>
                  <a:rPr lang="en-US" baseline="-25000" dirty="0" err="1"/>
                  <a:t>I</a:t>
                </a:r>
                <a:r>
                  <a:rPr lang="en-US" dirty="0"/>
                  <a:t> = </a:t>
                </a:r>
                <a:r>
                  <a:rPr lang="el-GR" dirty="0"/>
                  <a:t>τ</a:t>
                </a:r>
                <a:r>
                  <a:rPr lang="en-IN" dirty="0"/>
                  <a:t>/R (R&gt;1) 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rad>
                    <m:r>
                      <a:rPr lang="en-IN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rad>
                  </m:oMath>
                </a14:m>
                <a:r>
                  <a:rPr lang="en-IN" dirty="0"/>
                  <a:t> </a:t>
                </a:r>
                <a:endParaRPr lang="en-US" dirty="0"/>
              </a:p>
              <a:p>
                <a:pPr lvl="1"/>
                <a:r>
                  <a:rPr lang="en-US" dirty="0"/>
                  <a:t>Unit step forcing</a:t>
                </a:r>
              </a:p>
              <a:p>
                <a:pPr marL="914400" lvl="2" indent="0">
                  <a:spcAft>
                    <a:spcPts val="600"/>
                  </a:spcAft>
                  <a:buNone/>
                </a:pPr>
                <a:r>
                  <a:rPr lang="en-US" dirty="0"/>
                  <a:t>Response is an exponentially decaying sinusoid</a:t>
                </a:r>
              </a:p>
              <a:p>
                <a:pPr marL="1371600" lvl="3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spcAft>
                    <a:spcPts val="600"/>
                  </a:spcAft>
                  <a:buNone/>
                </a:pPr>
                <a:r>
                  <a:rPr lang="en-US" dirty="0"/>
                  <a:t>Characteristic equation roots: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𝑗𝑏</m:t>
                    </m:r>
                  </m:oMath>
                </a14:m>
                <a:endParaRPr lang="en-US" dirty="0"/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𝑏𝑡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Heated Surge Vessel</a:t>
                </a:r>
              </a:p>
              <a:p>
                <a:pPr lvl="2"/>
                <a:r>
                  <a:rPr lang="en-US" dirty="0"/>
                  <a:t>Exponentially decaying sinusoidal response</a:t>
                </a:r>
              </a:p>
              <a:p>
                <a:pPr lvl="2"/>
                <a:r>
                  <a:rPr lang="en-US" dirty="0"/>
                  <a:t>No offset due to integral action</a:t>
                </a: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547" y="1111501"/>
                <a:ext cx="11417587" cy="5213888"/>
              </a:xfrm>
              <a:blipFill>
                <a:blip r:embed="rId2"/>
                <a:stretch>
                  <a:fillRect l="-801" t="-23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2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40778</TotalTime>
  <Words>710</Words>
  <Application>Microsoft Macintosh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Dynamic Modelling First Principles Models Simple Systems III</vt:lpstr>
      <vt:lpstr>Heated Surge Vessel Dynamic Responses</vt:lpstr>
      <vt:lpstr>Heated Surge Vessel PI Temperature Control (τ_I&lt;τ)</vt:lpstr>
      <vt:lpstr>Heated Surge Vessel PI Temperature Control (τ_I&lt;τ)</vt:lpstr>
      <vt:lpstr>PowerPoint Presentation</vt:lpstr>
      <vt:lpstr>Heated Surge Vessel PI Temperature Control (τ_I&lt;τ)</vt:lpstr>
      <vt:lpstr>Heated Surge Vessel PI Temperature Control (τ_I&lt;τ): Dynamic Response</vt:lpstr>
      <vt:lpstr>Exercise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Shubham Gupta</cp:lastModifiedBy>
  <cp:revision>370</cp:revision>
  <dcterms:created xsi:type="dcterms:W3CDTF">2019-12-31T10:16:46Z</dcterms:created>
  <dcterms:modified xsi:type="dcterms:W3CDTF">2021-04-30T08:56:30Z</dcterms:modified>
</cp:coreProperties>
</file>