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85" r:id="rId3"/>
    <p:sldId id="388" r:id="rId4"/>
    <p:sldId id="382" r:id="rId5"/>
    <p:sldId id="389" r:id="rId6"/>
    <p:sldId id="383" r:id="rId7"/>
    <p:sldId id="384" r:id="rId8"/>
    <p:sldId id="387" r:id="rId9"/>
    <p:sldId id="3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CC"/>
    <a:srgbClr val="008000"/>
    <a:srgbClr val="FFCCFF"/>
    <a:srgbClr val="CC3300"/>
    <a:srgbClr val="66FF33"/>
    <a:srgbClr val="336600"/>
    <a:srgbClr val="FF9900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7" autoAdjust="0"/>
  </p:normalViewPr>
  <p:slideViewPr>
    <p:cSldViewPr snapToGrid="0">
      <p:cViewPr>
        <p:scale>
          <a:sx n="62" d="100"/>
          <a:sy n="62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Modelling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First Principles Models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CCFF"/>
                </a:solidFill>
              </a:rPr>
              <a:t>Simple Systems IV</a:t>
            </a:r>
            <a:endParaRPr lang="en-IN" dirty="0">
              <a:solidFill>
                <a:srgbClr val="FF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3.2.4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Heated Surge Vessel</a:t>
            </a:r>
            <a:br>
              <a:rPr lang="en-IN" dirty="0"/>
            </a:br>
            <a:r>
              <a:rPr lang="en-IN" sz="2200" dirty="0"/>
              <a:t>Dynamic Responses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831600" y="1189970"/>
            <a:ext cx="3040973" cy="1987918"/>
            <a:chOff x="6195875" y="1143327"/>
            <a:chExt cx="3040973" cy="1987918"/>
          </a:xfrm>
        </p:grpSpPr>
        <p:grpSp>
          <p:nvGrpSpPr>
            <p:cNvPr id="4" name="Group 3"/>
            <p:cNvGrpSpPr/>
            <p:nvPr/>
          </p:nvGrpSpPr>
          <p:grpSpPr>
            <a:xfrm>
              <a:off x="6314455" y="1143327"/>
              <a:ext cx="2702028" cy="1987918"/>
              <a:chOff x="801929" y="2225974"/>
              <a:chExt cx="2702028" cy="1987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1929" y="2225974"/>
                <a:ext cx="2702028" cy="1987918"/>
                <a:chOff x="1160845" y="2305363"/>
                <a:chExt cx="2702028" cy="1987918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 rot="16200000">
                  <a:off x="2059732" y="2866830"/>
                  <a:ext cx="1091682" cy="1226975"/>
                  <a:chOff x="1903445" y="3023118"/>
                  <a:chExt cx="1091682" cy="91440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903445" y="3023118"/>
                    <a:ext cx="914400" cy="9144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" name="Flowchart: Delay 20"/>
                  <p:cNvSpPr/>
                  <p:nvPr/>
                </p:nvSpPr>
                <p:spPr>
                  <a:xfrm>
                    <a:off x="2817845" y="3023118"/>
                    <a:ext cx="177282" cy="914400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245636" y="2537927"/>
                  <a:ext cx="1371600" cy="396550"/>
                  <a:chOff x="1245636" y="2537927"/>
                  <a:chExt cx="1371600" cy="39655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1245636" y="2537927"/>
                    <a:ext cx="13716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endCxn id="21" idx="3"/>
                  </p:cNvCxnSpPr>
                  <p:nvPr/>
                </p:nvCxnSpPr>
                <p:spPr>
                  <a:xfrm flipH="1">
                    <a:off x="2605574" y="2537927"/>
                    <a:ext cx="0" cy="39655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2593910" y="4026159"/>
                  <a:ext cx="1268963" cy="237931"/>
                  <a:chOff x="2593910" y="4026159"/>
                  <a:chExt cx="1268963" cy="237931"/>
                </a:xfrm>
              </p:grpSpPr>
              <p:cxnSp>
                <p:nvCxnSpPr>
                  <p:cNvPr id="16" name="Straight Connector 15"/>
                  <p:cNvCxnSpPr>
                    <a:stCxn id="20" idx="1"/>
                  </p:cNvCxnSpPr>
                  <p:nvPr/>
                </p:nvCxnSpPr>
                <p:spPr>
                  <a:xfrm flipH="1">
                    <a:off x="2593910" y="4026159"/>
                    <a:ext cx="0" cy="23793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2598574" y="4254758"/>
                    <a:ext cx="126429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160845" y="2305363"/>
                  <a:ext cx="1582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200" dirty="0"/>
                    <a:t>1m</a:t>
                  </a:r>
                  <a:r>
                    <a:rPr lang="en-IN" sz="1200" baseline="30000" dirty="0"/>
                    <a:t>3</a:t>
                  </a:r>
                  <a:r>
                    <a:rPr lang="en-IN" sz="1200" dirty="0"/>
                    <a:t>/min, 10 </a:t>
                  </a:r>
                  <a:r>
                    <a:rPr lang="en-IN" sz="1200" dirty="0" err="1"/>
                    <a:t>kmol</a:t>
                  </a:r>
                  <a:r>
                    <a:rPr lang="en-IN" sz="1200" dirty="0"/>
                    <a:t>/m</a:t>
                  </a:r>
                  <a:r>
                    <a:rPr lang="en-IN" sz="1200" baseline="30000" dirty="0"/>
                    <a:t>3</a:t>
                  </a:r>
                  <a:r>
                    <a:rPr lang="en-IN" sz="1200" dirty="0"/>
                    <a:t> </a:t>
                  </a:r>
                </a:p>
                <a:p>
                  <a:pPr algn="ctr"/>
                  <a:r>
                    <a:rPr lang="en-IN" sz="1200" dirty="0"/>
                    <a:t>20 </a:t>
                  </a:r>
                  <a:r>
                    <a:rPr lang="en-IN" sz="1200" baseline="30000" dirty="0" err="1"/>
                    <a:t>o</a:t>
                  </a:r>
                  <a:r>
                    <a:rPr lang="en-IN" sz="1200" dirty="0" err="1"/>
                    <a:t>C</a:t>
                  </a:r>
                  <a:endParaRPr lang="en-IN" sz="1200" baseline="-250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274995" y="4016282"/>
                  <a:ext cx="5132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dirty="0"/>
                    <a:t>60 </a:t>
                  </a:r>
                  <a:r>
                    <a:rPr lang="en-IN" sz="1200" baseline="30000" dirty="0" err="1"/>
                    <a:t>o</a:t>
                  </a:r>
                  <a:r>
                    <a:rPr lang="en-IN" sz="1200" dirty="0" err="1"/>
                    <a:t>C</a:t>
                  </a:r>
                  <a:endParaRPr lang="en-IN" sz="1200" baseline="-250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84078" y="3387637"/>
                <a:ext cx="1080000" cy="335277"/>
                <a:chOff x="740232" y="3326674"/>
                <a:chExt cx="1080000" cy="335277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748944" y="3326674"/>
                  <a:ext cx="104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740232" y="3661951"/>
                  <a:ext cx="108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458064" y="3326674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448112" y="3490045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TextBox 21"/>
            <p:cNvSpPr txBox="1"/>
            <p:nvPr/>
          </p:nvSpPr>
          <p:spPr>
            <a:xfrm>
              <a:off x="7612990" y="2334325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10 m</a:t>
              </a:r>
              <a:r>
                <a:rPr lang="en-IN" sz="1200" baseline="30000" dirty="0"/>
                <a:t>3</a:t>
              </a:r>
              <a:endParaRPr lang="en-IN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744517" y="2088538"/>
              <a:ext cx="241569" cy="287828"/>
              <a:chOff x="6553200" y="3513424"/>
              <a:chExt cx="914400" cy="906176"/>
            </a:xfrm>
          </p:grpSpPr>
          <p:sp>
            <p:nvSpPr>
              <p:cNvPr id="24" name="Flowchart: Collate 23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26" name="Flowchart: Delay 25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4" idx="1"/>
                  <a:endCxn id="26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/>
            <p:cNvSpPr txBox="1"/>
            <p:nvPr/>
          </p:nvSpPr>
          <p:spPr>
            <a:xfrm>
              <a:off x="6195875" y="1828744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81.6 MJ/min</a:t>
              </a:r>
              <a:endParaRPr lang="en-IN" sz="12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1451" y="1235258"/>
              <a:ext cx="1215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err="1"/>
                <a:t>C</a:t>
              </a:r>
              <a:r>
                <a:rPr lang="en-IN" sz="1200" baseline="-25000" dirty="0" err="1"/>
                <a:t>p</a:t>
              </a:r>
              <a:r>
                <a:rPr lang="en-IN" sz="1200" dirty="0"/>
                <a:t> = 2.55 kJ/kg K</a:t>
              </a:r>
            </a:p>
            <a:p>
              <a:pPr algn="ctr"/>
              <a:r>
                <a:rPr lang="en-IN" sz="1200" dirty="0"/>
                <a:t>ρ = 800 kg/m</a:t>
              </a:r>
              <a:r>
                <a:rPr lang="en-IN" sz="1200" baseline="30000" dirty="0"/>
                <a:t>3</a:t>
              </a:r>
              <a:endParaRPr lang="en-IN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7335" y="1082481"/>
            <a:ext cx="2867561" cy="2387851"/>
            <a:chOff x="753388" y="1048711"/>
            <a:chExt cx="2867561" cy="2387851"/>
          </a:xfrm>
        </p:grpSpPr>
        <p:grpSp>
          <p:nvGrpSpPr>
            <p:cNvPr id="33" name="Group 32"/>
            <p:cNvGrpSpPr/>
            <p:nvPr/>
          </p:nvGrpSpPr>
          <p:grpSpPr>
            <a:xfrm>
              <a:off x="1003712" y="1048711"/>
              <a:ext cx="2617237" cy="2387851"/>
              <a:chOff x="886720" y="2103201"/>
              <a:chExt cx="2617237" cy="238785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886720" y="2103201"/>
                <a:ext cx="2617237" cy="2387851"/>
                <a:chOff x="1245636" y="2182590"/>
                <a:chExt cx="2617237" cy="2387851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 rot="16200000">
                  <a:off x="2059732" y="2866830"/>
                  <a:ext cx="1091682" cy="1226975"/>
                  <a:chOff x="1903445" y="3023118"/>
                  <a:chExt cx="1091682" cy="914400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1903445" y="3023118"/>
                    <a:ext cx="914400" cy="9144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Flowchart: Delay 50"/>
                  <p:cNvSpPr/>
                  <p:nvPr/>
                </p:nvSpPr>
                <p:spPr>
                  <a:xfrm>
                    <a:off x="2817845" y="3023118"/>
                    <a:ext cx="177282" cy="914400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245636" y="2537927"/>
                  <a:ext cx="1371600" cy="396550"/>
                  <a:chOff x="1245636" y="2537927"/>
                  <a:chExt cx="1371600" cy="39655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1245636" y="2537927"/>
                    <a:ext cx="13716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>
                    <a:endCxn id="51" idx="3"/>
                  </p:cNvCxnSpPr>
                  <p:nvPr/>
                </p:nvCxnSpPr>
                <p:spPr>
                  <a:xfrm flipH="1">
                    <a:off x="2605574" y="2537927"/>
                    <a:ext cx="0" cy="39655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2593910" y="4026159"/>
                  <a:ext cx="1268963" cy="237931"/>
                  <a:chOff x="2593910" y="4026159"/>
                  <a:chExt cx="1268963" cy="237931"/>
                </a:xfrm>
              </p:grpSpPr>
              <p:cxnSp>
                <p:nvCxnSpPr>
                  <p:cNvPr id="46" name="Straight Connector 45"/>
                  <p:cNvCxnSpPr>
                    <a:stCxn id="50" idx="1"/>
                  </p:cNvCxnSpPr>
                  <p:nvPr/>
                </p:nvCxnSpPr>
                <p:spPr>
                  <a:xfrm flipH="1">
                    <a:off x="2593910" y="4026159"/>
                    <a:ext cx="0" cy="23793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2598574" y="4254758"/>
                    <a:ext cx="126429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1324947" y="2182590"/>
                  <a:ext cx="1047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F</a:t>
                  </a:r>
                  <a:r>
                    <a:rPr lang="en-IN" baseline="-25000" dirty="0"/>
                    <a:t>0</a:t>
                  </a:r>
                  <a:r>
                    <a:rPr lang="en-IN" dirty="0"/>
                    <a:t>, c</a:t>
                  </a:r>
                  <a:r>
                    <a:rPr lang="en-IN" baseline="-25000" dirty="0"/>
                    <a:t>A0</a:t>
                  </a:r>
                  <a:r>
                    <a:rPr lang="en-IN" dirty="0"/>
                    <a:t>, T</a:t>
                  </a:r>
                  <a:r>
                    <a:rPr lang="en-IN" baseline="-25000" dirty="0"/>
                    <a:t>0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057324" y="4201109"/>
                  <a:ext cx="7895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F, </a:t>
                  </a:r>
                  <a:r>
                    <a:rPr lang="en-IN" dirty="0" err="1"/>
                    <a:t>c</a:t>
                  </a:r>
                  <a:r>
                    <a:rPr lang="en-IN" baseline="-25000" dirty="0" err="1"/>
                    <a:t>A</a:t>
                  </a:r>
                  <a:r>
                    <a:rPr lang="en-IN" dirty="0"/>
                    <a:t>, T</a:t>
                  </a:r>
                  <a:endParaRPr lang="en-IN" baseline="-250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984078" y="3387637"/>
                <a:ext cx="1080000" cy="335277"/>
                <a:chOff x="740232" y="3326674"/>
                <a:chExt cx="1080000" cy="335277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48944" y="3326674"/>
                  <a:ext cx="104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40232" y="3661951"/>
                  <a:ext cx="108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458064" y="3326674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448112" y="3490045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1348983" y="2116695"/>
              <a:ext cx="241569" cy="287828"/>
              <a:chOff x="6553200" y="3513424"/>
              <a:chExt cx="914400" cy="906176"/>
            </a:xfrm>
          </p:grpSpPr>
          <p:sp>
            <p:nvSpPr>
              <p:cNvPr id="53" name="Flowchart: Collate 5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5" name="Flowchart: Delay 5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>
                  <a:stCxn id="53" idx="1"/>
                  <a:endCxn id="5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1293753" y="1670908"/>
              <a:ext cx="415563" cy="369332"/>
              <a:chOff x="7523642" y="5737935"/>
              <a:chExt cx="415563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523642" y="5737935"/>
                <a:ext cx="415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TC</a:t>
                </a:r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7559264" y="5755691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H="1">
              <a:off x="1659142" y="1861660"/>
              <a:ext cx="57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>
              <a:off x="1431397" y="2073196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 flipH="1" flipV="1">
              <a:off x="1067232" y="1849127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53388" y="1647199"/>
              <a:ext cx="446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</a:t>
              </a:r>
              <a:r>
                <a:rPr lang="en-IN" baseline="30000" dirty="0"/>
                <a:t>SP</a:t>
              </a:r>
              <a:endParaRPr lang="en-IN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79061" y="4269478"/>
            <a:ext cx="7673147" cy="993926"/>
            <a:chOff x="67005" y="3419702"/>
            <a:chExt cx="7673147" cy="993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ea typeface="Cambria Math" panose="02040503050406030204" pitchFamily="18" charset="0"/>
                    </a:rPr>
                    <a:t>Process Dynamic Model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blipFill>
                  <a:blip r:embed="rId3"/>
                  <a:stretch>
                    <a:fillRect l="-1942" t="-40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758595" y="3419702"/>
                  <a:ext cx="4981557" cy="993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IN" b="1" dirty="0"/>
                    <a:t>Controller Equation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IN" dirty="0"/>
                              <m:t>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595" y="3419702"/>
                  <a:ext cx="4981557" cy="993926"/>
                </a:xfrm>
                <a:prstGeom prst="rect">
                  <a:avLst/>
                </a:prstGeom>
                <a:blipFill>
                  <a:blip r:embed="rId4"/>
                  <a:stretch>
                    <a:fillRect l="-1102" t="-36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39259" y="5537579"/>
                <a:ext cx="2604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=0.4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59" y="5537579"/>
                <a:ext cx="26043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5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57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Heated Surge Vessel</a:t>
                </a:r>
                <a:br>
                  <a:rPr lang="en-IN" dirty="0"/>
                </a:br>
                <a:r>
                  <a:rPr lang="en-IN" sz="2200" dirty="0"/>
                  <a:t>PI Temperature Control </a:t>
                </a:r>
                <a:r>
                  <a:rPr lang="en-IN" sz="20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sz="2400" b="0" dirty="0"/>
                  <a:t>)</a:t>
                </a:r>
                <a:endParaRPr lang="en-IN" sz="2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5899" b="-20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670" y="1495829"/>
                <a:ext cx="6440609" cy="857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" y="1495829"/>
                <a:ext cx="6440609" cy="857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50584" y="2284716"/>
                <a:ext cx="3671903" cy="306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Characteristic Equation Roots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I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𝑅𝐾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I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when</m:t>
                      </m:r>
                      <m:r>
                        <a:rPr lang="en-I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−1±2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</m:rad>
                    </m:oMath>
                  </m:oMathPara>
                </a14:m>
                <a:endParaRPr lang="en-IN" dirty="0"/>
              </a:p>
              <a:p>
                <a:r>
                  <a:rPr lang="en-IN" b="1" dirty="0"/>
                  <a:t>Repeated roots </a:t>
                </a:r>
                <a:r>
                  <a:rPr lang="en-IN" dirty="0"/>
                  <a:t>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I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</m:t>
                          </m:r>
                        </m:e>
                        <m:sup>
                          <m:sSup>
                            <m:sSupPr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N" sz="1400" dirty="0"/>
              </a:p>
              <a:p>
                <a:r>
                  <a:rPr lang="en-IN" sz="1600" dirty="0"/>
                  <a:t>For unit step forcing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IN" sz="1400" dirty="0">
                  <a:ea typeface="Cambria Math" panose="02040503050406030204" pitchFamily="18" charset="0"/>
                </a:endParaRPr>
              </a:p>
              <a:p>
                <a:r>
                  <a:rPr lang="en-IN" sz="1400" dirty="0">
                    <a:ea typeface="Cambria Math" panose="02040503050406030204" pitchFamily="18" charset="0"/>
                  </a:rPr>
                  <a:t>ICs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IN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600" dirty="0">
                    <a:ea typeface="Cambria Math" panose="02040503050406030204" pitchFamily="18" charset="0"/>
                  </a:rPr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I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4" y="2284716"/>
                <a:ext cx="3671903" cy="3063403"/>
              </a:xfrm>
              <a:prstGeom prst="rect">
                <a:avLst/>
              </a:prstGeom>
              <a:blipFill>
                <a:blip r:embed="rId4"/>
                <a:stretch>
                  <a:fillRect l="-1329" t="-1195" b="-1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ECA54E-913D-4D3D-91DF-8CFC9278515D}"/>
                  </a:ext>
                </a:extLst>
              </p:cNvPr>
              <p:cNvSpPr txBox="1"/>
              <p:nvPr/>
            </p:nvSpPr>
            <p:spPr>
              <a:xfrm>
                <a:off x="148028" y="911772"/>
                <a:ext cx="11295018" cy="465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where </a:t>
                </a:r>
                <a14:m>
                  <m:oMath xmlns:m="http://schemas.openxmlformats.org/officeDocument/2006/math"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400" b="1" dirty="0"/>
                  <a:t> 	</a:t>
                </a:r>
                <a:r>
                  <a:rPr lang="en-IN" sz="2400" dirty="0"/>
                  <a:t>&amp;</a:t>
                </a:r>
                <a:r>
                  <a:rPr lang="en-IN" sz="2400" b="1" dirty="0"/>
                  <a:t> 	</a:t>
                </a:r>
                <a14:m>
                  <m:oMath xmlns:m="http://schemas.openxmlformats.org/officeDocument/2006/math">
                    <m:r>
                      <a:rPr lang="en-IN" sz="2000" b="0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ECA54E-913D-4D3D-91DF-8CFC9278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28" y="911772"/>
                <a:ext cx="11295018" cy="465064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75841" y="5564551"/>
                <a:ext cx="4548105" cy="881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/>
                  <a:t>Unit Step Forcing Function Response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1" y="5564551"/>
                <a:ext cx="4548105" cy="881332"/>
              </a:xfrm>
              <a:prstGeom prst="rect">
                <a:avLst/>
              </a:prstGeom>
              <a:blipFill>
                <a:blip r:embed="rId6"/>
                <a:stretch>
                  <a:fillRect l="-1072" t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367720" y="2511138"/>
                <a:ext cx="3075522" cy="1112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Regulator Step Response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</m:rad>
                                </m:e>
                              </m:d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20" y="2511138"/>
                <a:ext cx="3075522" cy="1112164"/>
              </a:xfrm>
              <a:prstGeom prst="rect">
                <a:avLst/>
              </a:prstGeom>
              <a:blipFill>
                <a:blip r:embed="rId7"/>
                <a:stretch>
                  <a:fillRect l="-1786" t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664464" y="4250734"/>
                <a:ext cx="7517533" cy="149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b="1" dirty="0">
                    <a:solidFill>
                      <a:srgbClr val="FF3399"/>
                    </a:solidFill>
                  </a:rPr>
                  <a:t>Servo Step Response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</m:rad>
                                </m:e>
                              </m:d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IN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b="0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IN" b="0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IN" b="0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rad>
                                </m:e>
                              </m:d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</m:rad>
                                </m:e>
                              </m:d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IN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rgbClr val="FF3399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64" y="4250734"/>
                <a:ext cx="7517533" cy="1498872"/>
              </a:xfrm>
              <a:prstGeom prst="rect">
                <a:avLst/>
              </a:prstGeom>
              <a:blipFill>
                <a:blip r:embed="rId8"/>
                <a:stretch>
                  <a:fillRect l="-649" t="-20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58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Heated Surge Vessel</a:t>
                </a:r>
                <a:br>
                  <a:rPr lang="en-IN" dirty="0"/>
                </a:br>
                <a:r>
                  <a:rPr lang="en-IN" sz="2200" dirty="0"/>
                  <a:t>PI Temperature Control </a:t>
                </a:r>
                <a:r>
                  <a:rPr lang="en-IN" sz="20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sz="2400" b="0" dirty="0"/>
                  <a:t>)</a:t>
                </a:r>
                <a:endParaRPr lang="en-IN" sz="2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5899" b="-20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670" y="1495829"/>
                <a:ext cx="6440609" cy="857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" y="1495829"/>
                <a:ext cx="6440609" cy="857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50584" y="2284716"/>
                <a:ext cx="3906454" cy="3722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Characteristic Equation Roots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I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𝑅𝐾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I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when</m:t>
                      </m:r>
                      <m:r>
                        <a:rPr lang="en-I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−1+2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</m:ra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Two distinct roots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𝑅𝐾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I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𝑅𝐾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I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N" sz="1400" dirty="0"/>
              </a:p>
              <a:p>
                <a:r>
                  <a:rPr lang="en-IN" sz="1600" dirty="0"/>
                  <a:t>For unit step forcing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N" sz="1400" dirty="0">
                  <a:ea typeface="Cambria Math" panose="02040503050406030204" pitchFamily="18" charset="0"/>
                </a:endParaRPr>
              </a:p>
              <a:p>
                <a:r>
                  <a:rPr lang="en-IN" sz="1400" dirty="0">
                    <a:ea typeface="Cambria Math" panose="02040503050406030204" pitchFamily="18" charset="0"/>
                  </a:rPr>
                  <a:t>ICs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600" dirty="0">
                    <a:ea typeface="Cambria Math" panose="02040503050406030204" pitchFamily="18" charset="0"/>
                  </a:rPr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I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4" y="2284716"/>
                <a:ext cx="3906454" cy="3722558"/>
              </a:xfrm>
              <a:prstGeom prst="rect">
                <a:avLst/>
              </a:prstGeom>
              <a:blipFill>
                <a:blip r:embed="rId4"/>
                <a:stretch>
                  <a:fillRect l="-1248" t="-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ECA54E-913D-4D3D-91DF-8CFC9278515D}"/>
                  </a:ext>
                </a:extLst>
              </p:cNvPr>
              <p:cNvSpPr txBox="1"/>
              <p:nvPr/>
            </p:nvSpPr>
            <p:spPr>
              <a:xfrm>
                <a:off x="148028" y="911772"/>
                <a:ext cx="11295018" cy="465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where </a:t>
                </a:r>
                <a14:m>
                  <m:oMath xmlns:m="http://schemas.openxmlformats.org/officeDocument/2006/math"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400" b="1" dirty="0"/>
                  <a:t> 	</a:t>
                </a:r>
                <a:r>
                  <a:rPr lang="en-IN" sz="2400" dirty="0"/>
                  <a:t>&amp;</a:t>
                </a:r>
                <a:r>
                  <a:rPr lang="en-IN" sz="2400" b="1" dirty="0"/>
                  <a:t> 	</a:t>
                </a:r>
                <a14:m>
                  <m:oMath xmlns:m="http://schemas.openxmlformats.org/officeDocument/2006/math">
                    <m:r>
                      <a:rPr lang="en-IN" sz="2000" b="0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ECA54E-913D-4D3D-91DF-8CFC9278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28" y="911772"/>
                <a:ext cx="11295018" cy="465064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730828" y="2213652"/>
                <a:ext cx="3758593" cy="972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b="1" dirty="0"/>
                  <a:t>Unit Step Forcing Function Response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28" y="2213652"/>
                <a:ext cx="3758593" cy="972189"/>
              </a:xfrm>
              <a:prstGeom prst="rect">
                <a:avLst/>
              </a:prstGeom>
              <a:blipFill>
                <a:blip r:embed="rId6"/>
                <a:stretch>
                  <a:fillRect l="-1297" t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206252" y="3597534"/>
                <a:ext cx="4655442" cy="1236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IN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Regulator Step Response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𝑅𝐾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</m:e>
                      </m:d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252" y="3597534"/>
                <a:ext cx="4655442" cy="1236877"/>
              </a:xfrm>
              <a:prstGeom prst="rect">
                <a:avLst/>
              </a:prstGeom>
              <a:blipFill>
                <a:blip r:embed="rId7"/>
                <a:stretch>
                  <a:fillRect t="-2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636227" y="5131522"/>
                <a:ext cx="7449093" cy="13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IN" b="1" dirty="0">
                    <a:solidFill>
                      <a:srgbClr val="FF3399"/>
                    </a:solidFill>
                  </a:rPr>
                  <a:t>Servo Step Response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𝑅𝐾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IN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i="1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b="0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IN" b="0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num>
                                        <m:den>
                                          <m:r>
                                            <a:rPr lang="en-IN" b="0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  <m:r>
                                        <a:rPr lang="en-IN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rgbClr val="FF3399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27" y="5131522"/>
                <a:ext cx="7449093" cy="1319592"/>
              </a:xfrm>
              <a:prstGeom prst="rect">
                <a:avLst/>
              </a:prstGeom>
              <a:blipFill>
                <a:blip r:embed="rId8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78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Heated </a:t>
            </a:r>
            <a:r>
              <a:rPr lang="en-IN" dirty="0" err="1"/>
              <a:t>Sursge</a:t>
            </a:r>
            <a:r>
              <a:rPr lang="en-IN" dirty="0"/>
              <a:t> Tank</a:t>
            </a:r>
            <a:br>
              <a:rPr lang="en-IN" dirty="0"/>
            </a:br>
            <a:r>
              <a:rPr lang="en-IN" sz="2200" dirty="0"/>
              <a:t>TC Dynamic Results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3" y="1329940"/>
            <a:ext cx="5333333" cy="40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500" y="2194560"/>
            <a:ext cx="3628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3399"/>
                </a:solidFill>
              </a:rPr>
              <a:t>Offset with P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3399"/>
                </a:solidFill>
              </a:rPr>
              <a:t>No offset with PI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3399"/>
                </a:solidFill>
              </a:rPr>
              <a:t>Overshoot possible with I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3399"/>
                </a:solidFill>
              </a:rPr>
              <a:t>Faster servo response completion</a:t>
            </a:r>
          </a:p>
        </p:txBody>
      </p:sp>
    </p:spTree>
    <p:extLst>
      <p:ext uri="{BB962C8B-B14F-4D97-AF65-F5344CB8AC3E}">
        <p14:creationId xmlns:p14="http://schemas.microsoft.com/office/powerpoint/2010/main" val="7106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identical adiabatic tanks-in-series.</a:t>
            </a:r>
          </a:p>
          <a:p>
            <a:pPr lvl="1"/>
            <a:r>
              <a:rPr lang="en-IN" dirty="0"/>
              <a:t>Obtain ODE describing response of exit concentration </a:t>
            </a:r>
            <a:r>
              <a:rPr lang="en-IN" dirty="0" err="1"/>
              <a:t>c</a:t>
            </a:r>
            <a:r>
              <a:rPr lang="en-IN" baseline="-25000" dirty="0" err="1"/>
              <a:t>A</a:t>
            </a:r>
            <a:r>
              <a:rPr lang="en-IN" dirty="0"/>
              <a:t> to step change in inlet concentration c</a:t>
            </a:r>
            <a:r>
              <a:rPr lang="en-IN" baseline="-25000" dirty="0"/>
              <a:t>A0</a:t>
            </a:r>
          </a:p>
          <a:p>
            <a:r>
              <a:rPr lang="en-IN" dirty="0"/>
              <a:t>Two identical tanks in series with first tank loading second tank</a:t>
            </a:r>
          </a:p>
          <a:p>
            <a:pPr lvl="1"/>
            <a:r>
              <a:rPr lang="en-IN" dirty="0"/>
              <a:t>Obtain ODE describing response of exit concentration </a:t>
            </a:r>
            <a:r>
              <a:rPr lang="en-IN" dirty="0" err="1"/>
              <a:t>c</a:t>
            </a:r>
            <a:r>
              <a:rPr lang="en-IN" baseline="-25000" dirty="0" err="1"/>
              <a:t>A</a:t>
            </a:r>
            <a:r>
              <a:rPr lang="en-IN" dirty="0"/>
              <a:t> to step change in inlet concentration c</a:t>
            </a:r>
            <a:r>
              <a:rPr lang="en-IN" baseline="-25000" dirty="0"/>
              <a:t>A0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410547" y="943357"/>
                <a:ext cx="11417587" cy="544801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Heated surge tank with PI temperature control described by a second order ODE</a:t>
                </a:r>
              </a:p>
              <a:p>
                <a:pPr lvl="1"/>
                <a:r>
                  <a:rPr lang="en-US" dirty="0"/>
                  <a:t>Repeated real roots of characteristic equation</a:t>
                </a:r>
              </a:p>
              <a:p>
                <a:pPr lvl="2"/>
                <a:r>
                  <a:rPr lang="en-US" dirty="0" err="1"/>
                  <a:t>τ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</a:t>
                </a:r>
                <a:r>
                  <a:rPr lang="el-GR" dirty="0"/>
                  <a:t>τ</a:t>
                </a:r>
                <a:r>
                  <a:rPr lang="en-IN" dirty="0"/>
                  <a:t>/R (R &gt; 1) i.e. </a:t>
                </a:r>
                <a:r>
                  <a:rPr lang="en-US" dirty="0" err="1"/>
                  <a:t>τ</a:t>
                </a:r>
                <a:r>
                  <a:rPr lang="en-US" baseline="-25000" dirty="0" err="1"/>
                  <a:t>I</a:t>
                </a:r>
                <a:r>
                  <a:rPr lang="en-US" dirty="0"/>
                  <a:t> &lt; </a:t>
                </a:r>
                <a:r>
                  <a:rPr lang="el-GR" dirty="0"/>
                  <a:t>τ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rad>
                    <m:r>
                      <a:rPr lang="en-I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</m:oMath>
                </a14:m>
                <a:r>
                  <a:rPr lang="en-IN" dirty="0"/>
                  <a:t> </a:t>
                </a:r>
                <a:endParaRPr lang="en-US" dirty="0"/>
              </a:p>
              <a:p>
                <a:pPr lvl="2">
                  <a:spcAft>
                    <a:spcPts val="600"/>
                  </a:spcAft>
                </a:pPr>
                <a:r>
                  <a:rPr lang="en-US" b="1" dirty="0"/>
                  <a:t>Unit step forcing</a:t>
                </a:r>
              </a:p>
              <a:p>
                <a:pPr marL="1371600" lvl="3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spcAft>
                    <a:spcPts val="600"/>
                  </a:spcAft>
                  <a:buNone/>
                </a:pPr>
                <a:r>
                  <a:rPr lang="en-US" dirty="0"/>
                  <a:t>Characteristic equation roots: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distinct real roots</a:t>
                </a:r>
              </a:p>
              <a:p>
                <a:pPr lvl="2"/>
                <a:r>
                  <a:rPr lang="en-US" i="1" dirty="0" err="1"/>
                  <a:t>τ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&lt; </a:t>
                </a:r>
                <a:r>
                  <a:rPr lang="el-GR" i="1" dirty="0"/>
                  <a:t>τ</a:t>
                </a:r>
                <a:r>
                  <a:rPr lang="el-GR" dirty="0"/>
                  <a:t> </a:t>
                </a:r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rad>
                    <m:r>
                      <a:rPr lang="en-IN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or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</m:oMath>
                </a14:m>
                <a:endParaRPr lang="en-US" dirty="0"/>
              </a:p>
              <a:p>
                <a:pPr lvl="2">
                  <a:spcAft>
                    <a:spcPts val="600"/>
                  </a:spcAft>
                </a:pPr>
                <a:r>
                  <a:rPr lang="en-US" b="1" dirty="0"/>
                  <a:t>Unit step forcing</a:t>
                </a:r>
              </a:p>
              <a:p>
                <a:pPr marL="1371600" lvl="3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spcAft>
                    <a:spcPts val="600"/>
                  </a:spcAft>
                  <a:buNone/>
                </a:pPr>
                <a:r>
                  <a:rPr lang="en-US" dirty="0"/>
                  <a:t>Characteristic equation roots: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PI control of heated tank</a:t>
                </a:r>
              </a:p>
              <a:p>
                <a:pPr lvl="1"/>
                <a:r>
                  <a:rPr lang="en-US" dirty="0"/>
                  <a:t>Response a  linear combination of two decaying exponentials</a:t>
                </a:r>
              </a:p>
              <a:p>
                <a:pPr lvl="1"/>
                <a:r>
                  <a:rPr lang="en-US" dirty="0"/>
                  <a:t>No offset from constant </a:t>
                </a:r>
                <a:r>
                  <a:rPr lang="en-US" dirty="0" err="1"/>
                  <a:t>setpoint</a:t>
                </a:r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47" y="943357"/>
                <a:ext cx="11417587" cy="5448018"/>
              </a:xfrm>
              <a:blipFill>
                <a:blip r:embed="rId2"/>
                <a:stretch>
                  <a:fillRect l="-587" t="-23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36538</TotalTime>
  <Words>612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Dynamic Modelling First Principles Models Simple Systems IV</vt:lpstr>
      <vt:lpstr>Heated Surge Vessel Dynamic Responses</vt:lpstr>
      <vt:lpstr>PowerPoint Presentation</vt:lpstr>
      <vt:lpstr>Heated Surge Vessel PI Temperature Control (τ_I&lt;τ)</vt:lpstr>
      <vt:lpstr>PowerPoint Presentation</vt:lpstr>
      <vt:lpstr>Heated Surge Vessel PI Temperature Control (τ_I&lt;τ)</vt:lpstr>
      <vt:lpstr>Heated Sursge Tank TC Dynamic Results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372</cp:revision>
  <dcterms:created xsi:type="dcterms:W3CDTF">2019-12-31T10:16:46Z</dcterms:created>
  <dcterms:modified xsi:type="dcterms:W3CDTF">2021-01-28T06:09:53Z</dcterms:modified>
</cp:coreProperties>
</file>