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61" r:id="rId3"/>
    <p:sldId id="363" r:id="rId4"/>
    <p:sldId id="362" r:id="rId5"/>
    <p:sldId id="365" r:id="rId6"/>
    <p:sldId id="367" r:id="rId7"/>
    <p:sldId id="366" r:id="rId8"/>
    <p:sldId id="3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CC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FF"/>
    <a:srgbClr val="CCFFCC"/>
    <a:srgbClr val="0000CC"/>
    <a:srgbClr val="008000"/>
    <a:srgbClr val="FF3399"/>
    <a:srgbClr val="CC3300"/>
    <a:srgbClr val="66FF33"/>
    <a:srgbClr val="33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7" autoAdjust="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Modelling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First Principles Models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3600" dirty="0" err="1">
                <a:solidFill>
                  <a:srgbClr val="FFCCCC"/>
                </a:solidFill>
              </a:rPr>
              <a:t>Linearizable</a:t>
            </a:r>
            <a:r>
              <a:rPr lang="en-US" sz="3600" dirty="0">
                <a:solidFill>
                  <a:srgbClr val="FFCCCC"/>
                </a:solidFill>
              </a:rPr>
              <a:t> Systems</a:t>
            </a:r>
            <a:endParaRPr lang="en-IN" dirty="0">
              <a:solidFill>
                <a:srgbClr val="FFCC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3.3.1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1B8F3-BF88-43E0-BDCF-C139458B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Linearization Example 1: Tank Gravity Flow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33874" y="779498"/>
            <a:ext cx="3278468" cy="2387851"/>
            <a:chOff x="433874" y="779498"/>
            <a:chExt cx="3278468" cy="2387851"/>
          </a:xfrm>
        </p:grpSpPr>
        <p:grpSp>
          <p:nvGrpSpPr>
            <p:cNvPr id="4" name="Group 3"/>
            <p:cNvGrpSpPr/>
            <p:nvPr/>
          </p:nvGrpSpPr>
          <p:grpSpPr>
            <a:xfrm>
              <a:off x="433874" y="779498"/>
              <a:ext cx="3278468" cy="2387851"/>
              <a:chOff x="1245636" y="2182590"/>
              <a:chExt cx="3278468" cy="2387851"/>
            </a:xfrm>
          </p:grpSpPr>
          <p:grpSp>
            <p:nvGrpSpPr>
              <p:cNvPr id="5" name="Group 4"/>
              <p:cNvGrpSpPr/>
              <p:nvPr/>
            </p:nvGrpSpPr>
            <p:grpSpPr>
              <a:xfrm rot="16200000">
                <a:off x="2059732" y="2866830"/>
                <a:ext cx="1091682" cy="1226975"/>
                <a:chOff x="1903445" y="3023118"/>
                <a:chExt cx="1091682" cy="9144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903445" y="3023118"/>
                  <a:ext cx="914400" cy="914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Flowchart: Delay 17"/>
                <p:cNvSpPr/>
                <p:nvPr/>
              </p:nvSpPr>
              <p:spPr>
                <a:xfrm>
                  <a:off x="2817845" y="3023118"/>
                  <a:ext cx="177282" cy="914400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1245636" y="2537927"/>
                <a:ext cx="1371600" cy="396550"/>
                <a:chOff x="1245636" y="2537927"/>
                <a:chExt cx="1371600" cy="396550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1245636" y="2537927"/>
                  <a:ext cx="13716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endCxn id="18" idx="3"/>
                </p:cNvCxnSpPr>
                <p:nvPr/>
              </p:nvCxnSpPr>
              <p:spPr>
                <a:xfrm flipH="1">
                  <a:off x="2605574" y="2537927"/>
                  <a:ext cx="0" cy="3965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2593910" y="4026159"/>
                <a:ext cx="1268963" cy="237931"/>
                <a:chOff x="2593910" y="4026159"/>
                <a:chExt cx="1268963" cy="237931"/>
              </a:xfrm>
            </p:grpSpPr>
            <p:cxnSp>
              <p:nvCxnSpPr>
                <p:cNvPr id="13" name="Straight Connector 12"/>
                <p:cNvCxnSpPr>
                  <a:stCxn id="17" idx="1"/>
                </p:cNvCxnSpPr>
                <p:nvPr/>
              </p:nvCxnSpPr>
              <p:spPr>
                <a:xfrm flipH="1">
                  <a:off x="2593910" y="4026159"/>
                  <a:ext cx="0" cy="2379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598574" y="4254758"/>
                  <a:ext cx="1264299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Freeform 7"/>
              <p:cNvSpPr/>
              <p:nvPr/>
            </p:nvSpPr>
            <p:spPr>
              <a:xfrm>
                <a:off x="1996751" y="3197502"/>
                <a:ext cx="1212980" cy="181891"/>
              </a:xfrm>
              <a:custGeom>
                <a:avLst/>
                <a:gdLst>
                  <a:gd name="connsiteX0" fmla="*/ 0 w 1212980"/>
                  <a:gd name="connsiteY0" fmla="*/ 86874 h 181891"/>
                  <a:gd name="connsiteX1" fmla="*/ 457200 w 1212980"/>
                  <a:gd name="connsiteY1" fmla="*/ 2898 h 181891"/>
                  <a:gd name="connsiteX2" fmla="*/ 933061 w 1212980"/>
                  <a:gd name="connsiteY2" fmla="*/ 180180 h 181891"/>
                  <a:gd name="connsiteX3" fmla="*/ 1212980 w 1212980"/>
                  <a:gd name="connsiteY3" fmla="*/ 77543 h 181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980" h="181891">
                    <a:moveTo>
                      <a:pt x="0" y="86874"/>
                    </a:moveTo>
                    <a:cubicBezTo>
                      <a:pt x="150845" y="37110"/>
                      <a:pt x="301690" y="-12653"/>
                      <a:pt x="457200" y="2898"/>
                    </a:cubicBezTo>
                    <a:cubicBezTo>
                      <a:pt x="612710" y="18449"/>
                      <a:pt x="807098" y="167739"/>
                      <a:pt x="933061" y="180180"/>
                    </a:cubicBezTo>
                    <a:cubicBezTo>
                      <a:pt x="1059024" y="192621"/>
                      <a:pt x="1136002" y="135082"/>
                      <a:pt x="1212980" y="77543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324947" y="218259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Q</a:t>
                </a:r>
                <a:r>
                  <a:rPr lang="en-IN" baseline="-25000" dirty="0"/>
                  <a:t>in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75044" y="4201109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err="1"/>
                  <a:t>Q</a:t>
                </a:r>
                <a:r>
                  <a:rPr lang="en-IN" baseline="-25000" dirty="0" err="1"/>
                  <a:t>out</a:t>
                </a:r>
                <a:r>
                  <a:rPr lang="en-IN" dirty="0"/>
                  <a:t> = k h</a:t>
                </a:r>
                <a:r>
                  <a:rPr lang="en-IN" baseline="30000" dirty="0"/>
                  <a:t>0.5</a:t>
                </a:r>
                <a:endParaRPr lang="en-IN" baseline="-25000" dirty="0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1071400" y="1881197"/>
              <a:ext cx="0" cy="756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1762" y="20247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802225" y="897212"/>
            <a:ext cx="717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Obtain and solve dynamic model describing the variation in tank height </a:t>
            </a:r>
            <a:r>
              <a:rPr lang="en-IN" sz="2400" i="1" dirty="0"/>
              <a:t>h</a:t>
            </a:r>
            <a:r>
              <a:rPr lang="en-IN" sz="2400" dirty="0"/>
              <a:t> to a small change in </a:t>
            </a:r>
            <a:r>
              <a:rPr lang="en-IN" sz="2400" i="1" dirty="0"/>
              <a:t>Q</a:t>
            </a:r>
            <a:r>
              <a:rPr lang="en-IN" sz="2400" i="1" baseline="-25000" dirty="0"/>
              <a:t>in</a:t>
            </a:r>
            <a:endParaRPr lang="en-IN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70984" y="1853036"/>
                <a:ext cx="4680320" cy="845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IN" dirty="0"/>
                  <a:t>Material Balance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N" dirty="0"/>
                  <a:t>	      or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ra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984" y="1853036"/>
                <a:ext cx="4680320" cy="845231"/>
              </a:xfrm>
              <a:prstGeom prst="rect">
                <a:avLst/>
              </a:prstGeom>
              <a:blipFill>
                <a:blip r:embed="rId2"/>
                <a:stretch>
                  <a:fillRect t="-4317" b="-3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1491" y="3427541"/>
                <a:ext cx="5508688" cy="3089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i="1" dirty="0"/>
                  <a:t>h</a:t>
                </a:r>
                <a:r>
                  <a:rPr lang="en-IN" i="1" baseline="30000" dirty="0"/>
                  <a:t>0.5</a:t>
                </a:r>
                <a:r>
                  <a:rPr lang="en-IN" dirty="0"/>
                  <a:t> is non-linear term. Linearize about steady state </a:t>
                </a:r>
                <a:r>
                  <a:rPr lang="en-IN" i="1" dirty="0"/>
                  <a:t>h</a:t>
                </a:r>
                <a:r>
                  <a:rPr lang="en-IN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IN" dirty="0"/>
                  <a:t>).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ra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ra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𝑑h</m:t>
                              </m:r>
                            </m:den>
                          </m:f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𝐻𝑂𝑇𝑠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Neglecting HOTs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rad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ra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̅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rad>
                        </m:den>
                      </m:f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ra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</m:rad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1" y="3427541"/>
                <a:ext cx="5508688" cy="3089757"/>
              </a:xfrm>
              <a:prstGeom prst="rect">
                <a:avLst/>
              </a:prstGeom>
              <a:blipFill>
                <a:blip r:embed="rId3"/>
                <a:stretch>
                  <a:fillRect l="-885" t="-789" r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71492" y="2798017"/>
                <a:ext cx="4822923" cy="2044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rad>
                  </m:oMath>
                </a14:m>
                <a:r>
                  <a:rPr lang="en-IN" b="0" dirty="0"/>
                  <a:t> , we have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IN" b="0" i="1" baseline="-2500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)+(</m:t>
                      </m:r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IN" i="1" baseline="-2500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ra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rad>
                        </m:den>
                      </m:f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𝑖𝑛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den>
                    </m:f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IN" b="0" i="0" dirty="0">
                    <a:latin typeface="Cambria Math" panose="02040503050406030204" pitchFamily="18" charset="0"/>
                  </a:rPr>
                  <a:t>	     or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IN" b="0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IN" i="1" baseline="-2500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den>
                    </m:f>
                    <m:f>
                      <m:fPr>
                        <m:ctrlP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IN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IN" b="0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IN" i="1" baseline="-2500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den>
                    </m:f>
                    <m:acc>
                      <m:accPr>
                        <m:chr m:val="̂"/>
                        <m:ctrlP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IN" i="1" baseline="-2500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endParaRPr lang="en-IN" baseline="-25000" dirty="0">
                  <a:solidFill>
                    <a:srgbClr val="FF3399"/>
                  </a:solidFill>
                </a:endParaRPr>
              </a:p>
              <a:p>
                <a:endParaRPr lang="en-IN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92" y="2798017"/>
                <a:ext cx="4822923" cy="2044534"/>
              </a:xfrm>
              <a:prstGeom prst="rect">
                <a:avLst/>
              </a:prstGeom>
              <a:blipFill>
                <a:blip r:embed="rId4"/>
                <a:stretch>
                  <a:fillRect l="-1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695733" y="4842551"/>
                <a:ext cx="4974439" cy="977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dirty="0">
                    <a:solidFill>
                      <a:srgbClr val="CC3300"/>
                    </a:solidFill>
                    <a:cs typeface="Calibri" panose="020F0502020204030204" pitchFamily="34" charset="0"/>
                  </a:rPr>
                  <a:t>Step Response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IN" b="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IN" b="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b="0" i="1" smtClean="0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𝑖𝑛</m:t>
                        </m:r>
                      </m:den>
                    </m:f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𝑖𝑛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33" y="4842551"/>
                <a:ext cx="4974439" cy="977896"/>
              </a:xfrm>
              <a:prstGeom prst="rect">
                <a:avLst/>
              </a:prstGeom>
              <a:blipFill>
                <a:blip r:embed="rId5"/>
                <a:stretch>
                  <a:fillRect l="-980" t="-3106" r="-1471" b="-1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220331" y="6078583"/>
            <a:ext cx="392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Operating condition dependent </a:t>
            </a:r>
            <a:r>
              <a:rPr lang="en-IN" b="1" i="1" dirty="0">
                <a:solidFill>
                  <a:srgbClr val="C00000"/>
                </a:solidFill>
              </a:rPr>
              <a:t>K </a:t>
            </a:r>
            <a:r>
              <a:rPr lang="en-IN" b="1" dirty="0">
                <a:solidFill>
                  <a:srgbClr val="C00000"/>
                </a:solidFill>
              </a:rPr>
              <a:t>and </a:t>
            </a:r>
            <a:r>
              <a:rPr lang="el-GR" b="1" i="1" dirty="0">
                <a:solidFill>
                  <a:srgbClr val="C00000"/>
                </a:solidFill>
              </a:rPr>
              <a:t>τ</a:t>
            </a:r>
            <a:endParaRPr lang="en-IN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Tank Gravity Flow</a:t>
            </a:r>
            <a:br>
              <a:rPr lang="en-IN" dirty="0"/>
            </a:br>
            <a:r>
              <a:rPr lang="en-IN" sz="2700" dirty="0"/>
              <a:t>Rigorous vs Linearized Response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2DE58-5639-4CDD-99E5-EB9C05B03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8" y="2018845"/>
            <a:ext cx="5836145" cy="4377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235D94-250F-4DF2-A4ED-C110866E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55" y="2018841"/>
            <a:ext cx="5836145" cy="4377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FE5985-22A8-470F-A6ED-ED6CB34510FE}"/>
              </a:ext>
            </a:extLst>
          </p:cNvPr>
          <p:cNvSpPr txBox="1"/>
          <p:nvPr/>
        </p:nvSpPr>
        <p:spPr>
          <a:xfrm>
            <a:off x="3140517" y="1166925"/>
            <a:ext cx="613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 =1 m</a:t>
            </a:r>
            <a:r>
              <a:rPr lang="en-IN" baseline="30000" dirty="0"/>
              <a:t>5/2 </a:t>
            </a:r>
            <a:r>
              <a:rPr lang="en-IN" dirty="0"/>
              <a:t>min</a:t>
            </a:r>
            <a:r>
              <a:rPr lang="en-IN" baseline="30000" dirty="0"/>
              <a:t>-1		</a:t>
            </a:r>
            <a:r>
              <a:rPr lang="en-IN" dirty="0"/>
              <a:t>A = 1 m</a:t>
            </a:r>
            <a:r>
              <a:rPr lang="en-IN" baseline="30000" dirty="0"/>
              <a:t>2</a:t>
            </a:r>
            <a:r>
              <a:rPr lang="en-IN" dirty="0"/>
              <a:t>		F = 1 m</a:t>
            </a:r>
            <a:r>
              <a:rPr lang="en-IN" baseline="30000" dirty="0"/>
              <a:t>3 </a:t>
            </a:r>
            <a:r>
              <a:rPr lang="en-IN" dirty="0"/>
              <a:t>min</a:t>
            </a:r>
            <a:r>
              <a:rPr lang="en-IN" baseline="30000" dirty="0"/>
              <a:t>-1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2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Linearization Example 2: Simple CSTR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3874" y="779498"/>
            <a:ext cx="2804102" cy="2387851"/>
            <a:chOff x="1245636" y="2182590"/>
            <a:chExt cx="2804102" cy="2387851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2059732" y="2866830"/>
              <a:ext cx="1091682" cy="1226975"/>
              <a:chOff x="1903445" y="3023118"/>
              <a:chExt cx="1091682" cy="914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903445" y="3023118"/>
                <a:ext cx="914400" cy="914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Flowchart: Delay 17"/>
              <p:cNvSpPr/>
              <p:nvPr/>
            </p:nvSpPr>
            <p:spPr>
              <a:xfrm>
                <a:off x="2817845" y="3023118"/>
                <a:ext cx="177282" cy="914400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245636" y="2537927"/>
              <a:ext cx="1371600" cy="396550"/>
              <a:chOff x="1245636" y="2537927"/>
              <a:chExt cx="1371600" cy="39655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V="1">
                <a:off x="1245636" y="2537927"/>
                <a:ext cx="1371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endCxn id="18" idx="3"/>
              </p:cNvCxnSpPr>
              <p:nvPr/>
            </p:nvCxnSpPr>
            <p:spPr>
              <a:xfrm flipH="1">
                <a:off x="2605574" y="2537927"/>
                <a:ext cx="0" cy="3965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593910" y="4026159"/>
              <a:ext cx="1268963" cy="237931"/>
              <a:chOff x="2593910" y="4026159"/>
              <a:chExt cx="1268963" cy="237931"/>
            </a:xfrm>
          </p:grpSpPr>
          <p:cxnSp>
            <p:nvCxnSpPr>
              <p:cNvPr id="13" name="Straight Connector 12"/>
              <p:cNvCxnSpPr>
                <a:stCxn id="17" idx="1"/>
              </p:cNvCxnSpPr>
              <p:nvPr/>
            </p:nvCxnSpPr>
            <p:spPr>
              <a:xfrm flipH="1">
                <a:off x="2593910" y="4026159"/>
                <a:ext cx="0" cy="2379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598574" y="4254758"/>
                <a:ext cx="126429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/>
            <p:nvPr/>
          </p:nvSpPr>
          <p:spPr>
            <a:xfrm>
              <a:off x="1996751" y="3197502"/>
              <a:ext cx="1212980" cy="181891"/>
            </a:xfrm>
            <a:custGeom>
              <a:avLst/>
              <a:gdLst>
                <a:gd name="connsiteX0" fmla="*/ 0 w 1212980"/>
                <a:gd name="connsiteY0" fmla="*/ 86874 h 181891"/>
                <a:gd name="connsiteX1" fmla="*/ 457200 w 1212980"/>
                <a:gd name="connsiteY1" fmla="*/ 2898 h 181891"/>
                <a:gd name="connsiteX2" fmla="*/ 933061 w 1212980"/>
                <a:gd name="connsiteY2" fmla="*/ 180180 h 181891"/>
                <a:gd name="connsiteX3" fmla="*/ 1212980 w 1212980"/>
                <a:gd name="connsiteY3" fmla="*/ 77543 h 1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980" h="181891">
                  <a:moveTo>
                    <a:pt x="0" y="86874"/>
                  </a:moveTo>
                  <a:cubicBezTo>
                    <a:pt x="150845" y="37110"/>
                    <a:pt x="301690" y="-12653"/>
                    <a:pt x="457200" y="2898"/>
                  </a:cubicBezTo>
                  <a:cubicBezTo>
                    <a:pt x="612710" y="18449"/>
                    <a:pt x="807098" y="167739"/>
                    <a:pt x="933061" y="180180"/>
                  </a:cubicBezTo>
                  <a:cubicBezTo>
                    <a:pt x="1059024" y="192621"/>
                    <a:pt x="1136002" y="135082"/>
                    <a:pt x="1212980" y="7754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58007" y="360161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 → 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24947" y="2182590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</a:t>
              </a:r>
              <a:r>
                <a:rPr lang="en-IN" baseline="-25000" dirty="0"/>
                <a:t>0</a:t>
              </a:r>
              <a:r>
                <a:rPr lang="en-IN" dirty="0"/>
                <a:t>, c</a:t>
              </a:r>
              <a:r>
                <a:rPr lang="en-IN" baseline="-25000" dirty="0"/>
                <a:t>A0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044" y="4201109"/>
              <a:ext cx="565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F, </a:t>
              </a:r>
              <a:r>
                <a:rPr lang="en-IN" dirty="0" err="1"/>
                <a:t>c</a:t>
              </a:r>
              <a:r>
                <a:rPr lang="en-IN" baseline="-25000" dirty="0" err="1"/>
                <a:t>A</a:t>
              </a:r>
              <a:endParaRPr lang="en-IN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19061" y="344494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 = k </a:t>
              </a:r>
              <a:r>
                <a:rPr lang="en-IN" dirty="0" err="1"/>
                <a:t>c</a:t>
              </a:r>
              <a:r>
                <a:rPr lang="en-IN" baseline="-25000" dirty="0" err="1"/>
                <a:t>A</a:t>
              </a:r>
              <a:endParaRPr lang="en-IN" baseline="-250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15488" y="945710"/>
            <a:ext cx="7274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/>
              <a:t>Given V and T are constant</a:t>
            </a:r>
          </a:p>
          <a:p>
            <a:pPr algn="ctr">
              <a:lnSpc>
                <a:spcPct val="150000"/>
              </a:lnSpc>
            </a:pPr>
            <a:r>
              <a:rPr lang="en-IN" sz="2400" dirty="0"/>
              <a:t>Obtain dynamic response of </a:t>
            </a:r>
            <a:r>
              <a:rPr lang="en-IN" sz="2400" dirty="0" err="1"/>
              <a:t>c</a:t>
            </a:r>
            <a:r>
              <a:rPr lang="en-IN" sz="2400" baseline="-25000" dirty="0" err="1"/>
              <a:t>A</a:t>
            </a:r>
            <a:r>
              <a:rPr lang="en-IN" sz="2400" dirty="0"/>
              <a:t> to step change in c</a:t>
            </a:r>
            <a:r>
              <a:rPr lang="en-IN" sz="2400" baseline="-25000" dirty="0"/>
              <a:t>A0</a:t>
            </a:r>
            <a:r>
              <a:rPr lang="en-IN" sz="2400" dirty="0"/>
              <a:t> or F</a:t>
            </a:r>
            <a:r>
              <a:rPr lang="en-IN" sz="2400" baseline="-250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8821" y="2533845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 constant =&gt; F = F</a:t>
            </a:r>
            <a:r>
              <a:rPr lang="en-IN" baseline="-25000" dirty="0"/>
              <a:t>0</a:t>
            </a:r>
            <a:r>
              <a:rPr lang="en-IN" dirty="0"/>
              <a:t> at all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58442" y="2178993"/>
                <a:ext cx="3592843" cy="1126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A component balance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442" y="2178993"/>
                <a:ext cx="3592843" cy="1126077"/>
              </a:xfrm>
              <a:prstGeom prst="rect">
                <a:avLst/>
              </a:prstGeom>
              <a:blipFill>
                <a:blip r:embed="rId2"/>
                <a:stretch>
                  <a:fillRect l="-1528" t="-2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9106" y="3603947"/>
                <a:ext cx="7279429" cy="2688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F.c</a:t>
                </a:r>
                <a:r>
                  <a:rPr lang="en-IN" baseline="-25000" dirty="0"/>
                  <a:t>A0</a:t>
                </a:r>
                <a:r>
                  <a:rPr lang="en-IN" dirty="0"/>
                  <a:t> and </a:t>
                </a:r>
                <a:r>
                  <a:rPr lang="en-IN" dirty="0" err="1"/>
                  <a:t>F.c</a:t>
                </a:r>
                <a:r>
                  <a:rPr lang="en-IN" baseline="-25000" dirty="0" err="1"/>
                  <a:t>A</a:t>
                </a:r>
                <a:r>
                  <a:rPr lang="en-IN" dirty="0"/>
                  <a:t> are multiplicative non-linear terms. Linearizing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IN" b="0" i="1" baseline="-250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baseline="-25000" smtClean="0">
                          <a:latin typeface="Cambria Math" panose="02040503050406030204" pitchFamily="18" charset="0"/>
                        </a:rPr>
                        <m:t>0+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den>
                          </m:f>
                        </m:e>
                        <m:sub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IN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IN" i="1" baseline="-250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IN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𝐻𝑂𝑇𝑠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i="1" baseline="-25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0+</m:t>
                    </m:r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baseline="-25000" dirty="0"/>
                  <a:t> </a:t>
                </a:r>
                <a:r>
                  <a:rPr lang="en-IN" dirty="0"/>
                  <a:t>	Similarly,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i="1" baseline="-25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i="1" baseline="-2500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i="1" baseline="-250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baseline="-250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IN" b="0" i="1" baseline="-25000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IN" b="0" i="1" baseline="-25000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baseline="-25000" dirty="0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acc>
                            <m:accPr>
                              <m:chr m:val="̂"/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IN" b="0" i="1" baseline="-25000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IN" b="0" i="1" baseline="-25000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baseline="-25000" dirty="0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acc>
                            <m:accPr>
                              <m:chr m:val="̅"/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IN" b="0" i="1" baseline="-25000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𝑘𝑉</m:t>
                      </m:r>
                      <m:acc>
                        <m:accPr>
                          <m:chr m:val="̂"/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IN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IN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𝑘𝑉</m:t>
                          </m:r>
                        </m:den>
                      </m:f>
                      <m:f>
                        <m:fPr>
                          <m:ctrlPr>
                            <a:rPr lang="en-IN" i="1" dirty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i="1" dirty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 dirty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IN" i="1" baseline="-25000" dirty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IN" i="1" dirty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dirty="0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b="0" i="1" dirty="0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dirty="0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IN" b="0" i="1" baseline="-25000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IN" i="1" baseline="-2500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baseline="-25000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IN" i="1" baseline="-2500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𝑘𝑉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IN" b="0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𝑘𝑉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IN" b="0" i="1" baseline="-25000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baseline="-25000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6" y="3603947"/>
                <a:ext cx="7279429" cy="2688428"/>
              </a:xfrm>
              <a:prstGeom prst="rect">
                <a:avLst/>
              </a:prstGeom>
              <a:blipFill>
                <a:blip r:embed="rId3"/>
                <a:stretch>
                  <a:fillRect l="-670" t="-11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819054" y="3769408"/>
                <a:ext cx="3064622" cy="2357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IN" i="1" dirty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i="1" dirty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 dirty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IN" i="1" baseline="-25000" dirty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IN" i="1" dirty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 dirty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i="1" dirty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dirty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IN" i="1" baseline="-2500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𝐶𝐴</m:t>
                          </m:r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IN" i="1" baseline="-2500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 baseline="-2500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0+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:r>
                  <a:rPr lang="en-IN" b="1" dirty="0">
                    <a:solidFill>
                      <a:srgbClr val="CC3300"/>
                    </a:solidFill>
                  </a:rPr>
                  <a:t>Step responses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IN" b="0" i="1" baseline="-2500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𝑐𝐴</m:t>
                      </m:r>
                      <m:r>
                        <a:rPr lang="en-IN" b="0" i="1" baseline="-2500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𝐶𝐴</m:t>
                          </m:r>
                          <m:r>
                            <a:rPr lang="en-IN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IN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008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IN" i="1" baseline="-250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I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IN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008000"/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054" y="3769408"/>
                <a:ext cx="3064622" cy="2357505"/>
              </a:xfrm>
              <a:prstGeom prst="rect">
                <a:avLst/>
              </a:prstGeom>
              <a:blipFill>
                <a:blip r:embed="rId4"/>
                <a:stretch>
                  <a:fillRect l="-1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92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Simple CSTR</a:t>
            </a:r>
            <a:br>
              <a:rPr lang="en-IN" dirty="0"/>
            </a:br>
            <a:r>
              <a:rPr lang="en-IN" sz="2700" dirty="0"/>
              <a:t>Rigorous vs Linearized Response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5950D-BB4C-4DA7-951E-79917275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6" y="2101064"/>
            <a:ext cx="5702085" cy="4276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EF670-94B9-4335-9519-2F57AEC11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29" y="2052258"/>
            <a:ext cx="5794553" cy="4345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5F201-34D4-452B-A246-8D38FEFB9414}"/>
              </a:ext>
            </a:extLst>
          </p:cNvPr>
          <p:cNvSpPr txBox="1"/>
          <p:nvPr/>
        </p:nvSpPr>
        <p:spPr>
          <a:xfrm>
            <a:off x="1993187" y="1078790"/>
            <a:ext cx="868378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/>
              <a:t>A → B reaction with r = </a:t>
            </a:r>
            <a:r>
              <a:rPr lang="en-IN" dirty="0" err="1"/>
              <a:t>k</a:t>
            </a:r>
            <a:r>
              <a:rPr lang="en-IN" baseline="-25000" dirty="0" err="1"/>
              <a:t>T</a:t>
            </a:r>
            <a:r>
              <a:rPr lang="en-IN" dirty="0"/>
              <a:t> </a:t>
            </a:r>
            <a:r>
              <a:rPr lang="en-IN" dirty="0" err="1"/>
              <a:t>c</a:t>
            </a:r>
            <a:r>
              <a:rPr lang="en-IN" baseline="-25000" dirty="0" err="1"/>
              <a:t>A</a:t>
            </a:r>
            <a:endParaRPr lang="en-IN" dirty="0"/>
          </a:p>
          <a:p>
            <a:r>
              <a:rPr lang="en-IN" dirty="0"/>
              <a:t>V =2 .5 m</a:t>
            </a:r>
            <a:r>
              <a:rPr lang="en-IN" baseline="30000" dirty="0"/>
              <a:t>3</a:t>
            </a:r>
            <a:r>
              <a:rPr lang="en-IN" dirty="0"/>
              <a:t>	F = 5m</a:t>
            </a:r>
            <a:r>
              <a:rPr lang="en-IN" baseline="30000" dirty="0"/>
              <a:t>3 </a:t>
            </a:r>
            <a:r>
              <a:rPr lang="en-IN" dirty="0"/>
              <a:t>h</a:t>
            </a:r>
            <a:r>
              <a:rPr lang="en-IN" baseline="30000" dirty="0"/>
              <a:t>-1</a:t>
            </a:r>
            <a:r>
              <a:rPr lang="en-IN" dirty="0"/>
              <a:t> 	T = 200 °C	c</a:t>
            </a:r>
            <a:r>
              <a:rPr lang="en-IN" baseline="-25000" dirty="0"/>
              <a:t>A0</a:t>
            </a:r>
            <a:r>
              <a:rPr lang="en-IN" dirty="0"/>
              <a:t> = 10 mol L</a:t>
            </a:r>
            <a:r>
              <a:rPr lang="en-IN" baseline="30000" dirty="0"/>
              <a:t>-1</a:t>
            </a:r>
            <a:r>
              <a:rPr lang="en-IN" dirty="0"/>
              <a:t> 	k</a:t>
            </a:r>
            <a:r>
              <a:rPr lang="en-IN" baseline="-25000" dirty="0"/>
              <a:t>200°C</a:t>
            </a:r>
            <a:r>
              <a:rPr lang="en-IN" dirty="0"/>
              <a:t> = 1 h</a:t>
            </a:r>
            <a:r>
              <a:rPr lang="en-IN" baseline="30000" dirty="0"/>
              <a:t>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8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5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→ B isothermal CSTR with second order reaction</a:t>
            </a:r>
          </a:p>
          <a:p>
            <a:pPr lvl="1"/>
            <a:r>
              <a:rPr lang="en-IN" dirty="0"/>
              <a:t>Linearize ODE relating </a:t>
            </a:r>
            <a:r>
              <a:rPr lang="en-IN" dirty="0" err="1"/>
              <a:t>c</a:t>
            </a:r>
            <a:r>
              <a:rPr lang="en-IN" baseline="-25000" dirty="0" err="1"/>
              <a:t>A</a:t>
            </a:r>
            <a:r>
              <a:rPr lang="en-IN" dirty="0"/>
              <a:t> to a change in c</a:t>
            </a:r>
            <a:r>
              <a:rPr lang="en-IN" baseline="-25000" dirty="0"/>
              <a:t>A0</a:t>
            </a:r>
            <a:r>
              <a:rPr lang="en-IN" dirty="0"/>
              <a:t> or F</a:t>
            </a:r>
          </a:p>
          <a:p>
            <a:pPr lvl="1"/>
            <a:r>
              <a:rPr lang="en-IN" dirty="0"/>
              <a:t>Obtain response of </a:t>
            </a:r>
            <a:r>
              <a:rPr lang="en-IN" dirty="0" err="1"/>
              <a:t>c</a:t>
            </a:r>
            <a:r>
              <a:rPr lang="en-IN" baseline="-25000" dirty="0" err="1"/>
              <a:t>A</a:t>
            </a:r>
            <a:r>
              <a:rPr lang="en-IN" dirty="0"/>
              <a:t> to a change in c</a:t>
            </a:r>
            <a:r>
              <a:rPr lang="en-IN" baseline="-25000" dirty="0"/>
              <a:t>A0</a:t>
            </a:r>
            <a:r>
              <a:rPr lang="en-IN" dirty="0"/>
              <a:t> or F</a:t>
            </a:r>
          </a:p>
          <a:p>
            <a:r>
              <a:rPr lang="en-IN" dirty="0"/>
              <a:t>A → B (exothermic), non-isothermal CSTR with jacketed cooling</a:t>
            </a:r>
          </a:p>
          <a:p>
            <a:pPr lvl="1"/>
            <a:r>
              <a:rPr lang="en-IN" dirty="0"/>
              <a:t>Obtain ODE relating </a:t>
            </a:r>
            <a:r>
              <a:rPr lang="en-IN" dirty="0" err="1"/>
              <a:t>c</a:t>
            </a:r>
            <a:r>
              <a:rPr lang="en-IN" baseline="-25000" dirty="0" err="1"/>
              <a:t>A</a:t>
            </a:r>
            <a:r>
              <a:rPr lang="en-IN" dirty="0"/>
              <a:t> to a change in c</a:t>
            </a:r>
            <a:r>
              <a:rPr lang="en-IN" baseline="-25000" dirty="0"/>
              <a:t>A0</a:t>
            </a:r>
            <a:r>
              <a:rPr lang="en-IN" dirty="0"/>
              <a:t>, F, T</a:t>
            </a:r>
            <a:r>
              <a:rPr lang="en-IN" baseline="-25000" dirty="0"/>
              <a:t>J</a:t>
            </a:r>
            <a:r>
              <a:rPr lang="en-IN" dirty="0"/>
              <a:t> or T</a:t>
            </a:r>
            <a:r>
              <a:rPr lang="en-IN" baseline="-25000" dirty="0"/>
              <a:t>0</a:t>
            </a:r>
            <a:r>
              <a:rPr lang="en-IN" dirty="0"/>
              <a:t> (no T terms in ODE)</a:t>
            </a:r>
            <a:endParaRPr lang="en-IN" baseline="-25000" dirty="0"/>
          </a:p>
          <a:p>
            <a:pPr lvl="1"/>
            <a:r>
              <a:rPr lang="en-IN" dirty="0"/>
              <a:t>Obtain ODE relating T to a change in c</a:t>
            </a:r>
            <a:r>
              <a:rPr lang="en-IN" baseline="-25000" dirty="0"/>
              <a:t>A0</a:t>
            </a:r>
            <a:r>
              <a:rPr lang="en-IN" dirty="0"/>
              <a:t>, F, T</a:t>
            </a:r>
            <a:r>
              <a:rPr lang="en-IN" baseline="-25000" dirty="0"/>
              <a:t>J</a:t>
            </a:r>
            <a:r>
              <a:rPr lang="en-IN" dirty="0"/>
              <a:t> or T</a:t>
            </a:r>
            <a:r>
              <a:rPr lang="en-IN" baseline="-25000" dirty="0"/>
              <a:t>0</a:t>
            </a:r>
            <a:r>
              <a:rPr lang="en-IN" dirty="0"/>
              <a:t> (no </a:t>
            </a:r>
            <a:r>
              <a:rPr lang="en-IN" dirty="0" err="1"/>
              <a:t>c</a:t>
            </a:r>
            <a:r>
              <a:rPr lang="en-IN" baseline="-25000" dirty="0" err="1"/>
              <a:t>A</a:t>
            </a:r>
            <a:r>
              <a:rPr lang="en-IN" dirty="0"/>
              <a:t> terms in ODE)</a:t>
            </a:r>
          </a:p>
          <a:p>
            <a:r>
              <a:rPr lang="en-IN" dirty="0"/>
              <a:t>Hot – cold water mixing in a shower. </a:t>
            </a:r>
            <a:r>
              <a:rPr lang="en-IN"/>
              <a:t>Mixer volume is V.</a:t>
            </a:r>
            <a:endParaRPr lang="en-IN" dirty="0"/>
          </a:p>
          <a:p>
            <a:pPr lvl="1"/>
            <a:r>
              <a:rPr lang="en-IN" dirty="0"/>
              <a:t>Obtain, linearize and analytically solve ODE relating T to a change in F</a:t>
            </a:r>
            <a:r>
              <a:rPr lang="en-IN" baseline="-25000" dirty="0"/>
              <a:t>H</a:t>
            </a:r>
            <a:r>
              <a:rPr lang="en-IN" dirty="0"/>
              <a:t>, F</a:t>
            </a:r>
            <a:r>
              <a:rPr lang="en-IN" baseline="-25000" dirty="0"/>
              <a:t>C</a:t>
            </a:r>
            <a:r>
              <a:rPr lang="en-IN" dirty="0"/>
              <a:t>, T</a:t>
            </a:r>
            <a:r>
              <a:rPr lang="en-IN" baseline="-25000" dirty="0"/>
              <a:t>H</a:t>
            </a:r>
            <a:r>
              <a:rPr lang="en-IN" dirty="0"/>
              <a:t> and T</a:t>
            </a:r>
            <a:r>
              <a:rPr lang="en-IN" baseline="-25000" dirty="0"/>
              <a:t>C</a:t>
            </a:r>
            <a:endParaRPr lang="en-IN" dirty="0"/>
          </a:p>
          <a:p>
            <a:pPr lvl="1"/>
            <a:r>
              <a:rPr lang="en-IN" dirty="0"/>
              <a:t>F</a:t>
            </a:r>
            <a:r>
              <a:rPr lang="en-IN" baseline="-25000" dirty="0"/>
              <a:t>H</a:t>
            </a:r>
            <a:r>
              <a:rPr lang="en-IN" dirty="0"/>
              <a:t> adjusted by a P controller to hold T. Obtain</a:t>
            </a:r>
          </a:p>
          <a:p>
            <a:pPr lvl="2"/>
            <a:r>
              <a:rPr lang="en-IN" dirty="0"/>
              <a:t>Servo response</a:t>
            </a:r>
          </a:p>
          <a:p>
            <a:pPr lvl="2"/>
            <a:r>
              <a:rPr lang="en-IN" dirty="0"/>
              <a:t>Regulator response</a:t>
            </a:r>
          </a:p>
          <a:p>
            <a:pPr lvl="1"/>
            <a:r>
              <a:rPr lang="en-IN" dirty="0"/>
              <a:t>Repeat for PI controller  </a:t>
            </a:r>
          </a:p>
        </p:txBody>
      </p:sp>
    </p:spTree>
    <p:extLst>
      <p:ext uri="{BB962C8B-B14F-4D97-AF65-F5344CB8AC3E}">
        <p14:creationId xmlns:p14="http://schemas.microsoft.com/office/powerpoint/2010/main" val="33575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10547" y="1111501"/>
            <a:ext cx="11417587" cy="5213888"/>
          </a:xfrm>
        </p:spPr>
        <p:txBody>
          <a:bodyPr>
            <a:normAutofit/>
          </a:bodyPr>
          <a:lstStyle/>
          <a:p>
            <a:r>
              <a:rPr lang="en-US" dirty="0"/>
              <a:t>Non-linear ODEs usually describe dynamics of process systems</a:t>
            </a:r>
          </a:p>
          <a:p>
            <a:r>
              <a:rPr lang="en-US" dirty="0"/>
              <a:t>First order Taylor series approximation of non-linear ODE terms around initial steady state converts non-linear to a linear ODE</a:t>
            </a:r>
          </a:p>
          <a:p>
            <a:r>
              <a:rPr lang="en-US" dirty="0"/>
              <a:t>Linear ODE can be solved analytically</a:t>
            </a:r>
          </a:p>
          <a:p>
            <a:r>
              <a:rPr lang="en-US" dirty="0"/>
              <a:t>Linear ODE a good approximation of system dynamics for small perturbations around initial steady state</a:t>
            </a:r>
          </a:p>
        </p:txBody>
      </p:sp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26454</TotalTime>
  <Words>622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Office Theme</vt:lpstr>
      <vt:lpstr>Dynamic Modelling First Principles Models Linearizable Systems</vt:lpstr>
      <vt:lpstr>Linearization Example 1: Tank Gravity Flow</vt:lpstr>
      <vt:lpstr>Tank Gravity Flow Rigorous vs Linearized Response</vt:lpstr>
      <vt:lpstr>Linearization Example 2: Simple CSTR</vt:lpstr>
      <vt:lpstr>Simple CSTR Rigorous vs Linearized Response</vt:lpstr>
      <vt:lpstr>PowerPoint Presentation</vt:lpstr>
      <vt:lpstr>Exercise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284</cp:revision>
  <dcterms:created xsi:type="dcterms:W3CDTF">2019-12-31T10:16:46Z</dcterms:created>
  <dcterms:modified xsi:type="dcterms:W3CDTF">2021-02-03T08:39:45Z</dcterms:modified>
</cp:coreProperties>
</file>