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1" r:id="rId3"/>
    <p:sldId id="368" r:id="rId4"/>
    <p:sldId id="369" r:id="rId5"/>
    <p:sldId id="370" r:id="rId6"/>
    <p:sldId id="3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33CC"/>
    <a:srgbClr val="FF99FF"/>
    <a:srgbClr val="FFCCCC"/>
    <a:srgbClr val="CCFFCC"/>
    <a:srgbClr val="0000CC"/>
    <a:srgbClr val="008000"/>
    <a:srgbClr val="FF3399"/>
    <a:srgbClr val="CC33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57" autoAdjust="0"/>
  </p:normalViewPr>
  <p:slideViewPr>
    <p:cSldViewPr snapToGrid="0">
      <p:cViewPr varScale="1">
        <p:scale>
          <a:sx n="59" d="100"/>
          <a:sy n="5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17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CCCC"/>
                </a:solidFill>
              </a:rPr>
              <a:t>Complex Systems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rgbClr val="0000CC"/>
                </a:solidFill>
              </a:rPr>
              <a:t>Module 3.3.2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Multicomponent Flash Drum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2955" y="1916602"/>
            <a:ext cx="4359456" cy="1983419"/>
            <a:chOff x="669744" y="2198704"/>
            <a:chExt cx="4359456" cy="1983419"/>
          </a:xfrm>
        </p:grpSpPr>
        <p:grpSp>
          <p:nvGrpSpPr>
            <p:cNvPr id="29" name="Group 28"/>
            <p:cNvGrpSpPr/>
            <p:nvPr/>
          </p:nvGrpSpPr>
          <p:grpSpPr>
            <a:xfrm>
              <a:off x="3276600" y="2667000"/>
              <a:ext cx="914400" cy="1057923"/>
              <a:chOff x="2667000" y="3437877"/>
              <a:chExt cx="914400" cy="105792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Delay 38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rot="16200000">
              <a:off x="1965744" y="1887688"/>
              <a:ext cx="0" cy="25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flipH="1" flipV="1">
              <a:off x="3733800" y="3724923"/>
              <a:ext cx="1295400" cy="457200"/>
              <a:chOff x="1524000" y="2057400"/>
              <a:chExt cx="1295400" cy="67914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31"/>
            <p:cNvSpPr/>
            <p:nvPr/>
          </p:nvSpPr>
          <p:spPr>
            <a:xfrm flipV="1">
              <a:off x="3277341" y="3084843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3733799" y="2198704"/>
              <a:ext cx="1295400" cy="457200"/>
              <a:chOff x="1524000" y="2057400"/>
              <a:chExt cx="1295400" cy="67914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524000" y="2057400"/>
                <a:ext cx="1295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819400" y="2057400"/>
                <a:ext cx="0" cy="679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05333" y="1699098"/>
            <a:ext cx="241569" cy="287828"/>
            <a:chOff x="6553200" y="3513424"/>
            <a:chExt cx="914400" cy="906176"/>
          </a:xfrm>
        </p:grpSpPr>
        <p:sp>
          <p:nvSpPr>
            <p:cNvPr id="58" name="Flowchart: Collate 57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60" name="Flowchart: Delay 59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8" idx="1"/>
                <a:endCxn id="60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4695211" y="3671421"/>
            <a:ext cx="241569" cy="287828"/>
            <a:chOff x="6553200" y="3513424"/>
            <a:chExt cx="914400" cy="906176"/>
          </a:xfrm>
        </p:grpSpPr>
        <p:sp>
          <p:nvSpPr>
            <p:cNvPr id="54" name="Flowchart: Collate 53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56" name="Flowchart: Delay 55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4" idx="1"/>
                <a:endCxn id="56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4163368" y="1348952"/>
            <a:ext cx="489082" cy="558771"/>
            <a:chOff x="724272" y="2855296"/>
            <a:chExt cx="489082" cy="558771"/>
          </a:xfrm>
        </p:grpSpPr>
        <p:sp>
          <p:nvSpPr>
            <p:cNvPr id="78" name="TextBox 77"/>
            <p:cNvSpPr txBox="1"/>
            <p:nvPr/>
          </p:nvSpPr>
          <p:spPr>
            <a:xfrm>
              <a:off x="786634" y="28552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724272" y="3039962"/>
              <a:ext cx="9144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541392" y="3231187"/>
              <a:ext cx="3657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822256" y="2873052"/>
              <a:ext cx="320040" cy="32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25261" y="2917038"/>
            <a:ext cx="1151663" cy="780160"/>
            <a:chOff x="38351" y="2444468"/>
            <a:chExt cx="1151663" cy="780160"/>
          </a:xfrm>
        </p:grpSpPr>
        <p:sp>
          <p:nvSpPr>
            <p:cNvPr id="75" name="TextBox 74"/>
            <p:cNvSpPr txBox="1"/>
            <p:nvPr/>
          </p:nvSpPr>
          <p:spPr>
            <a:xfrm>
              <a:off x="786634" y="2855296"/>
              <a:ext cx="40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8351" y="2444468"/>
              <a:ext cx="777361" cy="5954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822256" y="2873052"/>
              <a:ext cx="320040" cy="32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0051" y="2056929"/>
            <a:ext cx="474206" cy="918595"/>
            <a:chOff x="2320840" y="2339032"/>
            <a:chExt cx="474206" cy="918595"/>
          </a:xfrm>
        </p:grpSpPr>
        <p:grpSp>
          <p:nvGrpSpPr>
            <p:cNvPr id="46" name="Group 45"/>
            <p:cNvGrpSpPr/>
            <p:nvPr/>
          </p:nvGrpSpPr>
          <p:grpSpPr>
            <a:xfrm>
              <a:off x="2455235" y="2969799"/>
              <a:ext cx="241569" cy="287828"/>
              <a:chOff x="6553200" y="3513424"/>
              <a:chExt cx="914400" cy="906176"/>
            </a:xfrm>
          </p:grpSpPr>
          <p:sp>
            <p:nvSpPr>
              <p:cNvPr id="62" name="Flowchart: Collate 61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64" name="Flowchart: Delay 63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2" idx="1"/>
                  <a:endCxn id="64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/>
            <p:cNvGrpSpPr/>
            <p:nvPr/>
          </p:nvGrpSpPr>
          <p:grpSpPr>
            <a:xfrm>
              <a:off x="2320840" y="2627032"/>
              <a:ext cx="474206" cy="558771"/>
              <a:chOff x="724272" y="2855296"/>
              <a:chExt cx="474206" cy="558771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86634" y="2855296"/>
                <a:ext cx="41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FC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724272" y="3039962"/>
                <a:ext cx="91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541392" y="3231187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822256" y="2873052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2587796" y="233903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 flipH="1">
            <a:off x="4888970" y="3039866"/>
            <a:ext cx="0" cy="288000"/>
          </a:xfrm>
          <a:prstGeom prst="straightConnector1">
            <a:avLst/>
          </a:prstGeom>
          <a:ln w="12700">
            <a:solidFill>
              <a:srgbClr val="CC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418167" y="1175985"/>
            <a:ext cx="0" cy="180000"/>
          </a:xfrm>
          <a:prstGeom prst="straightConnector1">
            <a:avLst/>
          </a:prstGeom>
          <a:ln w="12700">
            <a:solidFill>
              <a:srgbClr val="CC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llate 85"/>
          <p:cNvSpPr/>
          <p:nvPr/>
        </p:nvSpPr>
        <p:spPr>
          <a:xfrm rot="16200000">
            <a:off x="3062992" y="2771020"/>
            <a:ext cx="145220" cy="241569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58383" y="2143692"/>
            <a:ext cx="1010412" cy="920930"/>
            <a:chOff x="3206645" y="2425795"/>
            <a:chExt cx="1010412" cy="920930"/>
          </a:xfrm>
        </p:grpSpPr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3206645" y="2986680"/>
              <a:ext cx="605612" cy="360045"/>
              <a:chOff x="2801644" y="1143000"/>
              <a:chExt cx="1076638" cy="64008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019923" y="1143000"/>
                <a:ext cx="640079" cy="64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>
                <a:off x="3184863" y="1196340"/>
                <a:ext cx="693419" cy="2667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184863" y="1463040"/>
                <a:ext cx="32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801644" y="1463040"/>
                <a:ext cx="693419" cy="2667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3809553" y="2786274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96"/>
            <p:cNvGrpSpPr/>
            <p:nvPr/>
          </p:nvGrpSpPr>
          <p:grpSpPr>
            <a:xfrm>
              <a:off x="3734670" y="2425795"/>
              <a:ext cx="482387" cy="770467"/>
              <a:chOff x="786634" y="2855296"/>
              <a:chExt cx="482387" cy="770467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786634" y="2855296"/>
                <a:ext cx="415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TC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152288" y="3059418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990021" y="3346763"/>
                <a:ext cx="55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822256" y="2873052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268304" y="2581139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</a:t>
            </a:r>
          </a:p>
          <a:p>
            <a:pPr algn="ctr"/>
            <a:r>
              <a:rPr lang="en-IN" dirty="0"/>
              <a:t>T</a:t>
            </a:r>
            <a:r>
              <a:rPr lang="en-IN" baseline="-25000" dirty="0"/>
              <a:t>F</a:t>
            </a:r>
            <a:r>
              <a:rPr lang="en-IN" dirty="0"/>
              <a:t> P</a:t>
            </a:r>
            <a:r>
              <a:rPr lang="en-IN" baseline="-25000" dirty="0"/>
              <a:t>F</a:t>
            </a:r>
            <a:r>
              <a:rPr lang="en-IN" dirty="0"/>
              <a:t> 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958783" y="1099227"/>
            <a:ext cx="2313601" cy="3005843"/>
          </a:xfrm>
          <a:prstGeom prst="rect">
            <a:avLst/>
          </a:prstGeom>
          <a:noFill/>
          <a:ln w="12700">
            <a:solidFill>
              <a:srgbClr val="FF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2927346" y="2914159"/>
            <a:ext cx="43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PRV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0657" y="4355381"/>
            <a:ext cx="554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Given F T</a:t>
            </a:r>
            <a:r>
              <a:rPr lang="en-IN" sz="2000" b="1" baseline="-25000" dirty="0"/>
              <a:t>F</a:t>
            </a:r>
            <a:r>
              <a:rPr lang="en-IN" sz="2000" b="1" dirty="0"/>
              <a:t> P</a:t>
            </a:r>
            <a:r>
              <a:rPr lang="en-IN" sz="2000" b="1" baseline="-25000" dirty="0"/>
              <a:t>F</a:t>
            </a:r>
            <a:r>
              <a:rPr lang="en-IN" sz="2000" b="1" dirty="0"/>
              <a:t> z &amp; P</a:t>
            </a:r>
          </a:p>
          <a:p>
            <a:pPr algn="ctr"/>
            <a:r>
              <a:rPr lang="en-IN" sz="2000" b="1" dirty="0"/>
              <a:t>Build steady state &amp; dynamic model of flash drum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70927" y="855303"/>
            <a:ext cx="4405821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000" b="1" dirty="0"/>
              <a:t>ASSUMPTIONS</a:t>
            </a:r>
          </a:p>
          <a:p>
            <a:pPr>
              <a:spcAft>
                <a:spcPts val="600"/>
              </a:spcAft>
            </a:pPr>
            <a:r>
              <a:rPr lang="en-IN" dirty="0"/>
              <a:t>Negligible vapour hold up</a:t>
            </a:r>
          </a:p>
          <a:p>
            <a:pPr>
              <a:spcAft>
                <a:spcPts val="600"/>
              </a:spcAft>
            </a:pPr>
            <a:r>
              <a:rPr lang="en-IN" dirty="0"/>
              <a:t>Instantaneous vapour dynamics (perfect PC)</a:t>
            </a:r>
          </a:p>
          <a:p>
            <a:pPr>
              <a:spcAft>
                <a:spcPts val="600"/>
              </a:spcAft>
            </a:pPr>
            <a:r>
              <a:rPr lang="en-IN" dirty="0"/>
              <a:t>Negligible ambient losses</a:t>
            </a:r>
          </a:p>
          <a:p>
            <a:pPr>
              <a:spcAft>
                <a:spcPts val="600"/>
              </a:spcAft>
            </a:pPr>
            <a:r>
              <a:rPr lang="en-IN" dirty="0"/>
              <a:t>T</a:t>
            </a:r>
            <a:r>
              <a:rPr lang="en-IN" baseline="-25000" dirty="0"/>
              <a:t>V</a:t>
            </a:r>
            <a:r>
              <a:rPr lang="en-IN" dirty="0"/>
              <a:t> = T</a:t>
            </a:r>
            <a:r>
              <a:rPr lang="en-IN" baseline="-25000" dirty="0"/>
              <a:t>L</a:t>
            </a:r>
            <a:r>
              <a:rPr lang="en-IN" dirty="0"/>
              <a:t> = T (thermal equilibrium)</a:t>
            </a:r>
          </a:p>
          <a:p>
            <a:pPr>
              <a:spcAft>
                <a:spcPts val="600"/>
              </a:spcAft>
            </a:pPr>
            <a:r>
              <a:rPr lang="en-IN" dirty="0"/>
              <a:t>P</a:t>
            </a:r>
            <a:r>
              <a:rPr lang="en-IN" baseline="-25000" dirty="0"/>
              <a:t>V</a:t>
            </a:r>
            <a:r>
              <a:rPr lang="en-IN" dirty="0"/>
              <a:t> = P</a:t>
            </a:r>
            <a:r>
              <a:rPr lang="en-IN" baseline="-25000" dirty="0"/>
              <a:t>L</a:t>
            </a:r>
            <a:r>
              <a:rPr lang="en-IN" dirty="0"/>
              <a:t> = P</a:t>
            </a:r>
          </a:p>
          <a:p>
            <a:pPr>
              <a:spcAft>
                <a:spcPts val="600"/>
              </a:spcAft>
            </a:pPr>
            <a:r>
              <a:rPr lang="en-IN" dirty="0" err="1"/>
              <a:t>Vapor</a:t>
            </a:r>
            <a:r>
              <a:rPr lang="en-IN" dirty="0"/>
              <a:t> liquid equilibrium</a:t>
            </a:r>
          </a:p>
          <a:p>
            <a:pPr>
              <a:spcAft>
                <a:spcPts val="600"/>
              </a:spcAft>
            </a:pPr>
            <a:r>
              <a:rPr lang="en-IN" dirty="0"/>
              <a:t>Constant molar heat capacity and latent heat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959890" y="3812647"/>
            <a:ext cx="3568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STEADY STATE DOF ANALYSIS</a:t>
            </a:r>
          </a:p>
          <a:p>
            <a:r>
              <a:rPr lang="en-IN" dirty="0">
                <a:solidFill>
                  <a:srgbClr val="FF33CC"/>
                </a:solidFill>
              </a:rPr>
              <a:t># of variables		3(C+2)</a:t>
            </a:r>
          </a:p>
          <a:p>
            <a:r>
              <a:rPr lang="en-IN" dirty="0">
                <a:solidFill>
                  <a:srgbClr val="339933"/>
                </a:solidFill>
              </a:rPr>
              <a:t>Material balances	 	C</a:t>
            </a:r>
          </a:p>
          <a:p>
            <a:r>
              <a:rPr lang="en-IN" dirty="0">
                <a:solidFill>
                  <a:srgbClr val="339933"/>
                </a:solidFill>
              </a:rPr>
              <a:t>Energy balance		1</a:t>
            </a:r>
          </a:p>
          <a:p>
            <a:r>
              <a:rPr lang="en-IN" dirty="0">
                <a:solidFill>
                  <a:srgbClr val="339933"/>
                </a:solidFill>
              </a:rPr>
              <a:t>VLE constraints		C</a:t>
            </a:r>
          </a:p>
          <a:p>
            <a:r>
              <a:rPr lang="en-IN" dirty="0">
                <a:solidFill>
                  <a:srgbClr val="339933"/>
                </a:solidFill>
              </a:rPr>
              <a:t>Given feed conditions	C+2</a:t>
            </a:r>
          </a:p>
          <a:p>
            <a:r>
              <a:rPr lang="en-IN" dirty="0">
                <a:solidFill>
                  <a:srgbClr val="339933"/>
                </a:solidFill>
              </a:rPr>
              <a:t>Specified drum pressure	1</a:t>
            </a:r>
          </a:p>
          <a:p>
            <a:r>
              <a:rPr lang="en-IN" dirty="0">
                <a:solidFill>
                  <a:srgbClr val="339933"/>
                </a:solidFill>
              </a:rPr>
              <a:t>T</a:t>
            </a:r>
            <a:r>
              <a:rPr lang="en-IN" baseline="-25000" dirty="0">
                <a:solidFill>
                  <a:srgbClr val="339933"/>
                </a:solidFill>
              </a:rPr>
              <a:t>V</a:t>
            </a:r>
            <a:r>
              <a:rPr lang="en-IN" dirty="0">
                <a:solidFill>
                  <a:srgbClr val="339933"/>
                </a:solidFill>
              </a:rPr>
              <a:t> = T</a:t>
            </a:r>
            <a:r>
              <a:rPr lang="en-IN" baseline="-25000" dirty="0">
                <a:solidFill>
                  <a:srgbClr val="339933"/>
                </a:solidFill>
              </a:rPr>
              <a:t>L</a:t>
            </a:r>
            <a:r>
              <a:rPr lang="en-IN" dirty="0">
                <a:solidFill>
                  <a:srgbClr val="339933"/>
                </a:solidFill>
              </a:rPr>
              <a:t>			1</a:t>
            </a:r>
          </a:p>
          <a:p>
            <a:r>
              <a:rPr lang="en-IN" dirty="0">
                <a:solidFill>
                  <a:srgbClr val="339933"/>
                </a:solidFill>
              </a:rPr>
              <a:t>P</a:t>
            </a:r>
            <a:r>
              <a:rPr lang="en-IN" baseline="-25000" dirty="0">
                <a:solidFill>
                  <a:srgbClr val="339933"/>
                </a:solidFill>
              </a:rPr>
              <a:t>V</a:t>
            </a:r>
            <a:r>
              <a:rPr lang="en-IN" dirty="0">
                <a:solidFill>
                  <a:srgbClr val="339933"/>
                </a:solidFill>
              </a:rPr>
              <a:t> = P</a:t>
            </a:r>
            <a:r>
              <a:rPr lang="en-IN" baseline="-25000" dirty="0">
                <a:solidFill>
                  <a:srgbClr val="339933"/>
                </a:solidFill>
              </a:rPr>
              <a:t>L</a:t>
            </a:r>
            <a:r>
              <a:rPr lang="en-IN" dirty="0">
                <a:solidFill>
                  <a:srgbClr val="339933"/>
                </a:solidFill>
              </a:rPr>
              <a:t>			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35290" y="4481841"/>
            <a:ext cx="1391434" cy="1831410"/>
            <a:chOff x="10035290" y="4481841"/>
            <a:chExt cx="1391434" cy="1831410"/>
          </a:xfrm>
        </p:grpSpPr>
        <p:sp>
          <p:nvSpPr>
            <p:cNvPr id="107" name="Right Brace 106"/>
            <p:cNvSpPr/>
            <p:nvPr/>
          </p:nvSpPr>
          <p:spPr>
            <a:xfrm>
              <a:off x="10035290" y="4481841"/>
              <a:ext cx="412211" cy="1831410"/>
            </a:xfrm>
            <a:prstGeom prst="rightBrace">
              <a:avLst>
                <a:gd name="adj1" fmla="val 88569"/>
                <a:gd name="adj2" fmla="val 45751"/>
              </a:avLst>
            </a:prstGeom>
            <a:ln w="25400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69172" y="5105308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339933"/>
                  </a:solidFill>
                </a:rPr>
                <a:t>3C+2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2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Drum: Steady State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3550" y="1308107"/>
                <a:ext cx="2234201" cy="1446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MATERIAL BALANCE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IN" b="0" i="1" dirty="0">
                  <a:solidFill>
                    <a:srgbClr val="FF33CC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dirty="0">
                  <a:solidFill>
                    <a:srgbClr val="FF33CC"/>
                  </a:solidFill>
                </a:endParaRPr>
              </a:p>
              <a:p>
                <a:endParaRPr lang="en-IN" sz="400" b="0" dirty="0"/>
              </a:p>
              <a:p>
                <a:endParaRPr lang="en-IN" sz="400" b="0" i="1" dirty="0">
                  <a:solidFill>
                    <a:srgbClr val="339933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IN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50" y="1308107"/>
                <a:ext cx="2234201" cy="1446550"/>
              </a:xfrm>
              <a:prstGeom prst="rect">
                <a:avLst/>
              </a:prstGeom>
              <a:blipFill>
                <a:blip r:embed="rId2"/>
                <a:stretch>
                  <a:fillRect t="-5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120" y="2868381"/>
                <a:ext cx="4385239" cy="2416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VAPOR LIQUID EQUILIBRIUM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  <a:p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𝑙𝑛𝑃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</m:sup>
                      </m:sSubSup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IN" b="0" dirty="0">
                  <a:solidFill>
                    <a:srgbClr val="339933"/>
                  </a:solidFill>
                </a:endParaRPr>
              </a:p>
              <a:p>
                <a:endParaRPr lang="en-IN" sz="400" dirty="0">
                  <a:solidFill>
                    <a:srgbClr val="339933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b="0" i="1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rgbClr val="3399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3399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0" y="2868381"/>
                <a:ext cx="4385239" cy="2416880"/>
              </a:xfrm>
              <a:prstGeom prst="rect">
                <a:avLst/>
              </a:prstGeom>
              <a:blipFill>
                <a:blip r:embed="rId3"/>
                <a:stretch>
                  <a:fillRect t="-3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9916" y="5564930"/>
                <a:ext cx="2941766" cy="696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ENERGY BALANCE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16" y="5564930"/>
                <a:ext cx="2941766" cy="696473"/>
              </a:xfrm>
              <a:prstGeom prst="rect">
                <a:avLst/>
              </a:prstGeom>
              <a:blipFill>
                <a:blip r:embed="rId4"/>
                <a:stretch>
                  <a:fillRect l="-1242" t="-11404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536488" y="1853176"/>
            <a:ext cx="1986891" cy="413165"/>
            <a:chOff x="6943099" y="1366798"/>
            <a:chExt cx="1986891" cy="413165"/>
          </a:xfrm>
        </p:grpSpPr>
        <p:sp>
          <p:nvSpPr>
            <p:cNvPr id="9" name="TextBox 8"/>
            <p:cNvSpPr txBox="1"/>
            <p:nvPr/>
          </p:nvSpPr>
          <p:spPr>
            <a:xfrm>
              <a:off x="7193573" y="1366798"/>
              <a:ext cx="16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Read F z T</a:t>
              </a:r>
              <a:r>
                <a:rPr lang="en-IN" baseline="-25000" dirty="0"/>
                <a:t>F</a:t>
              </a:r>
              <a:r>
                <a:rPr lang="en-IN" dirty="0"/>
                <a:t> P</a:t>
              </a:r>
              <a:r>
                <a:rPr lang="en-IN" baseline="-25000" dirty="0"/>
                <a:t>F</a:t>
              </a:r>
              <a:r>
                <a:rPr lang="en-IN" dirty="0"/>
                <a:t> P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6943099" y="1371596"/>
              <a:ext cx="1986891" cy="408367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28042" y="2266341"/>
            <a:ext cx="914033" cy="550097"/>
            <a:chOff x="7928042" y="1351940"/>
            <a:chExt cx="914033" cy="550097"/>
          </a:xfrm>
        </p:grpSpPr>
        <p:sp>
          <p:nvSpPr>
            <p:cNvPr id="12" name="TextBox 11"/>
            <p:cNvSpPr txBox="1"/>
            <p:nvPr/>
          </p:nvSpPr>
          <p:spPr>
            <a:xfrm>
              <a:off x="7928042" y="1532705"/>
              <a:ext cx="9140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Guess </a:t>
              </a:r>
              <a:r>
                <a:rPr lang="en-IN" i="1" dirty="0"/>
                <a:t>T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409068" y="1351940"/>
              <a:ext cx="0" cy="180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235774" y="2817578"/>
            <a:ext cx="2329036" cy="874592"/>
            <a:chOff x="7235774" y="1903177"/>
            <a:chExt cx="2329036" cy="874592"/>
          </a:xfrm>
        </p:grpSpPr>
        <p:sp>
          <p:nvSpPr>
            <p:cNvPr id="13" name="TextBox 12"/>
            <p:cNvSpPr txBox="1"/>
            <p:nvPr/>
          </p:nvSpPr>
          <p:spPr>
            <a:xfrm>
              <a:off x="7235774" y="2131438"/>
              <a:ext cx="23290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Perform TP flash to get</a:t>
              </a:r>
            </a:p>
            <a:p>
              <a:pPr algn="ctr"/>
              <a:r>
                <a:rPr lang="en-IN" i="1" dirty="0"/>
                <a:t>V, </a:t>
              </a:r>
              <a:r>
                <a:rPr lang="en-IN" b="1" i="1" dirty="0"/>
                <a:t>x</a:t>
              </a:r>
              <a:r>
                <a:rPr lang="en-IN" i="1" dirty="0"/>
                <a:t>,</a:t>
              </a:r>
              <a:r>
                <a:rPr lang="en-IN" dirty="0"/>
                <a:t> </a:t>
              </a:r>
              <a:r>
                <a:rPr lang="en-IN" b="1" i="1" dirty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15551" y="1903177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827332" y="3693064"/>
            <a:ext cx="3145926" cy="665940"/>
            <a:chOff x="6827332" y="2778663"/>
            <a:chExt cx="3145926" cy="665940"/>
          </a:xfrm>
        </p:grpSpPr>
        <p:sp>
          <p:nvSpPr>
            <p:cNvPr id="14" name="TextBox 13"/>
            <p:cNvSpPr txBox="1"/>
            <p:nvPr/>
          </p:nvSpPr>
          <p:spPr>
            <a:xfrm>
              <a:off x="6827332" y="3075271"/>
              <a:ext cx="31459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Obtain V</a:t>
              </a:r>
              <a:r>
                <a:rPr lang="en-IN" baseline="-25000" dirty="0"/>
                <a:t>EB</a:t>
              </a:r>
              <a:r>
                <a:rPr lang="en-IN" dirty="0"/>
                <a:t> from energy balance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435005" y="2778663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348756" y="4361799"/>
            <a:ext cx="2132164" cy="838836"/>
            <a:chOff x="7429233" y="5217084"/>
            <a:chExt cx="2132164" cy="838836"/>
          </a:xfrm>
        </p:grpSpPr>
        <p:grpSp>
          <p:nvGrpSpPr>
            <p:cNvPr id="18" name="Group 17"/>
            <p:cNvGrpSpPr/>
            <p:nvPr/>
          </p:nvGrpSpPr>
          <p:grpSpPr>
            <a:xfrm>
              <a:off x="7429233" y="5443272"/>
              <a:ext cx="2132164" cy="612648"/>
              <a:chOff x="7429233" y="5491912"/>
              <a:chExt cx="2132164" cy="612648"/>
            </a:xfrm>
          </p:grpSpPr>
          <p:sp>
            <p:nvSpPr>
              <p:cNvPr id="16" name="Flowchart: Decision 15"/>
              <p:cNvSpPr/>
              <p:nvPr/>
            </p:nvSpPr>
            <p:spPr>
              <a:xfrm>
                <a:off x="7429233" y="5491912"/>
                <a:ext cx="2132164" cy="612648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732795" y="5613570"/>
                <a:ext cx="1559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Is |V-V</a:t>
                </a:r>
                <a:r>
                  <a:rPr lang="en-IN" baseline="-25000" dirty="0"/>
                  <a:t>EB</a:t>
                </a:r>
                <a:r>
                  <a:rPr lang="en-IN" dirty="0"/>
                  <a:t>| &lt; </a:t>
                </a:r>
                <a:r>
                  <a:rPr lang="en-IN" dirty="0" err="1"/>
                  <a:t>tol</a:t>
                </a:r>
                <a:endParaRPr lang="en-IN" dirty="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8513539" y="5217084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919082" y="5149833"/>
            <a:ext cx="914400" cy="584654"/>
            <a:chOff x="7910623" y="5984881"/>
            <a:chExt cx="914400" cy="584654"/>
          </a:xfrm>
        </p:grpSpPr>
        <p:grpSp>
          <p:nvGrpSpPr>
            <p:cNvPr id="36" name="Group 35"/>
            <p:cNvGrpSpPr/>
            <p:nvPr/>
          </p:nvGrpSpPr>
          <p:grpSpPr>
            <a:xfrm>
              <a:off x="7910623" y="6200203"/>
              <a:ext cx="914400" cy="369332"/>
              <a:chOff x="7910623" y="6200203"/>
              <a:chExt cx="914400" cy="369332"/>
            </a:xfrm>
          </p:grpSpPr>
          <p:sp>
            <p:nvSpPr>
              <p:cNvPr id="19" name="Flowchart: Terminator 18"/>
              <p:cNvSpPr/>
              <p:nvPr/>
            </p:nvSpPr>
            <p:spPr>
              <a:xfrm>
                <a:off x="7910623" y="6244262"/>
                <a:ext cx="914400" cy="301752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85936" y="6200203"/>
                <a:ext cx="608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Stop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357473" y="5984881"/>
              <a:ext cx="386837" cy="276999"/>
              <a:chOff x="8357473" y="5984881"/>
              <a:chExt cx="386837" cy="276999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8403703" y="6047718"/>
                <a:ext cx="0" cy="1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357473" y="5984881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Yes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670251" y="2614188"/>
            <a:ext cx="2262083" cy="2276596"/>
            <a:chOff x="5670251" y="2405962"/>
            <a:chExt cx="2262083" cy="3357728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5749045" y="5759324"/>
              <a:ext cx="16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>
              <a:off x="4062334" y="4089690"/>
              <a:ext cx="33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736334" y="2405962"/>
              <a:ext cx="2196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70251" y="3938322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5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Drum: Dynamic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2176" y="1215740"/>
                <a:ext cx="3816429" cy="953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DYNAMIC MATERIAL BALANCE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>
                  <a:solidFill>
                    <a:srgbClr val="FF33C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6" y="1215740"/>
                <a:ext cx="3816429" cy="953723"/>
              </a:xfrm>
              <a:prstGeom prst="rect">
                <a:avLst/>
              </a:prstGeom>
              <a:blipFill>
                <a:blip r:embed="rId2"/>
                <a:stretch>
                  <a:fillRect t="-8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0548" y="4171519"/>
                <a:ext cx="2995051" cy="805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VAPOR LIQUID EQUILIBRIUM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Sup>
                        <m:sSubSup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𝑠𝑎𝑡</m:t>
                          </m:r>
                        </m:sup>
                      </m:sSubSup>
                    </m:oMath>
                  </m:oMathPara>
                </a14:m>
                <a:endParaRPr lang="en-IN" b="0" dirty="0"/>
              </a:p>
              <a:p>
                <a:endParaRPr lang="en-IN" sz="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8" y="4171519"/>
                <a:ext cx="2995051" cy="805349"/>
              </a:xfrm>
              <a:prstGeom prst="rect">
                <a:avLst/>
              </a:prstGeom>
              <a:blipFill>
                <a:blip r:embed="rId9"/>
                <a:stretch>
                  <a:fillRect l="-815" t="-9848" r="-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8659" y="5564930"/>
                <a:ext cx="4184286" cy="7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ENERGY BALANCE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Sup>
                        <m:sSubSup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Sup>
                        <m:sSubSupPr>
                          <m:ctrlPr>
                            <a:rPr lang="en-IN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sSub>
                        <m:sSubPr>
                          <m:ctrlPr>
                            <a:rPr lang="en-IN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IN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59" y="5564930"/>
                <a:ext cx="4184286" cy="738920"/>
              </a:xfrm>
              <a:prstGeom prst="rect">
                <a:avLst/>
              </a:prstGeom>
              <a:blipFill>
                <a:blip r:embed="rId10"/>
                <a:stretch>
                  <a:fillRect t="-10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433800" y="1010813"/>
            <a:ext cx="3382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Obtain initial steady state solution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327230" y="5600287"/>
            <a:ext cx="1658595" cy="751284"/>
            <a:chOff x="7570987" y="5217084"/>
            <a:chExt cx="1658595" cy="751284"/>
          </a:xfrm>
        </p:grpSpPr>
        <p:grpSp>
          <p:nvGrpSpPr>
            <p:cNvPr id="18" name="Group 17"/>
            <p:cNvGrpSpPr/>
            <p:nvPr/>
          </p:nvGrpSpPr>
          <p:grpSpPr>
            <a:xfrm>
              <a:off x="7570987" y="5355720"/>
              <a:ext cx="1658595" cy="612648"/>
              <a:chOff x="7570987" y="5404360"/>
              <a:chExt cx="1658595" cy="612648"/>
            </a:xfrm>
          </p:grpSpPr>
          <p:sp>
            <p:nvSpPr>
              <p:cNvPr id="16" name="Flowchart: Decision 15"/>
              <p:cNvSpPr/>
              <p:nvPr/>
            </p:nvSpPr>
            <p:spPr>
              <a:xfrm>
                <a:off x="7570987" y="5404360"/>
                <a:ext cx="1658595" cy="612648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878713" y="5526018"/>
                <a:ext cx="9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Is </a:t>
                </a:r>
                <a:r>
                  <a:rPr lang="en-IN" i="1" dirty="0"/>
                  <a:t>t &gt; t</a:t>
                </a:r>
                <a:r>
                  <a:rPr lang="en-IN" i="1" baseline="-25000" dirty="0"/>
                  <a:t>end</a:t>
                </a:r>
                <a:endParaRPr lang="en-IN" i="1" dirty="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8396093" y="5217084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973098" y="5815560"/>
            <a:ext cx="1300879" cy="395700"/>
            <a:chOff x="8973098" y="5996535"/>
            <a:chExt cx="1300879" cy="395700"/>
          </a:xfrm>
        </p:grpSpPr>
        <p:grpSp>
          <p:nvGrpSpPr>
            <p:cNvPr id="36" name="Group 35"/>
            <p:cNvGrpSpPr/>
            <p:nvPr/>
          </p:nvGrpSpPr>
          <p:grpSpPr>
            <a:xfrm>
              <a:off x="9359577" y="6022903"/>
              <a:ext cx="914400" cy="369332"/>
              <a:chOff x="7910623" y="6200203"/>
              <a:chExt cx="914400" cy="369332"/>
            </a:xfrm>
          </p:grpSpPr>
          <p:sp>
            <p:nvSpPr>
              <p:cNvPr id="19" name="Flowchart: Terminator 18"/>
              <p:cNvSpPr/>
              <p:nvPr/>
            </p:nvSpPr>
            <p:spPr>
              <a:xfrm>
                <a:off x="7910623" y="6244262"/>
                <a:ext cx="914400" cy="301752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85936" y="6200203"/>
                <a:ext cx="608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Stop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rot="16200000">
              <a:off x="9182282" y="604489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973098" y="599653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Yes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29697" y="2941669"/>
                <a:ext cx="2416752" cy="78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CONTROLLER EQUATION</a:t>
                </a:r>
              </a:p>
              <a:p>
                <a:pPr algn="ctr"/>
                <a:endParaRPr lang="en-IN" sz="4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d>
                            <m:dPr>
                              <m:ctrlP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b="0" dirty="0"/>
              </a:p>
              <a:p>
                <a:endParaRPr lang="en-IN" sz="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97" y="2941669"/>
                <a:ext cx="2416752" cy="785793"/>
              </a:xfrm>
              <a:prstGeom prst="rect">
                <a:avLst/>
              </a:prstGeom>
              <a:blipFill>
                <a:blip r:embed="rId11"/>
                <a:stretch>
                  <a:fillRect l="-4030" t="-10156" r="-1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549600" y="1399195"/>
            <a:ext cx="3151376" cy="552136"/>
            <a:chOff x="6549600" y="1246795"/>
            <a:chExt cx="3151376" cy="552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549600" y="1402925"/>
                  <a:ext cx="3151376" cy="396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Initialize N</a:t>
                  </a:r>
                  <a:r>
                    <a:rPr lang="en-IN" baseline="-25000" dirty="0"/>
                    <a:t>(0)</a:t>
                  </a:r>
                  <a:r>
                    <a:rPr lang="en-IN" dirty="0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en-IN" dirty="0"/>
                    <a:t>      </a:t>
                  </a:r>
                  <a:r>
                    <a:rPr lang="en-IN" i="1" dirty="0"/>
                    <a:t>t</a:t>
                  </a:r>
                  <a:r>
                    <a:rPr lang="en-IN" dirty="0"/>
                    <a:t> = 0</a:t>
                  </a: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600" y="1402925"/>
                  <a:ext cx="3151376" cy="396006"/>
                </a:xfrm>
                <a:prstGeom prst="rect">
                  <a:avLst/>
                </a:prstGeom>
                <a:blipFill>
                  <a:blip r:embed="rId17"/>
                  <a:stretch>
                    <a:fillRect l="-1349" t="-4478" r="-578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>
              <a:off x="8189063" y="1246795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764374" y="1960158"/>
            <a:ext cx="2704792" cy="593838"/>
            <a:chOff x="6764374" y="1807758"/>
            <a:chExt cx="2704792" cy="593838"/>
          </a:xfrm>
        </p:grpSpPr>
        <p:grpSp>
          <p:nvGrpSpPr>
            <p:cNvPr id="11" name="Group 10"/>
            <p:cNvGrpSpPr/>
            <p:nvPr/>
          </p:nvGrpSpPr>
          <p:grpSpPr>
            <a:xfrm>
              <a:off x="6764374" y="1969427"/>
              <a:ext cx="2704792" cy="432169"/>
              <a:chOff x="6882136" y="1366798"/>
              <a:chExt cx="2704792" cy="43216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242213" y="1366798"/>
                <a:ext cx="2064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Read F</a:t>
                </a:r>
                <a:r>
                  <a:rPr lang="en-IN" baseline="-25000" dirty="0"/>
                  <a:t>(t)</a:t>
                </a:r>
                <a:r>
                  <a:rPr lang="en-IN" dirty="0"/>
                  <a:t> z</a:t>
                </a:r>
                <a:r>
                  <a:rPr lang="en-IN" baseline="-25000" dirty="0"/>
                  <a:t>(t)</a:t>
                </a:r>
                <a:r>
                  <a:rPr lang="en-IN" dirty="0"/>
                  <a:t> T</a:t>
                </a:r>
                <a:r>
                  <a:rPr lang="en-IN" baseline="-25000" dirty="0"/>
                  <a:t>F(t)</a:t>
                </a:r>
                <a:r>
                  <a:rPr lang="en-IN" dirty="0"/>
                  <a:t> P</a:t>
                </a:r>
                <a:r>
                  <a:rPr lang="en-IN" baseline="-25000" dirty="0"/>
                  <a:t>F(t)</a:t>
                </a:r>
                <a:endParaRPr lang="en-IN" dirty="0"/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>
                <a:off x="6882136" y="1371596"/>
                <a:ext cx="2704792" cy="427371"/>
              </a:xfrm>
              <a:prstGeom prst="flowChartInputOutpu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8195545" y="1807758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738574" y="2560031"/>
            <a:ext cx="2708370" cy="816626"/>
            <a:chOff x="6738574" y="2407631"/>
            <a:chExt cx="2708370" cy="816626"/>
          </a:xfrm>
        </p:grpSpPr>
        <p:sp>
          <p:nvSpPr>
            <p:cNvPr id="13" name="TextBox 12"/>
            <p:cNvSpPr txBox="1"/>
            <p:nvPr/>
          </p:nvSpPr>
          <p:spPr>
            <a:xfrm>
              <a:off x="6738574" y="2577926"/>
              <a:ext cx="270837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err="1"/>
                <a:t>BubbleT</a:t>
              </a:r>
              <a:r>
                <a:rPr lang="en-IN" dirty="0"/>
                <a:t> Calculation at </a:t>
              </a:r>
              <a:r>
                <a:rPr lang="en-IN" i="1" dirty="0"/>
                <a:t>t</a:t>
              </a:r>
            </a:p>
            <a:p>
              <a:pPr algn="ctr"/>
              <a:r>
                <a:rPr lang="en-IN" dirty="0"/>
                <a:t>Gives [T</a:t>
              </a:r>
              <a:r>
                <a:rPr lang="en-IN" baseline="-25000" dirty="0"/>
                <a:t>(t)</a:t>
              </a:r>
              <a:r>
                <a:rPr lang="en-IN" dirty="0"/>
                <a:t>, </a:t>
              </a:r>
              <a:r>
                <a:rPr lang="en-IN" b="1" dirty="0"/>
                <a:t>y</a:t>
              </a:r>
              <a:r>
                <a:rPr lang="en-IN" baseline="-25000" dirty="0"/>
                <a:t>(t)</a:t>
              </a:r>
              <a:r>
                <a:rPr lang="en-IN" dirty="0"/>
                <a:t>] given (P, </a:t>
              </a:r>
              <a:r>
                <a:rPr lang="en-IN" b="1" dirty="0"/>
                <a:t>x</a:t>
              </a:r>
              <a:r>
                <a:rPr lang="en-IN" baseline="-25000" dirty="0"/>
                <a:t>(t)</a:t>
              </a:r>
              <a:r>
                <a:rPr lang="en-IN" dirty="0"/>
                <a:t>)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153389" y="2407631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413874" y="3367430"/>
            <a:ext cx="3479029" cy="531888"/>
            <a:chOff x="6413874" y="3215030"/>
            <a:chExt cx="3479029" cy="531888"/>
          </a:xfrm>
        </p:grpSpPr>
        <p:sp>
          <p:nvSpPr>
            <p:cNvPr id="49" name="TextBox 48"/>
            <p:cNvSpPr txBox="1"/>
            <p:nvPr/>
          </p:nvSpPr>
          <p:spPr>
            <a:xfrm>
              <a:off x="6413874" y="3377586"/>
              <a:ext cx="347902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Obtain L</a:t>
              </a:r>
              <a:r>
                <a:rPr lang="en-IN" baseline="-25000" dirty="0"/>
                <a:t>(t)</a:t>
              </a:r>
              <a:r>
                <a:rPr lang="en-IN" dirty="0"/>
                <a:t> from controller equation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153390" y="3215030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772753" y="3902444"/>
            <a:ext cx="2761269" cy="832909"/>
            <a:chOff x="6772753" y="3750044"/>
            <a:chExt cx="2761269" cy="832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772753" y="3908217"/>
                  <a:ext cx="2761269" cy="6747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753" y="3908217"/>
                  <a:ext cx="2761269" cy="6747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>
              <a:off x="8143663" y="3750044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671401" y="4755240"/>
            <a:ext cx="5012590" cy="840328"/>
            <a:chOff x="5671401" y="4602840"/>
            <a:chExt cx="5012590" cy="840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671401" y="4750414"/>
                  <a:ext cx="5012590" cy="6927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IN" dirty="0"/>
                    <a:t>Integrate forward material balances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401" y="4750414"/>
                  <a:ext cx="5012590" cy="692754"/>
                </a:xfrm>
                <a:prstGeom prst="rect">
                  <a:avLst/>
                </a:prstGeom>
                <a:blipFill>
                  <a:blip r:embed="rId18"/>
                  <a:stretch>
                    <a:fillRect t="-3448" b="-3448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8150149" y="4602840"/>
              <a:ext cx="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474842" y="2340913"/>
            <a:ext cx="2858339" cy="3793175"/>
            <a:chOff x="4474842" y="2169463"/>
            <a:chExt cx="2858339" cy="4158405"/>
          </a:xfrm>
        </p:grpSpPr>
        <p:grpSp>
          <p:nvGrpSpPr>
            <p:cNvPr id="44" name="Group 43"/>
            <p:cNvGrpSpPr/>
            <p:nvPr/>
          </p:nvGrpSpPr>
          <p:grpSpPr>
            <a:xfrm>
              <a:off x="4957181" y="2169463"/>
              <a:ext cx="2376000" cy="4158405"/>
              <a:chOff x="5749045" y="2210398"/>
              <a:chExt cx="2376000" cy="365658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5749045" y="5784986"/>
                <a:ext cx="237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>
                <a:off x="3975173" y="3999580"/>
                <a:ext cx="35612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749045" y="2210398"/>
                <a:ext cx="20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605316" y="55899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No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474842" y="3802334"/>
              <a:ext cx="987771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t = t + </a:t>
              </a:r>
              <a:r>
                <a:rPr lang="el-GR" i="1" dirty="0"/>
                <a:t>Δ</a:t>
              </a:r>
              <a:r>
                <a:rPr lang="en-IN" i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Drum Simulation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9749" y="789432"/>
            <a:ext cx="4050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Benzene-Toluene-Xylene Flash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2069117"/>
            <a:ext cx="3767362" cy="2914999"/>
            <a:chOff x="407536" y="1162837"/>
            <a:chExt cx="3767362" cy="2914999"/>
          </a:xfrm>
        </p:grpSpPr>
        <p:grpSp>
          <p:nvGrpSpPr>
            <p:cNvPr id="25" name="Group 24"/>
            <p:cNvGrpSpPr/>
            <p:nvPr/>
          </p:nvGrpSpPr>
          <p:grpSpPr>
            <a:xfrm>
              <a:off x="407536" y="1507547"/>
              <a:ext cx="3767362" cy="2570289"/>
              <a:chOff x="1674274" y="1591437"/>
              <a:chExt cx="3767362" cy="257028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05645" y="1916602"/>
                <a:ext cx="2446766" cy="1983419"/>
                <a:chOff x="2582434" y="2198704"/>
                <a:chExt cx="2446766" cy="1983419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276600" y="2667000"/>
                  <a:ext cx="914400" cy="1057923"/>
                  <a:chOff x="2667000" y="3437877"/>
                  <a:chExt cx="914400" cy="1057923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2667000" y="3581400"/>
                    <a:ext cx="914400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Delay 14"/>
                  <p:cNvSpPr/>
                  <p:nvPr/>
                </p:nvSpPr>
                <p:spPr>
                  <a:xfrm rot="16200000">
                    <a:off x="3054658" y="3050219"/>
                    <a:ext cx="139083" cy="91440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" name="Straight Arrow Connector 5"/>
                <p:cNvCxnSpPr/>
                <p:nvPr/>
              </p:nvCxnSpPr>
              <p:spPr>
                <a:xfrm rot="16200000">
                  <a:off x="2924434" y="2828011"/>
                  <a:ext cx="0" cy="684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/>
                <p:cNvGrpSpPr/>
                <p:nvPr/>
              </p:nvGrpSpPr>
              <p:grpSpPr>
                <a:xfrm flipH="1" flipV="1">
                  <a:off x="3733800" y="3724923"/>
                  <a:ext cx="1295400" cy="457200"/>
                  <a:chOff x="1524000" y="2057400"/>
                  <a:chExt cx="1295400" cy="679142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524000" y="2057400"/>
                    <a:ext cx="1295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2819400" y="2057400"/>
                    <a:ext cx="0" cy="67914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Freeform 7"/>
                <p:cNvSpPr/>
                <p:nvPr/>
              </p:nvSpPr>
              <p:spPr>
                <a:xfrm flipV="1">
                  <a:off x="3277341" y="3084843"/>
                  <a:ext cx="914400" cy="182880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 flipH="1">
                  <a:off x="3733799" y="2198704"/>
                  <a:ext cx="1295400" cy="457200"/>
                  <a:chOff x="1524000" y="2057400"/>
                  <a:chExt cx="1295400" cy="679142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524000" y="2057400"/>
                    <a:ext cx="1295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2819400" y="2057400"/>
                    <a:ext cx="0" cy="67914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Flowchart: Collate 15"/>
              <p:cNvSpPr/>
              <p:nvPr/>
            </p:nvSpPr>
            <p:spPr>
              <a:xfrm rot="16200000">
                <a:off x="3029436" y="2771020"/>
                <a:ext cx="145220" cy="241569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74274" y="2490790"/>
                <a:ext cx="11432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dirty="0"/>
                  <a:t>1 </a:t>
                </a:r>
                <a:r>
                  <a:rPr lang="en-IN" sz="1600" dirty="0" err="1"/>
                  <a:t>kmol</a:t>
                </a:r>
                <a:r>
                  <a:rPr lang="en-IN" sz="1600" dirty="0"/>
                  <a:t>/min</a:t>
                </a:r>
              </a:p>
              <a:p>
                <a:pPr algn="ctr"/>
                <a:r>
                  <a:rPr lang="en-IN" sz="1600" dirty="0" err="1"/>
                  <a:t>Equimolar</a:t>
                </a:r>
                <a:endParaRPr lang="en-IN" sz="1600" dirty="0"/>
              </a:p>
              <a:p>
                <a:pPr algn="ctr"/>
                <a:r>
                  <a:rPr lang="en-IN" sz="1600" dirty="0"/>
                  <a:t>200 °C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07266" y="2490790"/>
                <a:ext cx="917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100 </a:t>
                </a:r>
                <a:r>
                  <a:rPr lang="en-IN" dirty="0" err="1"/>
                  <a:t>kPa</a:t>
                </a:r>
                <a:endParaRPr lang="en-IN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08575" y="3021908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107.61 °C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6430" y="3884727"/>
                <a:ext cx="164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[0.2226 0.3433 0.4340]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99840" y="1905386"/>
                <a:ext cx="164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[0.4902 0.3192 0.1906]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26343" y="1591437"/>
                <a:ext cx="1401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/>
                  <a:t>0.4196 </a:t>
                </a:r>
                <a:r>
                  <a:rPr lang="en-IN" sz="1600" dirty="0" err="1"/>
                  <a:t>kmol</a:t>
                </a:r>
                <a:r>
                  <a:rPr lang="en-IN" sz="1600" dirty="0"/>
                  <a:t>/h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99840" y="3569804"/>
                <a:ext cx="1452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dirty="0"/>
                  <a:t>0.5864 </a:t>
                </a:r>
                <a:r>
                  <a:rPr lang="en-IN" sz="1600" dirty="0" err="1"/>
                  <a:t>kmol</a:t>
                </a:r>
                <a:r>
                  <a:rPr lang="en-IN" sz="1600" dirty="0"/>
                  <a:t>/h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69847" y="1162837"/>
              <a:ext cx="2242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Nominal Steady State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3" y="2091543"/>
            <a:ext cx="4206491" cy="31548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51" y="2085038"/>
            <a:ext cx="4228259" cy="31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1111501"/>
            <a:ext cx="11417587" cy="5213888"/>
          </a:xfrm>
        </p:spPr>
        <p:txBody>
          <a:bodyPr>
            <a:normAutofit/>
          </a:bodyPr>
          <a:lstStyle/>
          <a:p>
            <a:r>
              <a:rPr lang="en-US" dirty="0"/>
              <a:t>Non-linear DAEs usually describe dynamics of realistic process systems</a:t>
            </a:r>
          </a:p>
          <a:p>
            <a:r>
              <a:rPr lang="en-US" dirty="0"/>
              <a:t>Linearization is usually not possible for such systems</a:t>
            </a:r>
          </a:p>
          <a:p>
            <a:r>
              <a:rPr lang="en-US" dirty="0"/>
              <a:t>Realistic systems must be solved numerically</a:t>
            </a:r>
          </a:p>
          <a:p>
            <a:r>
              <a:rPr lang="en-US" dirty="0"/>
              <a:t>Commercial simulators (Aspen Plus </a:t>
            </a:r>
            <a:r>
              <a:rPr lang="en-US" dirty="0" err="1"/>
              <a:t>Hysys</a:t>
            </a:r>
            <a:r>
              <a:rPr lang="en-US" dirty="0"/>
              <a:t>)perform the numerical calculations</a:t>
            </a:r>
          </a:p>
          <a:p>
            <a:pPr lvl="1"/>
            <a:r>
              <a:rPr lang="en-US" dirty="0"/>
              <a:t>Obtaining steady state solution</a:t>
            </a:r>
          </a:p>
          <a:p>
            <a:pPr lvl="1"/>
            <a:r>
              <a:rPr lang="en-US" dirty="0"/>
              <a:t>Dynamics around the steady state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29991</TotalTime>
  <Words>462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Complex Systems</vt:lpstr>
      <vt:lpstr>Multicomponent Flash Drum</vt:lpstr>
      <vt:lpstr>Flash Drum: Steady State Solution</vt:lpstr>
      <vt:lpstr>Flash Drum: Dynamic Simulation</vt:lpstr>
      <vt:lpstr>Flash Drum Simulation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323</cp:revision>
  <dcterms:created xsi:type="dcterms:W3CDTF">2019-12-31T10:16:46Z</dcterms:created>
  <dcterms:modified xsi:type="dcterms:W3CDTF">2021-02-15T07:26:07Z</dcterms:modified>
</cp:coreProperties>
</file>