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7" r:id="rId3"/>
    <p:sldId id="287" r:id="rId4"/>
    <p:sldId id="291" r:id="rId5"/>
    <p:sldId id="288" r:id="rId6"/>
    <p:sldId id="292" r:id="rId7"/>
    <p:sldId id="293" r:id="rId8"/>
    <p:sldId id="368" r:id="rId9"/>
    <p:sldId id="363" r:id="rId10"/>
    <p:sldId id="369" r:id="rId11"/>
    <p:sldId id="370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3399"/>
    <a:srgbClr val="CC3300"/>
    <a:srgbClr val="66FF33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92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Empirical Modelling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3.4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94633-4385-4B08-88E6-25B440C85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708917"/>
            <a:ext cx="7571982" cy="5839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FOPDT Model Fitting – Method II</a:t>
            </a:r>
          </a:p>
        </p:txBody>
      </p:sp>
    </p:spTree>
    <p:extLst>
      <p:ext uri="{BB962C8B-B14F-4D97-AF65-F5344CB8AC3E}">
        <p14:creationId xmlns:p14="http://schemas.microsoft.com/office/powerpoint/2010/main" val="78729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9D5-BC89-4FEB-B4B5-FD8CBA0A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FOPDT Model Tuned Performance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A806BA-1D5D-4AD9-861D-C95361748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" y="1145570"/>
            <a:ext cx="6226142" cy="466960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DF09677-4E6F-43D4-9653-E97A04F6A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2" y="1131445"/>
            <a:ext cx="6226140" cy="466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8EA1B-B733-4F59-BA20-40AAAD2C0185}"/>
              </a:ext>
            </a:extLst>
          </p:cNvPr>
          <p:cNvSpPr txBox="1"/>
          <p:nvPr/>
        </p:nvSpPr>
        <p:spPr>
          <a:xfrm>
            <a:off x="4048018" y="5979560"/>
            <a:ext cx="356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PLANT-MODEL MISMATCH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988213"/>
            <a:ext cx="11417587" cy="5505056"/>
          </a:xfrm>
        </p:spPr>
        <p:txBody>
          <a:bodyPr>
            <a:normAutofit/>
          </a:bodyPr>
          <a:lstStyle/>
          <a:p>
            <a:r>
              <a:rPr lang="en-US" dirty="0"/>
              <a:t>Empirical Approach</a:t>
            </a:r>
          </a:p>
          <a:p>
            <a:pPr lvl="1"/>
            <a:r>
              <a:rPr lang="en-US" dirty="0"/>
              <a:t>Simple and practical</a:t>
            </a:r>
          </a:p>
          <a:p>
            <a:pPr lvl="1"/>
            <a:r>
              <a:rPr lang="en-US" dirty="0"/>
              <a:t>Applies ‘locally’ to any system (EE, ME, ChE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Key Step</a:t>
            </a:r>
          </a:p>
          <a:p>
            <a:pPr lvl="1"/>
            <a:r>
              <a:rPr lang="en-US" dirty="0"/>
              <a:t>Proposing a combination of basic response types to well fit process reaction curve</a:t>
            </a:r>
          </a:p>
          <a:p>
            <a:r>
              <a:rPr lang="en-US" dirty="0"/>
              <a:t>First order plus dead time model fitting</a:t>
            </a:r>
          </a:p>
          <a:p>
            <a:pPr lvl="1"/>
            <a:r>
              <a:rPr lang="en-US" dirty="0"/>
              <a:t>Method I</a:t>
            </a:r>
          </a:p>
          <a:p>
            <a:pPr lvl="2"/>
            <a:r>
              <a:rPr lang="en-US" dirty="0"/>
              <a:t>t</a:t>
            </a:r>
            <a:r>
              <a:rPr lang="en-US" baseline="-25000" dirty="0"/>
              <a:t>63.2%</a:t>
            </a:r>
            <a:r>
              <a:rPr lang="en-US" dirty="0"/>
              <a:t> and t</a:t>
            </a:r>
            <a:r>
              <a:rPr lang="en-US" baseline="-25000" dirty="0"/>
              <a:t>28.3%</a:t>
            </a:r>
            <a:r>
              <a:rPr lang="en-US" dirty="0"/>
              <a:t> give time constant and dead time</a:t>
            </a:r>
          </a:p>
          <a:p>
            <a:pPr lvl="2"/>
            <a:r>
              <a:rPr lang="en-US" dirty="0"/>
              <a:t>Good fit</a:t>
            </a:r>
          </a:p>
          <a:p>
            <a:pPr lvl="1"/>
            <a:r>
              <a:rPr lang="en-US" dirty="0"/>
              <a:t>Method II</a:t>
            </a:r>
          </a:p>
          <a:p>
            <a:pPr lvl="2"/>
            <a:r>
              <a:rPr lang="en-US" dirty="0"/>
              <a:t>Tangent at the inflection point gives time constant and dead time</a:t>
            </a:r>
          </a:p>
          <a:p>
            <a:pPr lvl="2"/>
            <a:r>
              <a:rPr lang="en-US" dirty="0"/>
              <a:t>Not so good fit</a:t>
            </a:r>
          </a:p>
          <a:p>
            <a:r>
              <a:rPr lang="en-US" dirty="0"/>
              <a:t>Method II closed loop performance inferior due to plant-model mismatch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Modelling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49351-394B-4C1E-942B-547B56D5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6" y="1460713"/>
            <a:ext cx="11417587" cy="4426379"/>
          </a:xfrm>
        </p:spPr>
        <p:txBody>
          <a:bodyPr/>
          <a:lstStyle/>
          <a:p>
            <a:r>
              <a:rPr lang="en-IN" dirty="0"/>
              <a:t>Obtain process reaction curve</a:t>
            </a:r>
          </a:p>
          <a:p>
            <a:endParaRPr lang="en-IN" dirty="0"/>
          </a:p>
          <a:p>
            <a:r>
              <a:rPr lang="en-IN" dirty="0"/>
              <a:t>Propose a combination of basic response types that can well fit the process reaction curve</a:t>
            </a:r>
          </a:p>
          <a:p>
            <a:endParaRPr lang="en-IN" dirty="0"/>
          </a:p>
          <a:p>
            <a:r>
              <a:rPr lang="en-IN" dirty="0"/>
              <a:t>Adjust basic response type parameters to well fit process reaction curve</a:t>
            </a:r>
          </a:p>
          <a:p>
            <a:endParaRPr lang="en-IN" dirty="0"/>
          </a:p>
          <a:p>
            <a:r>
              <a:rPr lang="en-IN" dirty="0"/>
              <a:t>Use fitted model to test control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8316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Dynamic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29" y="992221"/>
            <a:ext cx="6352897" cy="5340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D418E-ADB3-4567-A1AC-B413963B2D9D}"/>
                  </a:ext>
                </a:extLst>
              </p:cNvPr>
              <p:cNvSpPr txBox="1"/>
              <p:nvPr/>
            </p:nvSpPr>
            <p:spPr>
              <a:xfrm>
                <a:off x="9005906" y="1581916"/>
                <a:ext cx="142141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2D418E-ADB3-4567-A1AC-B413963B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06" y="1581916"/>
                <a:ext cx="1421415" cy="39600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DEF3DD-2DC6-44DC-A162-54DA8E721F47}"/>
                  </a:ext>
                </a:extLst>
              </p:cNvPr>
              <p:cNvSpPr txBox="1"/>
              <p:nvPr/>
            </p:nvSpPr>
            <p:spPr>
              <a:xfrm>
                <a:off x="9005906" y="2806525"/>
                <a:ext cx="1655581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DEF3DD-2DC6-44DC-A162-54DA8E72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06" y="2806525"/>
                <a:ext cx="1655581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4C4201-A95E-4C64-98D0-56EE160CCE7C}"/>
                  </a:ext>
                </a:extLst>
              </p:cNvPr>
              <p:cNvSpPr txBox="1"/>
              <p:nvPr/>
            </p:nvSpPr>
            <p:spPr>
              <a:xfrm>
                <a:off x="9005906" y="3935512"/>
                <a:ext cx="1731308" cy="92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4C4201-A95E-4C64-98D0-56EE160CC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06" y="3935512"/>
                <a:ext cx="1731308" cy="92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8314D6-5FC5-4F9E-AFAC-EFFAF66410B9}"/>
                  </a:ext>
                </a:extLst>
              </p:cNvPr>
              <p:cNvSpPr txBox="1"/>
              <p:nvPr/>
            </p:nvSpPr>
            <p:spPr>
              <a:xfrm>
                <a:off x="9005969" y="5159970"/>
                <a:ext cx="2243306" cy="941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8314D6-5FC5-4F9E-AFAC-EFFAF664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969" y="5159970"/>
                <a:ext cx="2243306" cy="941668"/>
              </a:xfrm>
              <a:prstGeom prst="rect">
                <a:avLst/>
              </a:prstGeom>
              <a:blipFill>
                <a:blip r:embed="rId6"/>
                <a:stretch>
                  <a:fillRect b="-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Dynamic Responses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42" y="846294"/>
            <a:ext cx="4912297" cy="5722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00F59-9260-4F23-9784-54F9D7DDD5F0}"/>
                  </a:ext>
                </a:extLst>
              </p:cNvPr>
              <p:cNvSpPr txBox="1"/>
              <p:nvPr/>
            </p:nvSpPr>
            <p:spPr>
              <a:xfrm>
                <a:off x="6801495" y="2087562"/>
                <a:ext cx="2003112" cy="88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300F59-9260-4F23-9784-54F9D7DD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95" y="2087562"/>
                <a:ext cx="2003112" cy="88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437F3-C601-4969-9B03-624076A29B4A}"/>
                  </a:ext>
                </a:extLst>
              </p:cNvPr>
              <p:cNvSpPr txBox="1"/>
              <p:nvPr/>
            </p:nvSpPr>
            <p:spPr>
              <a:xfrm>
                <a:off x="6742957" y="897034"/>
                <a:ext cx="3027880" cy="95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5437F3-C601-4969-9B03-624076A2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57" y="897034"/>
                <a:ext cx="3027880" cy="951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86E70-B5F0-4EED-BAD8-8999F73F936B}"/>
                  </a:ext>
                </a:extLst>
              </p:cNvPr>
              <p:cNvSpPr txBox="1"/>
              <p:nvPr/>
            </p:nvSpPr>
            <p:spPr>
              <a:xfrm>
                <a:off x="6801495" y="3105972"/>
                <a:ext cx="4190121" cy="1140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𝜉𝜏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   0&lt;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num>
                                    <m:den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func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86E70-B5F0-4EED-BAD8-8999F73F9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95" y="3105972"/>
                <a:ext cx="4190121" cy="1140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061B-DBD6-4862-A883-07976C380509}"/>
                  </a:ext>
                </a:extLst>
              </p:cNvPr>
              <p:cNvSpPr txBox="1"/>
              <p:nvPr/>
            </p:nvSpPr>
            <p:spPr>
              <a:xfrm>
                <a:off x="6801495" y="4246734"/>
                <a:ext cx="4190121" cy="1140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𝜉𝜏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I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num>
                                    <m:den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1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I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func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1061B-DBD6-4862-A883-07976C380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95" y="4246734"/>
                <a:ext cx="4190121" cy="1140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00E3F-AC56-4423-A13A-30CE95AF49FE}"/>
                  </a:ext>
                </a:extLst>
              </p:cNvPr>
              <p:cNvSpPr txBox="1"/>
              <p:nvPr/>
            </p:nvSpPr>
            <p:spPr>
              <a:xfrm>
                <a:off x="6832317" y="5603250"/>
                <a:ext cx="1590948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sSup>
                            <m:sSupPr>
                              <m:ctrlP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d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00E3F-AC56-4423-A13A-30CE95AF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17" y="5603250"/>
                <a:ext cx="1590948" cy="658642"/>
              </a:xfrm>
              <a:prstGeom prst="rect">
                <a:avLst/>
              </a:prstGeom>
              <a:blipFill>
                <a:blip r:embed="rId7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86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Complex Responses by Combining Basic Responses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4950" y="5778228"/>
            <a:ext cx="580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3399"/>
                </a:solidFill>
              </a:rPr>
              <a:t>SERIES, PARALLEL &amp; FEEDBACK STRUCTURES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" y="1167318"/>
            <a:ext cx="12039983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Complex Responses by Combining Basic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3" y="1663430"/>
            <a:ext cx="11423508" cy="27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txBody>
          <a:bodyPr>
            <a:normAutofit/>
          </a:bodyPr>
          <a:lstStyle/>
          <a:p>
            <a:r>
              <a:rPr lang="en-IN" dirty="0"/>
              <a:t>Complex Responses by Combining Basic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3" y="1567397"/>
            <a:ext cx="11530333" cy="29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Modelling Approach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648" y="3575810"/>
            <a:ext cx="191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3399"/>
                </a:solidFill>
              </a:rPr>
              <a:t>PARAMETERS</a:t>
            </a: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Lag time </a:t>
            </a:r>
            <a:r>
              <a:rPr lang="el-GR" sz="2400" i="1" dirty="0">
                <a:solidFill>
                  <a:srgbClr val="CC3300"/>
                </a:solidFill>
              </a:rPr>
              <a:t>τ</a:t>
            </a:r>
            <a:endParaRPr lang="en-IN" sz="2400" dirty="0">
              <a:solidFill>
                <a:srgbClr val="CC3300"/>
              </a:solidFill>
            </a:endParaRP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Gain </a:t>
            </a:r>
            <a:r>
              <a:rPr lang="en-IN" sz="2400" i="1" dirty="0">
                <a:solidFill>
                  <a:srgbClr val="CC3300"/>
                </a:solidFill>
              </a:rPr>
              <a:t>K</a:t>
            </a: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Delay Time </a:t>
            </a:r>
            <a:r>
              <a:rPr lang="el-GR" sz="2400" dirty="0">
                <a:solidFill>
                  <a:srgbClr val="CC3300"/>
                </a:solidFill>
              </a:rPr>
              <a:t>θ</a:t>
            </a:r>
            <a:endParaRPr lang="en-IN" sz="2400" dirty="0">
              <a:solidFill>
                <a:srgbClr val="CC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7545" y="4755943"/>
            <a:ext cx="2792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</a:rPr>
              <a:t>IDENTIFICATION</a:t>
            </a:r>
          </a:p>
          <a:p>
            <a:endParaRPr lang="en-IN" b="1" dirty="0">
              <a:solidFill>
                <a:srgbClr val="008000"/>
              </a:solidFill>
            </a:endParaRPr>
          </a:p>
          <a:p>
            <a:r>
              <a:rPr lang="en-IN" b="1" dirty="0">
                <a:solidFill>
                  <a:srgbClr val="008000"/>
                </a:solidFill>
              </a:rPr>
              <a:t>DESIGN CONTROLLER</a:t>
            </a:r>
          </a:p>
          <a:p>
            <a:endParaRPr lang="en-IN" b="1" dirty="0">
              <a:solidFill>
                <a:srgbClr val="008000"/>
              </a:solidFill>
            </a:endParaRPr>
          </a:p>
          <a:p>
            <a:r>
              <a:rPr lang="en-IN" b="1" dirty="0">
                <a:solidFill>
                  <a:srgbClr val="008000"/>
                </a:solidFill>
              </a:rPr>
              <a:t>VALIDATE PERFORMANCE</a:t>
            </a:r>
          </a:p>
          <a:p>
            <a:r>
              <a:rPr lang="en-IN" b="1" dirty="0">
                <a:solidFill>
                  <a:srgbClr val="008000"/>
                </a:solidFill>
              </a:rPr>
              <a:t>	Servo &amp; regulator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" y="1657809"/>
            <a:ext cx="6190863" cy="3913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07" y="1480381"/>
            <a:ext cx="4743001" cy="1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6F5CC83C-F5AC-423F-8D7F-CA306E8B0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99" y="688370"/>
            <a:ext cx="7845954" cy="588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FOPDT Model Fitting – Method I</a:t>
            </a:r>
          </a:p>
        </p:txBody>
      </p:sp>
    </p:spTree>
    <p:extLst>
      <p:ext uri="{BB962C8B-B14F-4D97-AF65-F5344CB8AC3E}">
        <p14:creationId xmlns:p14="http://schemas.microsoft.com/office/powerpoint/2010/main" val="235440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20519</TotalTime>
  <Words>317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Empirical Modelling</vt:lpstr>
      <vt:lpstr>Empirical Modelling Approach</vt:lpstr>
      <vt:lpstr>Basic Dynamic Elements</vt:lpstr>
      <vt:lpstr>Basic Dynamic Responses</vt:lpstr>
      <vt:lpstr>Complex Responses by Combining Basic Responses</vt:lpstr>
      <vt:lpstr>Complex Responses by Combining Basic Responses</vt:lpstr>
      <vt:lpstr>Complex Responses by Combining Basic Responses</vt:lpstr>
      <vt:lpstr>Empirical Modelling Approach</vt:lpstr>
      <vt:lpstr>FOPDT Model Fitting – Method I</vt:lpstr>
      <vt:lpstr>FOPDT Model Fitting – Method II</vt:lpstr>
      <vt:lpstr>FOPDT Model Tuned Performance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276</cp:revision>
  <dcterms:created xsi:type="dcterms:W3CDTF">2019-12-31T10:16:46Z</dcterms:created>
  <dcterms:modified xsi:type="dcterms:W3CDTF">2021-02-21T07:55:32Z</dcterms:modified>
</cp:coreProperties>
</file>