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1" r:id="rId3"/>
    <p:sldId id="370" r:id="rId4"/>
    <p:sldId id="371" r:id="rId5"/>
    <p:sldId id="372" r:id="rId6"/>
    <p:sldId id="373" r:id="rId7"/>
    <p:sldId id="374" r:id="rId8"/>
    <p:sldId id="366" r:id="rId9"/>
    <p:sldId id="3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66"/>
    <a:srgbClr val="FF33CC"/>
    <a:srgbClr val="FF99FF"/>
    <a:srgbClr val="FFCCCC"/>
    <a:srgbClr val="CCFFCC"/>
    <a:srgbClr val="0000CC"/>
    <a:srgbClr val="008000"/>
    <a:srgbClr val="FF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>
        <p:scale>
          <a:sx n="62" d="100"/>
          <a:sy n="62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Introduction to </a:t>
            </a:r>
            <a:r>
              <a:rPr lang="en-US">
                <a:solidFill>
                  <a:srgbClr val="FFFF00"/>
                </a:solidFill>
              </a:rPr>
              <a:t>Laplace Transforms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4.1.1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</a:t>
            </a:r>
            <a:r>
              <a:rPr lang="en-IN" dirty="0" err="1"/>
              <a:t>Tranforms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3E01E0-44CE-491D-8917-FAF6C8893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Transforms a function from the time (</a:t>
                </a:r>
                <a:r>
                  <a:rPr lang="en-IN" i="1" dirty="0"/>
                  <a:t>t</a:t>
                </a:r>
                <a:r>
                  <a:rPr lang="en-IN" dirty="0"/>
                  <a:t>) domain to the Laplace (</a:t>
                </a:r>
                <a:r>
                  <a:rPr lang="en-IN" i="1" dirty="0"/>
                  <a:t>s</a:t>
                </a:r>
                <a:r>
                  <a:rPr lang="en-IN" dirty="0"/>
                  <a:t>) domain</a:t>
                </a:r>
              </a:p>
              <a:p>
                <a:endParaRPr lang="en-IN" dirty="0"/>
              </a:p>
              <a:p>
                <a:r>
                  <a:rPr lang="en-IN" dirty="0"/>
                  <a:t>Definition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i="1">
                        <a:solidFill>
                          <a:srgbClr val="3399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IN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p>
                          <m:sSupPr>
                            <m:ctrlPr>
                              <a:rPr lang="en-IN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Why Laplace transforms</a:t>
                </a:r>
              </a:p>
              <a:p>
                <a:pPr lvl="1"/>
                <a:r>
                  <a:rPr lang="en-IN" dirty="0"/>
                  <a:t>Converts an LTI-ODE in </a:t>
                </a:r>
                <a:r>
                  <a:rPr lang="en-IN" i="1" dirty="0"/>
                  <a:t>t</a:t>
                </a:r>
                <a:r>
                  <a:rPr lang="en-IN" dirty="0"/>
                  <a:t>-domain into an algebraic equation in </a:t>
                </a:r>
                <a:r>
                  <a:rPr lang="en-IN" i="1" dirty="0"/>
                  <a:t>s</a:t>
                </a:r>
                <a:r>
                  <a:rPr lang="en-IN" dirty="0"/>
                  <a:t>-domain</a:t>
                </a:r>
              </a:p>
              <a:p>
                <a:pPr lvl="1"/>
                <a:r>
                  <a:rPr lang="en-IN" dirty="0"/>
                  <a:t>Much easier to manipulate algebraic equations compared to ODEs</a:t>
                </a:r>
              </a:p>
              <a:p>
                <a:pPr lvl="1"/>
                <a:r>
                  <a:rPr lang="en-IN" dirty="0"/>
                  <a:t>Provides an efficient technique for obtaining analytical solution of ODEs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3E01E0-44CE-491D-8917-FAF6C8893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Transform of Common Functions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497FA1-7BA0-4F3D-9EF9-44076F74DE8B}"/>
              </a:ext>
            </a:extLst>
          </p:cNvPr>
          <p:cNvGrpSpPr/>
          <p:nvPr/>
        </p:nvGrpSpPr>
        <p:grpSpPr>
          <a:xfrm>
            <a:off x="490525" y="1371598"/>
            <a:ext cx="11154967" cy="4607407"/>
            <a:chOff x="757650" y="1371598"/>
            <a:chExt cx="11154967" cy="46074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74BDF1-1CD9-4910-9680-C03A3AE3A8E4}"/>
                    </a:ext>
                  </a:extLst>
                </p:cNvPr>
                <p:cNvSpPr txBox="1"/>
                <p:nvPr/>
              </p:nvSpPr>
              <p:spPr>
                <a:xfrm>
                  <a:off x="1140429" y="1371600"/>
                  <a:ext cx="1187248" cy="9667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Unit Step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A74BDF1-1CD9-4910-9680-C03A3AE3A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29" y="1371600"/>
                  <a:ext cx="1187248" cy="966740"/>
                </a:xfrm>
                <a:prstGeom prst="rect">
                  <a:avLst/>
                </a:prstGeom>
                <a:blipFill>
                  <a:blip r:embed="rId2"/>
                  <a:stretch>
                    <a:fillRect l="-15385" t="-9434" r="-1435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A32868-34D4-4027-9AD9-8D85F1257141}"/>
                    </a:ext>
                  </a:extLst>
                </p:cNvPr>
                <p:cNvSpPr txBox="1"/>
                <p:nvPr/>
              </p:nvSpPr>
              <p:spPr>
                <a:xfrm>
                  <a:off x="4909335" y="1371598"/>
                  <a:ext cx="1357744" cy="9667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Unit Ramp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A32868-34D4-4027-9AD9-8D85F1257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335" y="1371598"/>
                  <a:ext cx="1357744" cy="966740"/>
                </a:xfrm>
                <a:prstGeom prst="rect">
                  <a:avLst/>
                </a:prstGeom>
                <a:blipFill>
                  <a:blip r:embed="rId3"/>
                  <a:stretch>
                    <a:fillRect l="-13964" t="-9434" r="-1306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65432E-1EAC-4341-B6D2-1FBFCFCAF5F9}"/>
                    </a:ext>
                  </a:extLst>
                </p:cNvPr>
                <p:cNvSpPr txBox="1"/>
                <p:nvPr/>
              </p:nvSpPr>
              <p:spPr>
                <a:xfrm>
                  <a:off x="757650" y="3120979"/>
                  <a:ext cx="2169184" cy="9712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Exponential (</a:t>
                  </a:r>
                  <a:r>
                    <a:rPr lang="en-IN" sz="2400" b="1" i="1" dirty="0">
                      <a:ea typeface="Cambria Math" panose="02040503050406030204" pitchFamily="18" charset="0"/>
                    </a:rPr>
                    <a:t>e</a:t>
                  </a:r>
                  <a:r>
                    <a:rPr lang="en-IN" sz="2400" b="1" i="1" baseline="30000" dirty="0">
                      <a:ea typeface="Cambria Math" panose="02040503050406030204" pitchFamily="18" charset="0"/>
                    </a:rPr>
                    <a:t>-at</a:t>
                  </a:r>
                  <a:r>
                    <a:rPr lang="en-IN" sz="2400" b="1" dirty="0">
                      <a:ea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65432E-1EAC-4341-B6D2-1FBFCFCA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50" y="3120979"/>
                  <a:ext cx="2169184" cy="971292"/>
                </a:xfrm>
                <a:prstGeom prst="rect">
                  <a:avLst/>
                </a:prstGeom>
                <a:blipFill>
                  <a:blip r:embed="rId4"/>
                  <a:stretch>
                    <a:fillRect l="-8427" t="-10063" r="-75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3DC210-4F40-4DCF-B484-150ED8001C7D}"/>
                    </a:ext>
                  </a:extLst>
                </p:cNvPr>
                <p:cNvSpPr txBox="1"/>
                <p:nvPr/>
              </p:nvSpPr>
              <p:spPr>
                <a:xfrm>
                  <a:off x="8775302" y="1407556"/>
                  <a:ext cx="2000741" cy="9667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Time power (</a:t>
                  </a:r>
                  <a:r>
                    <a:rPr lang="en-IN" sz="2400" b="1" i="1" dirty="0" err="1">
                      <a:ea typeface="Cambria Math" panose="02040503050406030204" pitchFamily="18" charset="0"/>
                    </a:rPr>
                    <a:t>t</a:t>
                  </a:r>
                  <a:r>
                    <a:rPr lang="en-IN" sz="2400" b="1" i="1" baseline="30000" dirty="0" err="1">
                      <a:ea typeface="Cambria Math" panose="02040503050406030204" pitchFamily="18" charset="0"/>
                    </a:rPr>
                    <a:t>n</a:t>
                  </a:r>
                  <a:r>
                    <a:rPr lang="en-IN" sz="2400" b="1" dirty="0">
                      <a:ea typeface="Cambria Math" panose="02040503050406030204" pitchFamily="18" charset="0"/>
                    </a:rPr>
                    <a:t>)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3DC210-4F40-4DCF-B484-150ED8001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302" y="1407556"/>
                  <a:ext cx="2000741" cy="966740"/>
                </a:xfrm>
                <a:prstGeom prst="rect">
                  <a:avLst/>
                </a:prstGeom>
                <a:blipFill>
                  <a:blip r:embed="rId5"/>
                  <a:stretch>
                    <a:fillRect l="-9451" t="-10127" r="-823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37013EE-4B90-4E75-A57A-6B3B1D7ED078}"/>
                    </a:ext>
                  </a:extLst>
                </p:cNvPr>
                <p:cNvSpPr txBox="1"/>
                <p:nvPr/>
              </p:nvSpPr>
              <p:spPr>
                <a:xfrm>
                  <a:off x="4065290" y="3131253"/>
                  <a:ext cx="2976008" cy="10059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Time exponential (</a:t>
                  </a:r>
                  <a:r>
                    <a:rPr lang="en-IN" sz="2400" b="1" i="1" dirty="0" err="1">
                      <a:ea typeface="Cambria Math" panose="02040503050406030204" pitchFamily="18" charset="0"/>
                    </a:rPr>
                    <a:t>te</a:t>
                  </a:r>
                  <a:r>
                    <a:rPr lang="en-IN" sz="2400" b="1" i="1" baseline="30000" dirty="0">
                      <a:ea typeface="Cambria Math" panose="02040503050406030204" pitchFamily="18" charset="0"/>
                    </a:rPr>
                    <a:t>-at</a:t>
                  </a:r>
                  <a:r>
                    <a:rPr lang="en-IN" sz="2400" b="1" dirty="0">
                      <a:ea typeface="Cambria Math" panose="02040503050406030204" pitchFamily="18" charset="0"/>
                    </a:rPr>
                    <a:t>)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37013EE-4B90-4E75-A57A-6B3B1D7ED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290" y="3131253"/>
                  <a:ext cx="2976008" cy="1005916"/>
                </a:xfrm>
                <a:prstGeom prst="rect">
                  <a:avLst/>
                </a:prstGeom>
                <a:blipFill>
                  <a:blip r:embed="rId6"/>
                  <a:stretch>
                    <a:fillRect l="-6148" t="-9697" r="-532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281029-BC8F-4598-8856-7718E6125DB0}"/>
                    </a:ext>
                  </a:extLst>
                </p:cNvPr>
                <p:cNvSpPr txBox="1"/>
                <p:nvPr/>
              </p:nvSpPr>
              <p:spPr>
                <a:xfrm>
                  <a:off x="7935053" y="3141527"/>
                  <a:ext cx="3977564" cy="10040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Time power exponential (</a:t>
                  </a:r>
                  <a:r>
                    <a:rPr lang="en-IN" sz="2400" b="1" i="1" dirty="0" err="1">
                      <a:ea typeface="Cambria Math" panose="02040503050406030204" pitchFamily="18" charset="0"/>
                    </a:rPr>
                    <a:t>t</a:t>
                  </a:r>
                  <a:r>
                    <a:rPr lang="en-IN" sz="2400" b="1" i="1" baseline="30000" dirty="0" err="1">
                      <a:ea typeface="Cambria Math" panose="02040503050406030204" pitchFamily="18" charset="0"/>
                    </a:rPr>
                    <a:t>n</a:t>
                  </a:r>
                  <a:r>
                    <a:rPr lang="en-IN" sz="2400" b="1" i="1" dirty="0" err="1">
                      <a:ea typeface="Cambria Math" panose="02040503050406030204" pitchFamily="18" charset="0"/>
                    </a:rPr>
                    <a:t>e</a:t>
                  </a:r>
                  <a:r>
                    <a:rPr lang="en-IN" sz="2400" b="1" i="1" baseline="30000" dirty="0">
                      <a:ea typeface="Cambria Math" panose="02040503050406030204" pitchFamily="18" charset="0"/>
                    </a:rPr>
                    <a:t>-at</a:t>
                  </a:r>
                  <a:r>
                    <a:rPr lang="en-IN" sz="2400" b="1" dirty="0">
                      <a:ea typeface="Cambria Math" panose="02040503050406030204" pitchFamily="18" charset="0"/>
                    </a:rPr>
                    <a:t>)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281029-BC8F-4598-8856-7718E6125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053" y="3141527"/>
                  <a:ext cx="3977564" cy="1004057"/>
                </a:xfrm>
                <a:prstGeom prst="rect">
                  <a:avLst/>
                </a:prstGeom>
                <a:blipFill>
                  <a:blip r:embed="rId7"/>
                  <a:stretch>
                    <a:fillRect l="-4755" t="-9091" r="-352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AE6E85-AEB7-4F81-9C74-B0BCEA3CFFD1}"/>
                    </a:ext>
                  </a:extLst>
                </p:cNvPr>
                <p:cNvSpPr txBox="1"/>
                <p:nvPr/>
              </p:nvSpPr>
              <p:spPr>
                <a:xfrm>
                  <a:off x="757650" y="5039226"/>
                  <a:ext cx="2209836" cy="925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Sin wave </a:t>
                  </a:r>
                  <a:r>
                    <a:rPr lang="en-IN" sz="2400" b="1" i="1" dirty="0">
                      <a:ea typeface="Cambria Math" panose="02040503050406030204" pitchFamily="18" charset="0"/>
                    </a:rPr>
                    <a:t>sin(</a:t>
                  </a:r>
                  <a:r>
                    <a:rPr lang="el-GR" sz="2400" b="1" i="1" dirty="0">
                      <a:ea typeface="Cambria Math" panose="02040503050406030204" pitchFamily="18" charset="0"/>
                    </a:rPr>
                    <a:t>ω</a:t>
                  </a:r>
                  <a:r>
                    <a:rPr lang="en-IN" sz="2400" b="1" i="1" dirty="0">
                      <a:ea typeface="Cambria Math" panose="02040503050406030204" pitchFamily="18" charset="0"/>
                    </a:rPr>
                    <a:t>t)</a:t>
                  </a:r>
                  <a:endParaRPr lang="en-IN" sz="2400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BAE6E85-AEB7-4F81-9C74-B0BCEA3CF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50" y="5039226"/>
                  <a:ext cx="2209836" cy="925253"/>
                </a:xfrm>
                <a:prstGeom prst="rect">
                  <a:avLst/>
                </a:prstGeom>
                <a:blipFill>
                  <a:blip r:embed="rId8"/>
                  <a:stretch>
                    <a:fillRect l="-8264" t="-10596" r="-137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2EB6F13-BCDC-4B66-BD9B-B7271342F97E}"/>
                    </a:ext>
                  </a:extLst>
                </p:cNvPr>
                <p:cNvSpPr txBox="1"/>
                <p:nvPr/>
              </p:nvSpPr>
              <p:spPr>
                <a:xfrm>
                  <a:off x="4453761" y="5053815"/>
                  <a:ext cx="2191369" cy="9251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Cos wave </a:t>
                  </a:r>
                  <a:r>
                    <a:rPr lang="en-IN" sz="2400" b="1" i="1" dirty="0">
                      <a:ea typeface="Cambria Math" panose="02040503050406030204" pitchFamily="18" charset="0"/>
                    </a:rPr>
                    <a:t>cos(</a:t>
                  </a:r>
                  <a:r>
                    <a:rPr lang="el-GR" sz="2400" b="1" i="1" dirty="0">
                      <a:ea typeface="Cambria Math" panose="02040503050406030204" pitchFamily="18" charset="0"/>
                    </a:rPr>
                    <a:t>ω</a:t>
                  </a:r>
                  <a:r>
                    <a:rPr lang="en-IN" sz="2400" b="1" i="1" dirty="0">
                      <a:ea typeface="Cambria Math" panose="02040503050406030204" pitchFamily="18" charset="0"/>
                    </a:rPr>
                    <a:t>t)</a:t>
                  </a:r>
                  <a:endParaRPr lang="en-IN" sz="2400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2EB6F13-BCDC-4B66-BD9B-B7271342F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761" y="5053815"/>
                  <a:ext cx="2191369" cy="925190"/>
                </a:xfrm>
                <a:prstGeom prst="rect">
                  <a:avLst/>
                </a:prstGeom>
                <a:blipFill>
                  <a:blip r:embed="rId9"/>
                  <a:stretch>
                    <a:fillRect l="-8635" t="-9868" r="-77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6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Laplace Transform of Time Function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BDF1-1CD9-4910-9680-C03A3AE3A8E4}"/>
                  </a:ext>
                </a:extLst>
              </p:cNvPr>
              <p:cNvSpPr txBox="1"/>
              <p:nvPr/>
            </p:nvSpPr>
            <p:spPr>
              <a:xfrm>
                <a:off x="494345" y="1412691"/>
                <a:ext cx="1885324" cy="769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sz="2400" b="1" dirty="0">
                    <a:ea typeface="Cambria Math" panose="02040503050406030204" pitchFamily="18" charset="0"/>
                  </a:rPr>
                  <a:t>Time delay</a:t>
                </a:r>
                <a:endParaRPr lang="en-IN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BDF1-1CD9-4910-9680-C03A3AE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5" y="1412691"/>
                <a:ext cx="1885324" cy="769698"/>
              </a:xfrm>
              <a:prstGeom prst="rect">
                <a:avLst/>
              </a:prstGeom>
              <a:blipFill>
                <a:blip r:embed="rId2"/>
                <a:stretch>
                  <a:fillRect l="-2265" t="-12698" r="-1618" b="-9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5432E-1EAC-4341-B6D2-1FBFCFCAF5F9}"/>
                  </a:ext>
                </a:extLst>
              </p:cNvPr>
              <p:cNvSpPr txBox="1"/>
              <p:nvPr/>
            </p:nvSpPr>
            <p:spPr>
              <a:xfrm>
                <a:off x="2379669" y="3318562"/>
                <a:ext cx="1982146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sz="2400" b="1" dirty="0">
                    <a:ea typeface="Cambria Math" panose="02040503050406030204" pitchFamily="18" charset="0"/>
                  </a:rPr>
                  <a:t>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5432E-1EAC-4341-B6D2-1FBFCFCAF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69" y="3318562"/>
                <a:ext cx="1982146" cy="1073884"/>
              </a:xfrm>
              <a:prstGeom prst="rect">
                <a:avLst/>
              </a:prstGeom>
              <a:blipFill>
                <a:blip r:embed="rId3"/>
                <a:stretch>
                  <a:fillRect t="-8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CD1B0BD-0329-42C2-8DF2-CE5AC1D2043C}"/>
              </a:ext>
            </a:extLst>
          </p:cNvPr>
          <p:cNvGrpSpPr/>
          <p:nvPr/>
        </p:nvGrpSpPr>
        <p:grpSpPr>
          <a:xfrm>
            <a:off x="5359834" y="1346836"/>
            <a:ext cx="6528513" cy="1202445"/>
            <a:chOff x="5359834" y="1346836"/>
            <a:chExt cx="6528513" cy="1202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A32868-34D4-4027-9AD9-8D85F1257141}"/>
                    </a:ext>
                  </a:extLst>
                </p:cNvPr>
                <p:cNvSpPr txBox="1"/>
                <p:nvPr/>
              </p:nvSpPr>
              <p:spPr>
                <a:xfrm>
                  <a:off x="5359834" y="1412691"/>
                  <a:ext cx="2173159" cy="10686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IN" sz="2400" b="1" dirty="0">
                      <a:ea typeface="Cambria Math" panose="02040503050406030204" pitchFamily="18" charset="0"/>
                    </a:rPr>
                    <a:t>Derivative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A32868-34D4-4027-9AD9-8D85F1257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834" y="1412691"/>
                  <a:ext cx="2173159" cy="1068626"/>
                </a:xfrm>
                <a:prstGeom prst="rect">
                  <a:avLst/>
                </a:prstGeom>
                <a:blipFill>
                  <a:blip r:embed="rId4"/>
                  <a:stretch>
                    <a:fillRect t="-91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3DC210-4F40-4DCF-B484-150ED8001C7D}"/>
                    </a:ext>
                  </a:extLst>
                </p:cNvPr>
                <p:cNvSpPr txBox="1"/>
                <p:nvPr/>
              </p:nvSpPr>
              <p:spPr>
                <a:xfrm>
                  <a:off x="8211956" y="1346836"/>
                  <a:ext cx="3676391" cy="12024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IN" sz="2400" b="1" i="1" dirty="0">
                      <a:ea typeface="Cambria Math" panose="02040503050406030204" pitchFamily="18" charset="0"/>
                    </a:rPr>
                    <a:t>n</a:t>
                  </a:r>
                  <a:r>
                    <a:rPr lang="en-IN" sz="2400" b="1" i="1" baseline="30000" dirty="0">
                      <a:ea typeface="Cambria Math" panose="02040503050406030204" pitchFamily="18" charset="0"/>
                    </a:rPr>
                    <a:t>th</a:t>
                  </a:r>
                  <a:r>
                    <a:rPr lang="en-IN" sz="2400" b="1" dirty="0">
                      <a:ea typeface="Cambria Math" panose="02040503050406030204" pitchFamily="18" charset="0"/>
                    </a:rPr>
                    <a:t> derivative</a:t>
                  </a:r>
                  <a:endParaRPr lang="en-IN" b="1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IN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3DC210-4F40-4DCF-B484-150ED8001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1956" y="1346836"/>
                  <a:ext cx="3676391" cy="1202445"/>
                </a:xfrm>
                <a:prstGeom prst="rect">
                  <a:avLst/>
                </a:prstGeom>
                <a:blipFill>
                  <a:blip r:embed="rId5"/>
                  <a:stretch>
                    <a:fillRect t="-81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B6F13-BCDC-4B66-BD9B-B7271342F97E}"/>
                  </a:ext>
                </a:extLst>
              </p:cNvPr>
              <p:cNvSpPr txBox="1"/>
              <p:nvPr/>
            </p:nvSpPr>
            <p:spPr>
              <a:xfrm>
                <a:off x="2583864" y="5295546"/>
                <a:ext cx="1930465" cy="749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sz="2400" b="1" dirty="0">
                    <a:ea typeface="Cambria Math" panose="02040503050406030204" pitchFamily="18" charset="0"/>
                  </a:rPr>
                  <a:t>Convolution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B6F13-BCDC-4B66-BD9B-B7271342F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64" y="5295546"/>
                <a:ext cx="1930465" cy="749949"/>
              </a:xfrm>
              <a:prstGeom prst="rect">
                <a:avLst/>
              </a:prstGeom>
              <a:blipFill>
                <a:blip r:embed="rId6"/>
                <a:stretch>
                  <a:fillRect l="-9779" t="-13008" r="-631" b="-97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A167247-A2E4-40FA-8A99-FD86B18063ED}"/>
              </a:ext>
            </a:extLst>
          </p:cNvPr>
          <p:cNvGrpSpPr/>
          <p:nvPr/>
        </p:nvGrpSpPr>
        <p:grpSpPr>
          <a:xfrm>
            <a:off x="5162142" y="2610568"/>
            <a:ext cx="6879169" cy="2630369"/>
            <a:chOff x="5162142" y="2610568"/>
            <a:chExt cx="6879169" cy="2630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7621163-75E8-4BD5-BA77-16624B6892DC}"/>
                    </a:ext>
                  </a:extLst>
                </p:cNvPr>
                <p:cNvSpPr txBox="1"/>
                <p:nvPr/>
              </p:nvSpPr>
              <p:spPr>
                <a:xfrm>
                  <a:off x="7924185" y="4169105"/>
                  <a:ext cx="1258101" cy="1071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IN" sz="2400" b="1" dirty="0"/>
                    <a:t>For 0 ICs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7621163-75E8-4BD5-BA77-16624B689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185" y="4169105"/>
                  <a:ext cx="1258101" cy="1071832"/>
                </a:xfrm>
                <a:prstGeom prst="rect">
                  <a:avLst/>
                </a:prstGeom>
                <a:blipFill>
                  <a:blip r:embed="rId7"/>
                  <a:stretch>
                    <a:fillRect l="-7767" t="-4545" r="-58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09673A27-AE0A-4124-B111-42B52D484044}"/>
                </a:ext>
              </a:extLst>
            </p:cNvPr>
            <p:cNvSpPr/>
            <p:nvPr/>
          </p:nvSpPr>
          <p:spPr>
            <a:xfrm rot="5400000">
              <a:off x="8494314" y="-721604"/>
              <a:ext cx="214825" cy="6879169"/>
            </a:xfrm>
            <a:prstGeom prst="rightBrace">
              <a:avLst>
                <a:gd name="adj1" fmla="val 35796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BBC77F4F-5297-4580-AD8A-C549ABF8E76F}"/>
                </a:ext>
              </a:extLst>
            </p:cNvPr>
            <p:cNvSpPr/>
            <p:nvPr/>
          </p:nvSpPr>
          <p:spPr>
            <a:xfrm>
              <a:off x="8363164" y="3092533"/>
              <a:ext cx="380144" cy="978408"/>
            </a:xfrm>
            <a:prstGeom prst="downArrow">
              <a:avLst>
                <a:gd name="adj1" fmla="val 50000"/>
                <a:gd name="adj2" fmla="val 87838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21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and Final Value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BDF1-1CD9-4910-9680-C03A3AE3A8E4}"/>
                  </a:ext>
                </a:extLst>
              </p:cNvPr>
              <p:cNvSpPr txBox="1"/>
              <p:nvPr/>
            </p:nvSpPr>
            <p:spPr>
              <a:xfrm>
                <a:off x="169896" y="1345899"/>
                <a:ext cx="3191771" cy="1035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sz="2800" b="1" dirty="0">
                    <a:ea typeface="Cambria Math" panose="02040503050406030204" pitchFamily="18" charset="0"/>
                  </a:rPr>
                  <a:t>Initial Value Theorem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74BDF1-1CD9-4910-9680-C03A3AE3A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6" y="1345899"/>
                <a:ext cx="3191771" cy="1035733"/>
              </a:xfrm>
              <a:prstGeom prst="rect">
                <a:avLst/>
              </a:prstGeom>
              <a:blipFill>
                <a:blip r:embed="rId2"/>
                <a:stretch>
                  <a:fillRect l="-6310" t="-10000" r="-6119" b="-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24F93-4811-4225-95F9-04EAF15E7A95}"/>
                  </a:ext>
                </a:extLst>
              </p:cNvPr>
              <p:cNvSpPr txBox="1"/>
              <p:nvPr/>
            </p:nvSpPr>
            <p:spPr>
              <a:xfrm>
                <a:off x="7493874" y="1345899"/>
                <a:ext cx="3047501" cy="9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sz="2800" b="1" dirty="0">
                    <a:ea typeface="Cambria Math" panose="02040503050406030204" pitchFamily="18" charset="0"/>
                  </a:rPr>
                  <a:t>Final Value Theorem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IN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224F93-4811-4225-95F9-04EAF15E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4" y="1345899"/>
                <a:ext cx="3047501" cy="988925"/>
              </a:xfrm>
              <a:prstGeom prst="rect">
                <a:avLst/>
              </a:prstGeom>
              <a:blipFill>
                <a:blip r:embed="rId3"/>
                <a:stretch>
                  <a:fillRect l="-6400" t="-10494" r="-6400" b="-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4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AC12-4DDF-4DA2-9654-1B41D305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3986A-A8CA-4050-A5D8-062BA178CEC5}"/>
                  </a:ext>
                </a:extLst>
              </p:cNvPr>
              <p:cNvSpPr txBox="1"/>
              <p:nvPr/>
            </p:nvSpPr>
            <p:spPr>
              <a:xfrm>
                <a:off x="94886" y="1006867"/>
                <a:ext cx="11994374" cy="129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/>
                  <a:t>General linear SISO ODE with constant coefficients and 0 ICs (</a:t>
                </a:r>
                <a:r>
                  <a:rPr lang="en-IN" sz="2400" i="1" dirty="0"/>
                  <a:t>y</a:t>
                </a:r>
                <a:r>
                  <a:rPr lang="en-IN" sz="2400" b="1" dirty="0"/>
                  <a:t> and </a:t>
                </a:r>
                <a:r>
                  <a:rPr lang="en-IN" sz="2400" i="1" dirty="0"/>
                  <a:t>u</a:t>
                </a:r>
                <a:r>
                  <a:rPr lang="en-IN" sz="2400" b="1" dirty="0"/>
                  <a:t> are deviation variables)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3986A-A8CA-4050-A5D8-062BA178C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" y="1006867"/>
                <a:ext cx="11994374" cy="1293880"/>
              </a:xfrm>
              <a:prstGeom prst="rect">
                <a:avLst/>
              </a:prstGeom>
              <a:blipFill>
                <a:blip r:embed="rId2"/>
                <a:stretch>
                  <a:fillRect l="-813"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E80-2422-46B4-824B-F88B85D337D7}"/>
                  </a:ext>
                </a:extLst>
              </p:cNvPr>
              <p:cNvSpPr txBox="1"/>
              <p:nvPr/>
            </p:nvSpPr>
            <p:spPr>
              <a:xfrm>
                <a:off x="1571636" y="2458527"/>
                <a:ext cx="91251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sz="2000" dirty="0"/>
                  <a:t>Laplace transform both sides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E80-2422-46B4-824B-F88B85D3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6" y="2458527"/>
                <a:ext cx="9125190" cy="830997"/>
              </a:xfrm>
              <a:prstGeom prst="rect">
                <a:avLst/>
              </a:prstGeom>
              <a:blipFill>
                <a:blip r:embed="rId3"/>
                <a:stretch>
                  <a:fillRect l="-735" t="-3650" b="-2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39598-6AD3-41E5-8FA6-DCDC65FB1A29}"/>
                  </a:ext>
                </a:extLst>
              </p:cNvPr>
              <p:cNvSpPr txBox="1"/>
              <p:nvPr/>
            </p:nvSpPr>
            <p:spPr>
              <a:xfrm>
                <a:off x="3852501" y="3735320"/>
                <a:ext cx="5269135" cy="769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I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en-I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39598-6AD3-41E5-8FA6-DCDC65FB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01" y="3735320"/>
                <a:ext cx="5269135" cy="769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16A35E7-4EA7-403E-B369-BFD5FB349BD4}"/>
              </a:ext>
            </a:extLst>
          </p:cNvPr>
          <p:cNvGrpSpPr/>
          <p:nvPr/>
        </p:nvGrpSpPr>
        <p:grpSpPr>
          <a:xfrm>
            <a:off x="371628" y="3899941"/>
            <a:ext cx="3450526" cy="484632"/>
            <a:chOff x="371628" y="3848571"/>
            <a:chExt cx="3450526" cy="484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367C89-3016-42D1-B9D4-F64B64BAAFE6}"/>
                </a:ext>
              </a:extLst>
            </p:cNvPr>
            <p:cNvSpPr txBox="1"/>
            <p:nvPr/>
          </p:nvSpPr>
          <p:spPr>
            <a:xfrm>
              <a:off x="371628" y="3851794"/>
              <a:ext cx="2400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00000"/>
                  </a:solidFill>
                </a:rPr>
                <a:t>Transfer Function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CF70010-C6D4-4B1E-B898-B6D25983AF7C}"/>
                </a:ext>
              </a:extLst>
            </p:cNvPr>
            <p:cNvSpPr/>
            <p:nvPr/>
          </p:nvSpPr>
          <p:spPr>
            <a:xfrm>
              <a:off x="2843746" y="3848571"/>
              <a:ext cx="978408" cy="484632"/>
            </a:xfrm>
            <a:prstGeom prst="rightArrow">
              <a:avLst>
                <a:gd name="adj1" fmla="val 37280"/>
                <a:gd name="adj2" fmla="val 28800"/>
              </a:avLst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ADAD98-BA52-4F5B-8962-63F54713AED6}"/>
              </a:ext>
            </a:extLst>
          </p:cNvPr>
          <p:cNvSpPr txBox="1"/>
          <p:nvPr/>
        </p:nvSpPr>
        <p:spPr>
          <a:xfrm>
            <a:off x="9649464" y="3776702"/>
            <a:ext cx="183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Compact ODE Representation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7D2C02-6748-4A80-A4B6-40E9041D5D08}"/>
              </a:ext>
            </a:extLst>
          </p:cNvPr>
          <p:cNvGrpSpPr/>
          <p:nvPr/>
        </p:nvGrpSpPr>
        <p:grpSpPr>
          <a:xfrm>
            <a:off x="3985147" y="4902201"/>
            <a:ext cx="3234318" cy="1445432"/>
            <a:chOff x="3655536" y="4615126"/>
            <a:chExt cx="3234318" cy="14454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083E9A-961E-4328-A31E-7FE8251114F7}"/>
                </a:ext>
              </a:extLst>
            </p:cNvPr>
            <p:cNvGrpSpPr/>
            <p:nvPr/>
          </p:nvGrpSpPr>
          <p:grpSpPr>
            <a:xfrm>
              <a:off x="3655536" y="5146158"/>
              <a:ext cx="3234318" cy="914400"/>
              <a:chOff x="3655536" y="5146158"/>
              <a:chExt cx="3234318" cy="9144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202D479-A178-4299-8C6C-4F2535708023}"/>
                  </a:ext>
                </a:extLst>
              </p:cNvPr>
              <p:cNvGrpSpPr/>
              <p:nvPr/>
            </p:nvGrpSpPr>
            <p:grpSpPr>
              <a:xfrm>
                <a:off x="4828583" y="5146158"/>
                <a:ext cx="914400" cy="914400"/>
                <a:chOff x="4849848" y="4859079"/>
                <a:chExt cx="914400" cy="9144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31D237A-9AD5-4804-8BD0-CD4B3BA95B72}"/>
                    </a:ext>
                  </a:extLst>
                </p:cNvPr>
                <p:cNvSpPr/>
                <p:nvPr/>
              </p:nvSpPr>
              <p:spPr>
                <a:xfrm>
                  <a:off x="4849848" y="4859079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3C3433-ABBA-49DF-AA56-E4E79F1AF1C4}"/>
                    </a:ext>
                  </a:extLst>
                </p:cNvPr>
                <p:cNvSpPr txBox="1"/>
                <p:nvPr/>
              </p:nvSpPr>
              <p:spPr>
                <a:xfrm>
                  <a:off x="5117733" y="5064180"/>
                  <a:ext cx="3786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endParaRPr lang="en-IN" i="1" dirty="0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E90CACF-B525-458A-A3A4-E4E75AB8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3421" y="5603358"/>
                <a:ext cx="9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C53BAA5-3E30-430E-A699-10F82A78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128" y="5596268"/>
                <a:ext cx="90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317E82-7A4D-44BF-A1FE-838E46CFB175}"/>
                  </a:ext>
                </a:extLst>
              </p:cNvPr>
              <p:cNvSpPr txBox="1"/>
              <p:nvPr/>
            </p:nvSpPr>
            <p:spPr>
              <a:xfrm>
                <a:off x="3655536" y="539742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57222-DA0A-49B3-8E51-B7E095D62229}"/>
                  </a:ext>
                </a:extLst>
              </p:cNvPr>
              <p:cNvSpPr txBox="1"/>
              <p:nvPr/>
            </p:nvSpPr>
            <p:spPr>
              <a:xfrm>
                <a:off x="6602596" y="539742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y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89C6EE-D8A2-48E7-A634-43A15C3E5511}"/>
                </a:ext>
              </a:extLst>
            </p:cNvPr>
            <p:cNvSpPr txBox="1"/>
            <p:nvPr/>
          </p:nvSpPr>
          <p:spPr>
            <a:xfrm>
              <a:off x="4099176" y="4615126"/>
              <a:ext cx="237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/>
                <a:t>BLOCK DIAGRAM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08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1803-19FD-441B-97DE-5D5E64AE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836538A-DBA3-4AF8-8349-F01418D3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894"/>
                  </p:ext>
                </p:extLst>
              </p:nvPr>
            </p:nvGraphicFramePr>
            <p:xfrm>
              <a:off x="373294" y="884055"/>
              <a:ext cx="11445411" cy="56629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39767">
                      <a:extLst>
                        <a:ext uri="{9D8B030D-6E8A-4147-A177-3AD203B41FA5}">
                          <a16:colId xmlns:a16="http://schemas.microsoft.com/office/drawing/2014/main" val="3830738982"/>
                        </a:ext>
                      </a:extLst>
                    </a:gridCol>
                    <a:gridCol w="6791218">
                      <a:extLst>
                        <a:ext uri="{9D8B030D-6E8A-4147-A177-3AD203B41FA5}">
                          <a16:colId xmlns:a16="http://schemas.microsoft.com/office/drawing/2014/main" val="1670414097"/>
                        </a:ext>
                      </a:extLst>
                    </a:gridCol>
                    <a:gridCol w="2414426">
                      <a:extLst>
                        <a:ext uri="{9D8B030D-6E8A-4147-A177-3AD203B41FA5}">
                          <a16:colId xmlns:a16="http://schemas.microsoft.com/office/drawing/2014/main" val="26172337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First order lag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4097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First order + delay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2903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Two 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IN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73179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Two unequal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7768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n</a:t>
                          </a:r>
                          <a:r>
                            <a:rPr lang="en-IN" baseline="-25000" dirty="0"/>
                            <a:t> </a:t>
                          </a:r>
                          <a:r>
                            <a:rPr lang="en-IN" baseline="0" dirty="0"/>
                            <a:t> equal lags</a:t>
                          </a:r>
                          <a:endParaRPr lang="en-IN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8235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n</a:t>
                          </a:r>
                          <a:r>
                            <a:rPr lang="en-IN" dirty="0"/>
                            <a:t> unequal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∏"/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supHide m:val="on"/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I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≠</m:t>
                                                </m:r>
                                                <m:r>
                                                  <a:rPr lang="en-I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N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I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∏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3147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General second order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𝜉𝜏</m:t>
                                </m:r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𝐾𝑢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𝜉𝜏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3273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 Controller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IN" b="0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nary>
                                      <m:naryPr>
                                        <m:limLoc m:val="undOvr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4"/>
                                          </m:rP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  <m:e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𝑒𝑑𝑡</m:t>
                                        </m:r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IN" b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714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836538A-DBA3-4AF8-8349-F01418D30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894"/>
                  </p:ext>
                </p:extLst>
              </p:nvPr>
            </p:nvGraphicFramePr>
            <p:xfrm>
              <a:off x="373294" y="884055"/>
              <a:ext cx="11445411" cy="5666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39767">
                      <a:extLst>
                        <a:ext uri="{9D8B030D-6E8A-4147-A177-3AD203B41FA5}">
                          <a16:colId xmlns:a16="http://schemas.microsoft.com/office/drawing/2014/main" val="3830738982"/>
                        </a:ext>
                      </a:extLst>
                    </a:gridCol>
                    <a:gridCol w="6791218">
                      <a:extLst>
                        <a:ext uri="{9D8B030D-6E8A-4147-A177-3AD203B41FA5}">
                          <a16:colId xmlns:a16="http://schemas.microsoft.com/office/drawing/2014/main" val="1670414097"/>
                        </a:ext>
                      </a:extLst>
                    </a:gridCol>
                    <a:gridCol w="2414426">
                      <a:extLst>
                        <a:ext uri="{9D8B030D-6E8A-4147-A177-3AD203B41FA5}">
                          <a16:colId xmlns:a16="http://schemas.microsoft.com/office/drawing/2014/main" val="2617233718"/>
                        </a:ext>
                      </a:extLst>
                    </a:gridCol>
                  </a:tblGrid>
                  <a:tr h="612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First order lag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r="-35548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b="-8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097795"/>
                      </a:ext>
                    </a:extLst>
                  </a:tr>
                  <a:tr h="655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First order + delay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92593" r="-35548" b="-66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92593" b="-66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903491"/>
                      </a:ext>
                    </a:extLst>
                  </a:tr>
                  <a:tr h="64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Two 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196226" r="-35548" b="-5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196226" b="-5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317971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Two unequal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293458" r="-35548" b="-475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293458" b="-475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768491"/>
                      </a:ext>
                    </a:extLst>
                  </a:tr>
                  <a:tr h="6488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n</a:t>
                          </a:r>
                          <a:r>
                            <a:rPr lang="en-IN" baseline="-25000" dirty="0"/>
                            <a:t> </a:t>
                          </a:r>
                          <a:r>
                            <a:rPr lang="en-IN" baseline="0" dirty="0"/>
                            <a:t> equal lags</a:t>
                          </a:r>
                          <a:endParaRPr lang="en-IN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393458" r="-35548" b="-375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393458" b="-375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235321"/>
                      </a:ext>
                    </a:extLst>
                  </a:tr>
                  <a:tr h="838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n</a:t>
                          </a:r>
                          <a:r>
                            <a:rPr lang="en-IN" dirty="0"/>
                            <a:t> unequal lags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385401" r="-35548" b="-1934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385401" b="-1934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147882"/>
                      </a:ext>
                    </a:extLst>
                  </a:tr>
                  <a:tr h="650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General second order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621495" r="-35548" b="-1476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621495" b="-1476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273932"/>
                      </a:ext>
                    </a:extLst>
                  </a:tr>
                  <a:tr h="963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 Controller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34" t="-488608" r="-35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4242" t="-488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714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9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Derive transfer function for a PID controller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smtClean="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IN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IN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𝑒𝑑𝑡</m:t>
                              </m:r>
                              <m:r>
                                <a:rPr lang="en-IN" b="0" i="0" smtClean="0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Is the transfer function physically realizable?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111501"/>
                <a:ext cx="11417587" cy="52138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Laplace transform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IN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IN" i="1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solidFill>
                    <a:srgbClr val="FF0066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66"/>
                    </a:solidFill>
                  </a:rPr>
                  <a:t>Converts </a:t>
                </a:r>
                <a:r>
                  <a:rPr lang="en-US" dirty="0"/>
                  <a:t>an LTI ODE into a much easier to manipulate algebraic equation</a:t>
                </a:r>
              </a:p>
              <a:p>
                <a:endParaRPr lang="en-US" dirty="0"/>
              </a:p>
              <a:p>
                <a:r>
                  <a:rPr lang="en-US" dirty="0"/>
                  <a:t>Derived Laplace transforms of some commonly encountered time functions</a:t>
                </a:r>
              </a:p>
              <a:p>
                <a:endParaRPr lang="en-US" dirty="0"/>
              </a:p>
              <a:p>
                <a:r>
                  <a:rPr lang="en-US" dirty="0"/>
                  <a:t>Transfer function</a:t>
                </a:r>
              </a:p>
              <a:p>
                <a:pPr lvl="1"/>
                <a:r>
                  <a:rPr lang="en-US" dirty="0"/>
                  <a:t>Compact Laplace domain representation of LTI ODE</a:t>
                </a:r>
              </a:p>
              <a:p>
                <a:pPr lvl="1"/>
                <a:r>
                  <a:rPr lang="en-US" dirty="0"/>
                  <a:t>Commonly encountered transfer functions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111501"/>
                <a:ext cx="11417587" cy="5213888"/>
              </a:xfrm>
              <a:blipFill>
                <a:blip r:embed="rId2"/>
                <a:stretch>
                  <a:fillRect l="-961" t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29519</TotalTime>
  <Words>488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Introduction to Laplace Transforms</vt:lpstr>
      <vt:lpstr>Laplace Tranforms</vt:lpstr>
      <vt:lpstr>Laplace Transform of Common Functions</vt:lpstr>
      <vt:lpstr>Laplace Transform of Time Function Operators</vt:lpstr>
      <vt:lpstr>Initial and Final Value Theorem</vt:lpstr>
      <vt:lpstr>The Transfer Function</vt:lpstr>
      <vt:lpstr>Common Transfer Functions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332</cp:revision>
  <dcterms:created xsi:type="dcterms:W3CDTF">2019-12-31T10:16:46Z</dcterms:created>
  <dcterms:modified xsi:type="dcterms:W3CDTF">2021-02-21T16:05:23Z</dcterms:modified>
</cp:coreProperties>
</file>