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373" r:id="rId3"/>
    <p:sldId id="384" r:id="rId4"/>
    <p:sldId id="361" r:id="rId5"/>
    <p:sldId id="380" r:id="rId6"/>
    <p:sldId id="385" r:id="rId7"/>
    <p:sldId id="383" r:id="rId8"/>
    <p:sldId id="386" r:id="rId9"/>
    <p:sldId id="381" r:id="rId10"/>
    <p:sldId id="382" r:id="rId11"/>
    <p:sldId id="3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CC">
        <a:alpha val="0"/>
      </a:srgbClr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CC3300"/>
    <a:srgbClr val="FF33CC"/>
    <a:srgbClr val="D60093"/>
    <a:srgbClr val="FF0000"/>
    <a:srgbClr val="008000"/>
    <a:srgbClr val="FF99FF"/>
    <a:srgbClr val="339933"/>
    <a:srgbClr val="FF3399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57" autoAdjust="0"/>
  </p:normalViewPr>
  <p:slideViewPr>
    <p:cSldViewPr snapToGrid="0">
      <p:cViewPr varScale="1">
        <p:scale>
          <a:sx n="67" d="100"/>
          <a:sy n="67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58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91644-B9E0-4EB3-A397-9BE54D8A2049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2AA16-4B33-4081-8A91-096D06E5D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298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  <a:gradFill>
            <a:gsLst>
              <a:gs pos="0">
                <a:schemeClr val="accent5">
                  <a:lumMod val="89000"/>
                </a:schemeClr>
              </a:gs>
              <a:gs pos="17000">
                <a:schemeClr val="accent5">
                  <a:lumMod val="89000"/>
                </a:schemeClr>
              </a:gs>
              <a:gs pos="78000">
                <a:srgbClr val="0000CC"/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 anchor="ctr"/>
          <a:lstStyle>
            <a:lvl1pPr algn="ctr">
              <a:defRPr sz="6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339156"/>
            <a:ext cx="9144000" cy="1655762"/>
          </a:xfrm>
        </p:spPr>
        <p:txBody>
          <a:bodyPr/>
          <a:lstStyle>
            <a:lvl1pPr marL="0" indent="0" algn="ctr">
              <a:buNone/>
              <a:defRPr sz="2400" b="1" baseline="0">
                <a:solidFill>
                  <a:srgbClr val="CC33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IN" dirty="0"/>
              <a:t>Process Dynamics and Control</a:t>
            </a:r>
          </a:p>
        </p:txBody>
      </p:sp>
    </p:spTree>
    <p:extLst>
      <p:ext uri="{BB962C8B-B14F-4D97-AF65-F5344CB8AC3E}">
        <p14:creationId xmlns:p14="http://schemas.microsoft.com/office/powerpoint/2010/main" val="781164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360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75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0C39DC-D194-49E3-863D-59F94FDCAE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0989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14C430-C666-43B4-B641-2F197151E3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5570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49086"/>
          </a:xfrm>
          <a:solidFill>
            <a:srgbClr val="0000CC"/>
          </a:solidFill>
        </p:spPr>
        <p:txBody>
          <a:bodyPr/>
          <a:lstStyle>
            <a:lvl1pPr algn="ctr">
              <a:defRPr b="1">
                <a:solidFill>
                  <a:srgbClr val="FFFF00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547" y="998376"/>
            <a:ext cx="11417587" cy="5458407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  <a:lvl2pPr marL="685800" indent="-228600">
              <a:buFont typeface="Calibri" panose="020F0502020204030204" pitchFamily="34" charset="0"/>
              <a:buChar char="-"/>
              <a:defRPr>
                <a:solidFill>
                  <a:srgbClr val="FF3399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008000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>
                <a:solidFill>
                  <a:srgbClr val="0000CC"/>
                </a:solidFill>
              </a:defRPr>
            </a:lvl4pPr>
            <a:lvl5pPr marL="2057400" indent="-228600"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81001"/>
            <a:ext cx="11828134" cy="276999"/>
          </a:xfrm>
          <a:prstGeom prst="rect">
            <a:avLst/>
          </a:prstGeom>
          <a:solidFill>
            <a:srgbClr val="0000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</a:rPr>
              <a:t>Process Control</a:t>
            </a:r>
            <a:r>
              <a:rPr lang="en-IN" sz="1200" b="1" baseline="0" dirty="0">
                <a:solidFill>
                  <a:schemeClr val="bg1"/>
                </a:solidFill>
              </a:rPr>
              <a:t> Notes</a:t>
            </a:r>
            <a:endParaRPr lang="en-IN" sz="1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828134" y="6578666"/>
            <a:ext cx="367408" cy="276999"/>
          </a:xfrm>
          <a:prstGeom prst="rect">
            <a:avLst/>
          </a:prstGeom>
          <a:solidFill>
            <a:srgbClr val="0000CC"/>
          </a:solidFill>
        </p:spPr>
        <p:txBody>
          <a:bodyPr wrap="none" rtlCol="0">
            <a:spAutoFit/>
          </a:bodyPr>
          <a:lstStyle/>
          <a:p>
            <a:fld id="{03FC15F3-84BF-4617-A014-E6B158E83B0B}" type="slidenum">
              <a:rPr lang="en-IN" sz="1200" b="1" smtClean="0">
                <a:solidFill>
                  <a:schemeClr val="bg1"/>
                </a:solidFill>
              </a:rPr>
              <a:t>‹#›</a:t>
            </a:fld>
            <a:endParaRPr lang="en-IN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500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70026"/>
            <a:ext cx="12192000" cy="2852737"/>
          </a:xfrm>
          <a:gradFill flip="none" rotWithShape="1">
            <a:gsLst>
              <a:gs pos="0">
                <a:schemeClr val="accent5">
                  <a:lumMod val="89000"/>
                </a:schemeClr>
              </a:gs>
              <a:gs pos="17000">
                <a:schemeClr val="accent5">
                  <a:lumMod val="89000"/>
                </a:schemeClr>
              </a:gs>
              <a:gs pos="78000">
                <a:srgbClr val="0000CC"/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anchor="ctr"/>
          <a:lstStyle>
            <a:lvl1pPr algn="ctr">
              <a:defRPr sz="6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CC330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0093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34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517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31"/>
            <a:ext cx="12192000" cy="819864"/>
          </a:xfrm>
          <a:solidFill>
            <a:srgbClr val="0000CC"/>
          </a:solidFill>
        </p:spPr>
        <p:txBody>
          <a:bodyPr/>
          <a:lstStyle>
            <a:lvl1pPr algn="ctr">
              <a:defRPr b="1">
                <a:solidFill>
                  <a:srgbClr val="FFFF00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  <a:endParaRPr lang="en-IN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517" y="6581001"/>
            <a:ext cx="11827702" cy="276999"/>
          </a:xfrm>
          <a:prstGeom prst="rect">
            <a:avLst/>
          </a:prstGeom>
          <a:solidFill>
            <a:srgbClr val="0000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</a:rPr>
              <a:t>Process Control Notes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1831219" y="6582463"/>
            <a:ext cx="367408" cy="276999"/>
          </a:xfrm>
          <a:prstGeom prst="rect">
            <a:avLst/>
          </a:prstGeom>
          <a:solidFill>
            <a:srgbClr val="0000CC"/>
          </a:solidFill>
        </p:spPr>
        <p:txBody>
          <a:bodyPr wrap="none" rtlCol="0">
            <a:spAutoFit/>
          </a:bodyPr>
          <a:lstStyle/>
          <a:p>
            <a:fld id="{C067A268-3222-455E-8C0B-C4A1E471D015}" type="slidenum">
              <a:rPr lang="en-IN" sz="1200" b="1" smtClean="0">
                <a:solidFill>
                  <a:schemeClr val="bg1"/>
                </a:solidFill>
              </a:rPr>
              <a:t>‹#›</a:t>
            </a:fld>
            <a:endParaRPr lang="en-IN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670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578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730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254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5DDDF-59E1-4F92-BC73-2D3E0A397AFE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90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Laplace Domain Analysis</a:t>
            </a:r>
            <a:br>
              <a:rPr lang="en-US" dirty="0"/>
            </a:br>
            <a:r>
              <a:rPr lang="en-US" dirty="0">
                <a:solidFill>
                  <a:srgbClr val="FFFF00"/>
                </a:solidFill>
              </a:rPr>
              <a:t>The Transfer Function</a:t>
            </a:r>
            <a:endParaRPr lang="en-IN" dirty="0">
              <a:solidFill>
                <a:srgbClr val="FFCC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85184" y="662470"/>
            <a:ext cx="1641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0000CC"/>
                </a:solidFill>
              </a:rPr>
              <a:t>Module 4.2</a:t>
            </a:r>
            <a:endParaRPr lang="en-IN" b="1" dirty="0">
              <a:solidFill>
                <a:srgbClr val="0000CC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131B8F3-BF88-43E0-BDCF-C139458B13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5291" y="5140349"/>
            <a:ext cx="9144000" cy="1364954"/>
          </a:xfrm>
        </p:spPr>
        <p:txBody>
          <a:bodyPr/>
          <a:lstStyle/>
          <a:p>
            <a:r>
              <a:rPr lang="en-IN" b="0" i="1" dirty="0">
                <a:solidFill>
                  <a:srgbClr val="339933"/>
                </a:solidFill>
              </a:rPr>
              <a:t>Lectures on</a:t>
            </a:r>
          </a:p>
          <a:p>
            <a:r>
              <a:rPr lang="en-IN" sz="2800" dirty="0"/>
              <a:t>CHEMICAL PROCESS CONTROL</a:t>
            </a:r>
          </a:p>
          <a:p>
            <a:pPr>
              <a:spcBef>
                <a:spcPts val="0"/>
              </a:spcBef>
            </a:pPr>
            <a:r>
              <a:rPr lang="en-IN" dirty="0"/>
              <a:t>Theory and Practice</a:t>
            </a:r>
          </a:p>
        </p:txBody>
      </p:sp>
    </p:spTree>
    <p:extLst>
      <p:ext uri="{BB962C8B-B14F-4D97-AF65-F5344CB8AC3E}">
        <p14:creationId xmlns:p14="http://schemas.microsoft.com/office/powerpoint/2010/main" val="592569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Pole-Zero Map &amp; Dominant Poles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2C68C23-AB4E-49B4-A267-576B99B95139}"/>
              </a:ext>
            </a:extLst>
          </p:cNvPr>
          <p:cNvGrpSpPr/>
          <p:nvPr/>
        </p:nvGrpSpPr>
        <p:grpSpPr>
          <a:xfrm>
            <a:off x="215767" y="940938"/>
            <a:ext cx="4037567" cy="5476691"/>
            <a:chOff x="215767" y="940938"/>
            <a:chExt cx="4037567" cy="547669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29C8FC2-800D-4F67-965D-6098F38FFEEB}"/>
                </a:ext>
              </a:extLst>
            </p:cNvPr>
            <p:cNvSpPr txBox="1"/>
            <p:nvPr/>
          </p:nvSpPr>
          <p:spPr>
            <a:xfrm>
              <a:off x="2377904" y="5955964"/>
              <a:ext cx="16738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b="1" dirty="0"/>
                <a:t>S or </a:t>
              </a:r>
              <a:r>
                <a:rPr lang="el-GR" sz="2400" b="1" dirty="0"/>
                <a:t>λ</a:t>
              </a:r>
              <a:r>
                <a:rPr lang="en-IN" sz="2400" b="1" dirty="0"/>
                <a:t> plane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B1C9B24-2CBF-4069-8191-96D26969C695}"/>
                </a:ext>
              </a:extLst>
            </p:cNvPr>
            <p:cNvGrpSpPr/>
            <p:nvPr/>
          </p:nvGrpSpPr>
          <p:grpSpPr>
            <a:xfrm>
              <a:off x="215767" y="940938"/>
              <a:ext cx="4037567" cy="4835412"/>
              <a:chOff x="215767" y="940938"/>
              <a:chExt cx="4037567" cy="4835412"/>
            </a:xfrm>
          </p:grpSpPr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ADB2A3F2-C92B-4369-87EE-75034662F438}"/>
                  </a:ext>
                </a:extLst>
              </p:cNvPr>
              <p:cNvCxnSpPr/>
              <p:nvPr/>
            </p:nvCxnSpPr>
            <p:spPr>
              <a:xfrm flipV="1">
                <a:off x="3162300" y="1276350"/>
                <a:ext cx="0" cy="4500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C839A549-38E3-4ECF-8EE9-F34BF9A3AA1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2015767" y="1598178"/>
                <a:ext cx="0" cy="3600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678D79-B776-4340-89BA-331436D14353}"/>
                  </a:ext>
                </a:extLst>
              </p:cNvPr>
              <p:cNvSpPr txBox="1"/>
              <p:nvPr/>
            </p:nvSpPr>
            <p:spPr>
              <a:xfrm>
                <a:off x="3805454" y="3189135"/>
                <a:ext cx="44788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000" dirty="0"/>
                  <a:t>Re</a:t>
                </a:r>
                <a:endParaRPr lang="en-IN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AAB175-5CE9-47EA-B02E-3D8AA4496321}"/>
                  </a:ext>
                </a:extLst>
              </p:cNvPr>
              <p:cNvSpPr txBox="1"/>
              <p:nvPr/>
            </p:nvSpPr>
            <p:spPr>
              <a:xfrm>
                <a:off x="2988076" y="940938"/>
                <a:ext cx="45397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000" dirty="0" err="1"/>
                  <a:t>Im</a:t>
                </a:r>
                <a:endParaRPr lang="en-IN" dirty="0"/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22BC162-7DF1-4863-A817-DDA9E91F850E}"/>
              </a:ext>
            </a:extLst>
          </p:cNvPr>
          <p:cNvGrpSpPr/>
          <p:nvPr/>
        </p:nvGrpSpPr>
        <p:grpSpPr>
          <a:xfrm>
            <a:off x="2180939" y="2584841"/>
            <a:ext cx="457200" cy="1637938"/>
            <a:chOff x="1478414" y="2584841"/>
            <a:chExt cx="457200" cy="1637938"/>
          </a:xfrm>
        </p:grpSpPr>
        <p:sp>
          <p:nvSpPr>
            <p:cNvPr id="11" name="Multiplication Sign 10">
              <a:extLst>
                <a:ext uri="{FF2B5EF4-FFF2-40B4-BE49-F238E27FC236}">
                  <a16:creationId xmlns:a16="http://schemas.microsoft.com/office/drawing/2014/main" id="{07EF3118-67C2-498C-A922-E6D16366CB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78414" y="2584841"/>
              <a:ext cx="457200" cy="457200"/>
            </a:xfrm>
            <a:prstGeom prst="mathMultiply">
              <a:avLst>
                <a:gd name="adj1" fmla="val 8913"/>
              </a:avLst>
            </a:prstGeom>
            <a:solidFill>
              <a:schemeClr val="tx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Multiplication Sign 11">
              <a:extLst>
                <a:ext uri="{FF2B5EF4-FFF2-40B4-BE49-F238E27FC236}">
                  <a16:creationId xmlns:a16="http://schemas.microsoft.com/office/drawing/2014/main" id="{7AC82F6A-3996-4F5F-9BF7-344DD6384A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78414" y="3765579"/>
              <a:ext cx="457200" cy="457200"/>
            </a:xfrm>
            <a:prstGeom prst="mathMultiply">
              <a:avLst>
                <a:gd name="adj1" fmla="val 8913"/>
              </a:avLst>
            </a:prstGeom>
            <a:solidFill>
              <a:schemeClr val="tx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ADB073BD-DAE9-4E2B-B982-02F39CB6FA0F}"/>
              </a:ext>
            </a:extLst>
          </p:cNvPr>
          <p:cNvSpPr>
            <a:spLocks noChangeAspect="1"/>
          </p:cNvSpPr>
          <p:nvPr/>
        </p:nvSpPr>
        <p:spPr>
          <a:xfrm>
            <a:off x="649507" y="3160981"/>
            <a:ext cx="457200" cy="457200"/>
          </a:xfrm>
          <a:prstGeom prst="mathMultiply">
            <a:avLst>
              <a:gd name="adj1" fmla="val 8913"/>
            </a:avLst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D3142A42-E971-4225-BDAE-E5B108EFC57A}"/>
              </a:ext>
            </a:extLst>
          </p:cNvPr>
          <p:cNvSpPr>
            <a:spLocks noChangeAspect="1"/>
          </p:cNvSpPr>
          <p:nvPr/>
        </p:nvSpPr>
        <p:spPr>
          <a:xfrm>
            <a:off x="110529" y="3179569"/>
            <a:ext cx="457200" cy="457200"/>
          </a:xfrm>
          <a:prstGeom prst="mathMultiply">
            <a:avLst>
              <a:gd name="adj1" fmla="val 8913"/>
            </a:avLst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5CBD932-6314-4938-B702-93A374D1C18B}"/>
              </a:ext>
            </a:extLst>
          </p:cNvPr>
          <p:cNvSpPr>
            <a:spLocks noChangeAspect="1"/>
          </p:cNvSpPr>
          <p:nvPr/>
        </p:nvSpPr>
        <p:spPr>
          <a:xfrm>
            <a:off x="1540868" y="3324048"/>
            <a:ext cx="180000" cy="180000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F7544CA-9518-49E7-9BE0-20274754DC0D}"/>
                  </a:ext>
                </a:extLst>
              </p:cNvPr>
              <p:cNvSpPr txBox="1"/>
              <p:nvPr/>
            </p:nvSpPr>
            <p:spPr>
              <a:xfrm>
                <a:off x="6272561" y="999483"/>
                <a:ext cx="467544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400" b="1" dirty="0"/>
                  <a:t>All poles in LHP   </a:t>
                </a:r>
                <a14:m>
                  <m:oMath xmlns:m="http://schemas.openxmlformats.org/officeDocument/2006/math">
                    <m:r>
                      <a:rPr lang="en-IN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IN" sz="2400" b="1" dirty="0"/>
                  <a:t>   Stable system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F7544CA-9518-49E7-9BE0-20274754D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561" y="999483"/>
                <a:ext cx="4675447" cy="461665"/>
              </a:xfrm>
              <a:prstGeom prst="rect">
                <a:avLst/>
              </a:prstGeom>
              <a:blipFill>
                <a:blip r:embed="rId2"/>
                <a:stretch>
                  <a:fillRect l="-2086" t="-10526" r="-913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EABE4241-9D37-4A26-9155-5CDE9755F17D}"/>
              </a:ext>
            </a:extLst>
          </p:cNvPr>
          <p:cNvSpPr txBox="1"/>
          <p:nvPr/>
        </p:nvSpPr>
        <p:spPr>
          <a:xfrm>
            <a:off x="4748696" y="1606478"/>
            <a:ext cx="39707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For a stable system, pole closest to the RHP has the slowest transient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FE6A7B3-E2B4-49C4-BE1E-DB005B711BC6}"/>
              </a:ext>
            </a:extLst>
          </p:cNvPr>
          <p:cNvGrpSpPr/>
          <p:nvPr/>
        </p:nvGrpSpPr>
        <p:grpSpPr>
          <a:xfrm>
            <a:off x="8712440" y="1610900"/>
            <a:ext cx="3007491" cy="707886"/>
            <a:chOff x="8712440" y="1800467"/>
            <a:chExt cx="3007491" cy="70788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6625754-9F41-4B6C-806E-2764D7115B8D}"/>
                </a:ext>
              </a:extLst>
            </p:cNvPr>
            <p:cNvSpPr txBox="1"/>
            <p:nvPr/>
          </p:nvSpPr>
          <p:spPr>
            <a:xfrm>
              <a:off x="9381546" y="1800467"/>
              <a:ext cx="2338385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2000" dirty="0"/>
                <a:t>It dominates the         </a:t>
              </a:r>
            </a:p>
            <a:p>
              <a:r>
                <a:rPr lang="en-IN" sz="2000" dirty="0"/>
                <a:t>transient response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C36A811-1BB8-44D5-A46D-FE95DEDBCF9F}"/>
                    </a:ext>
                  </a:extLst>
                </p:cNvPr>
                <p:cNvSpPr txBox="1"/>
                <p:nvPr/>
              </p:nvSpPr>
              <p:spPr>
                <a:xfrm>
                  <a:off x="8712440" y="1884650"/>
                  <a:ext cx="52858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</m:oMath>
                  </a14:m>
                  <a:r>
                    <a:rPr lang="en-IN" dirty="0"/>
                    <a:t> </a:t>
                  </a: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C36A811-1BB8-44D5-A46D-FE95DEDBCF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2440" y="1884650"/>
                  <a:ext cx="528584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0D62523E-D1D4-4624-B0D3-1931C6067F7B}"/>
              </a:ext>
            </a:extLst>
          </p:cNvPr>
          <p:cNvSpPr txBox="1"/>
          <p:nvPr/>
        </p:nvSpPr>
        <p:spPr>
          <a:xfrm>
            <a:off x="5386039" y="2598345"/>
            <a:ext cx="596983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IN" sz="2000" dirty="0"/>
              <a:t>If other poles are sufficiently away from dominant pole,</a:t>
            </a:r>
          </a:p>
          <a:p>
            <a:pPr algn="ctr"/>
            <a:r>
              <a:rPr lang="en-IN" sz="2000" b="1" dirty="0"/>
              <a:t>Transient response ≈ Response due to dominant poles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705383-5EE9-46F0-B759-9F2F4EDAC2A6}"/>
              </a:ext>
            </a:extLst>
          </p:cNvPr>
          <p:cNvSpPr txBox="1"/>
          <p:nvPr/>
        </p:nvSpPr>
        <p:spPr>
          <a:xfrm>
            <a:off x="6411641" y="3463041"/>
            <a:ext cx="3931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DOMINANT POLE APPROXIMATION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70BB08A-2EE2-4862-9DE7-D301C28A7229}"/>
              </a:ext>
            </a:extLst>
          </p:cNvPr>
          <p:cNvSpPr txBox="1"/>
          <p:nvPr/>
        </p:nvSpPr>
        <p:spPr>
          <a:xfrm>
            <a:off x="5626279" y="4929814"/>
            <a:ext cx="5729599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sz="2400" b="1" dirty="0"/>
              <a:t>KEY FEEDBACK CONTROL IDEA</a:t>
            </a:r>
            <a:endParaRPr lang="en-IN" b="1" dirty="0"/>
          </a:p>
          <a:p>
            <a:r>
              <a:rPr lang="en-IN" sz="2400" dirty="0"/>
              <a:t>Tune controller such that dominant closed loop pole is sufficiently away from RHP</a:t>
            </a:r>
          </a:p>
          <a:p>
            <a:endParaRPr lang="en-IN" sz="600" dirty="0"/>
          </a:p>
          <a:p>
            <a:pPr algn="ctr"/>
            <a:r>
              <a:rPr lang="en-IN" sz="2000" dirty="0"/>
              <a:t>Typical criteria 0 &lt; </a:t>
            </a:r>
            <a:r>
              <a:rPr lang="el-GR" sz="2000" dirty="0"/>
              <a:t>ξ</a:t>
            </a:r>
            <a:r>
              <a:rPr lang="en-IN" sz="2000" dirty="0"/>
              <a:t> &lt; 0.5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B72AA4B-1279-49B1-AFE0-8E86B9055F92}"/>
              </a:ext>
            </a:extLst>
          </p:cNvPr>
          <p:cNvGrpSpPr/>
          <p:nvPr/>
        </p:nvGrpSpPr>
        <p:grpSpPr>
          <a:xfrm>
            <a:off x="2110878" y="2813441"/>
            <a:ext cx="1051422" cy="601639"/>
            <a:chOff x="2110878" y="2813441"/>
            <a:chExt cx="1051422" cy="601639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4C28ACB-92D3-47FE-88C2-AA078BC9146A}"/>
                </a:ext>
              </a:extLst>
            </p:cNvPr>
            <p:cNvCxnSpPr/>
            <p:nvPr/>
          </p:nvCxnSpPr>
          <p:spPr>
            <a:xfrm>
              <a:off x="2409539" y="2813441"/>
              <a:ext cx="752761" cy="57574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097E742-38D7-4E01-84DF-BE3517671CB2}"/>
                </a:ext>
              </a:extLst>
            </p:cNvPr>
            <p:cNvSpPr/>
            <p:nvPr/>
          </p:nvSpPr>
          <p:spPr>
            <a:xfrm>
              <a:off x="2795922" y="3178098"/>
              <a:ext cx="114546" cy="234175"/>
            </a:xfrm>
            <a:custGeom>
              <a:avLst/>
              <a:gdLst>
                <a:gd name="connsiteX0" fmla="*/ 114546 w 114546"/>
                <a:gd name="connsiteY0" fmla="*/ 0 h 234175"/>
                <a:gd name="connsiteX1" fmla="*/ 14185 w 114546"/>
                <a:gd name="connsiteY1" fmla="*/ 78058 h 234175"/>
                <a:gd name="connsiteX2" fmla="*/ 3034 w 114546"/>
                <a:gd name="connsiteY2" fmla="*/ 234175 h 23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546" h="234175">
                  <a:moveTo>
                    <a:pt x="114546" y="0"/>
                  </a:moveTo>
                  <a:cubicBezTo>
                    <a:pt x="73658" y="19514"/>
                    <a:pt x="32770" y="39029"/>
                    <a:pt x="14185" y="78058"/>
                  </a:cubicBezTo>
                  <a:cubicBezTo>
                    <a:pt x="-4400" y="117087"/>
                    <a:pt x="-683" y="175631"/>
                    <a:pt x="3034" y="234175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535A6F5-C9C8-4E6E-8B1B-4CC5B6248268}"/>
                </a:ext>
              </a:extLst>
            </p:cNvPr>
            <p:cNvSpPr txBox="1"/>
            <p:nvPr/>
          </p:nvSpPr>
          <p:spPr>
            <a:xfrm>
              <a:off x="2110878" y="3045748"/>
              <a:ext cx="703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cos</a:t>
              </a:r>
              <a:r>
                <a:rPr lang="en-IN" baseline="30000" dirty="0"/>
                <a:t>-1</a:t>
              </a:r>
              <a:r>
                <a:rPr lang="el-GR" i="1" dirty="0"/>
                <a:t>ξ</a:t>
              </a:r>
              <a:endParaRPr lang="en-IN" i="1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B18A31A8-0120-4C8D-9AED-9CD044C04038}"/>
              </a:ext>
            </a:extLst>
          </p:cNvPr>
          <p:cNvSpPr txBox="1"/>
          <p:nvPr/>
        </p:nvSpPr>
        <p:spPr>
          <a:xfrm>
            <a:off x="5574476" y="4172839"/>
            <a:ext cx="55929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In a feedback control loop, some of the closed loop poles move towards RHP as KC is increased</a:t>
            </a:r>
          </a:p>
        </p:txBody>
      </p:sp>
    </p:spTree>
    <p:extLst>
      <p:ext uri="{BB962C8B-B14F-4D97-AF65-F5344CB8AC3E}">
        <p14:creationId xmlns:p14="http://schemas.microsoft.com/office/powerpoint/2010/main" val="3870659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2" grpId="0"/>
      <p:bldP spid="23" grpId="0"/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IN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10547" y="866178"/>
            <a:ext cx="11417587" cy="592491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Transfer function</a:t>
            </a:r>
          </a:p>
          <a:p>
            <a:pPr lvl="1"/>
            <a:r>
              <a:rPr lang="en-US" dirty="0"/>
              <a:t>Implicitly assumes 0 ICs</a:t>
            </a:r>
          </a:p>
          <a:p>
            <a:pPr lvl="1"/>
            <a:r>
              <a:rPr lang="en-US" dirty="0"/>
              <a:t>Compact ODE representation in Laplace domain</a:t>
            </a:r>
          </a:p>
          <a:p>
            <a:pPr lvl="1"/>
            <a:r>
              <a:rPr lang="en-US" dirty="0"/>
              <a:t>Numerator polynomial (roots are zeroes) and denominator polynomial (roots are poles)</a:t>
            </a:r>
          </a:p>
          <a:p>
            <a:r>
              <a:rPr lang="en-US" dirty="0"/>
              <a:t>Transfer function zeroes</a:t>
            </a:r>
          </a:p>
          <a:p>
            <a:pPr lvl="1"/>
            <a:r>
              <a:rPr lang="en-US" dirty="0"/>
              <a:t>Affect transient response by affecting the partial fraction coefficients</a:t>
            </a:r>
          </a:p>
          <a:p>
            <a:r>
              <a:rPr lang="en-US" dirty="0"/>
              <a:t>Transfer Function Poles</a:t>
            </a:r>
          </a:p>
          <a:p>
            <a:pPr lvl="1"/>
            <a:r>
              <a:rPr lang="en-US" dirty="0"/>
              <a:t>Are the roots of the ODE characteristic equation</a:t>
            </a:r>
          </a:p>
          <a:p>
            <a:pPr lvl="1"/>
            <a:r>
              <a:rPr lang="en-US" dirty="0"/>
              <a:t>May be real distinct, real repeated or complex conjugate pairs</a:t>
            </a:r>
          </a:p>
          <a:p>
            <a:pPr lvl="1"/>
            <a:r>
              <a:rPr lang="en-US" dirty="0"/>
              <a:t>Determine the eigenfunctions (</a:t>
            </a:r>
            <a:r>
              <a:rPr lang="en-US" dirty="0" err="1"/>
              <a:t>e</a:t>
            </a:r>
            <a:r>
              <a:rPr lang="en-US" baseline="30000" dirty="0" err="1"/>
              <a:t>pt</a:t>
            </a:r>
            <a:r>
              <a:rPr lang="en-US" baseline="-25000" dirty="0"/>
              <a:t> </a:t>
            </a:r>
            <a:r>
              <a:rPr lang="en-US" dirty="0"/>
              <a:t>terms) in the transient response</a:t>
            </a:r>
          </a:p>
          <a:p>
            <a:pPr lvl="1"/>
            <a:r>
              <a:rPr lang="en-US" dirty="0"/>
              <a:t>Transient response is linear combination of eigenfunctions</a:t>
            </a:r>
          </a:p>
          <a:p>
            <a:pPr lvl="1"/>
            <a:r>
              <a:rPr lang="en-US" dirty="0"/>
              <a:t>Complex conjugate roots cause sinusoidal oscillations of frequency = imaginary part</a:t>
            </a:r>
          </a:p>
          <a:p>
            <a:pPr lvl="1"/>
            <a:r>
              <a:rPr lang="en-US" dirty="0"/>
              <a:t>System is stable if all poles in LHP. Else unstable</a:t>
            </a:r>
          </a:p>
          <a:p>
            <a:r>
              <a:rPr lang="en-US" dirty="0"/>
              <a:t>Dominant pole</a:t>
            </a:r>
          </a:p>
          <a:p>
            <a:pPr lvl="1"/>
            <a:r>
              <a:rPr lang="en-US" dirty="0"/>
              <a:t>In a stable system, pole closest to RHP dominates the transient response</a:t>
            </a:r>
          </a:p>
          <a:p>
            <a:pPr lvl="1"/>
            <a:r>
              <a:rPr lang="en-US" dirty="0"/>
              <a:t>Feedback controller tuned </a:t>
            </a:r>
            <a:r>
              <a:rPr lang="en-US" dirty="0" err="1"/>
              <a:t>s.t.</a:t>
            </a:r>
            <a:r>
              <a:rPr lang="en-US" dirty="0"/>
              <a:t> dominant closed loop pole sufficiently way from RHP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26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Transfer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2B319D-82E8-4884-9659-6E2EE9C6C1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IN" dirty="0"/>
                  <a:t>Compact Laplace domain representation of LTI-ODE (0 ICs)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0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f>
                        <m:fPr>
                          <m:ctrlPr>
                            <a:rPr lang="en-IN" sz="20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200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IN" sz="200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IN" sz="20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IN" sz="20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IN" sz="200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IN" sz="200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r>
                        <a:rPr lang="en-IN" sz="2000" i="1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0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0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0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f>
                        <m:fPr>
                          <m:ctrlPr>
                            <a:rPr lang="en-IN" sz="20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200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IN" sz="200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sz="200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IN" sz="20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IN" sz="20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IN" sz="200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IN" sz="200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sz="200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r>
                        <a:rPr lang="en-IN" sz="2000" i="1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000" i="1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IN" sz="20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0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IN" sz="20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IN" sz="20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IN" sz="2000" i="1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0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0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sz="2000" i="1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IN" sz="2000" i="1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0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IN" sz="20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f>
                        <m:fPr>
                          <m:ctrlPr>
                            <a:rPr lang="en-IN" sz="20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200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IN" sz="200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  <m:r>
                            <a:rPr lang="en-IN" sz="20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IN" sz="20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IN" sz="200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IN" sz="200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den>
                      </m:f>
                      <m:r>
                        <a:rPr lang="en-IN" sz="2000" i="1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0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IN" sz="20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IN" sz="20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f>
                        <m:fPr>
                          <m:ctrlPr>
                            <a:rPr lang="en-IN" sz="20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200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IN" sz="200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IN" sz="200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IN" sz="20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IN" sz="20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IN" sz="200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IN" sz="200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IN" sz="200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r>
                        <a:rPr lang="en-IN" sz="2000" i="1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000" i="1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IN" sz="20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IN" sz="20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IN" sz="20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n-IN" sz="20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IN" sz="2000" i="1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0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IN" sz="20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sz="2000" i="1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IN" sz="2000" i="1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</m:t>
                      </m:r>
                      <m:r>
                        <a:rPr lang="en-IN" sz="2000" i="1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IN" sz="2000" i="1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IN" sz="2000" i="1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IN" dirty="0">
                  <a:solidFill>
                    <a:srgbClr val="FF33CC"/>
                  </a:solidFill>
                </a:endParaRPr>
              </a:p>
              <a:p>
                <a:pPr marL="0" indent="0" algn="just">
                  <a:spcBef>
                    <a:spcPts val="18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IN" sz="2000" b="0" i="1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IN" sz="2000" b="0" i="1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0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200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sz="2000" b="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sz="200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IN" sz="2000" b="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en-IN" sz="2000" b="0" i="1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0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200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IN" sz="2000" b="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IN" sz="200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b="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IN" sz="2000" b="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  <m:r>
                            <a:rPr lang="en-IN" sz="2000" b="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200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IN" sz="2000" b="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IN" sz="2000" b="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IN" sz="200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b="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IN" sz="2000" b="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IN" sz="2000" b="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IN" sz="2000" b="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2000" b="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⋯+</m:t>
                          </m:r>
                          <m:sSub>
                            <m:sSubPr>
                              <m:ctrlPr>
                                <a:rPr lang="en-IN" sz="200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IN" sz="2000" b="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sz="2000" b="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IN" sz="2000" b="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200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IN" sz="2000" b="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sz="200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IN" sz="2000" b="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IN" sz="200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b="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IN" sz="2000" b="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IN" sz="2000" b="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200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IN" sz="2000" b="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sz="2000" b="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IN" sz="200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b="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IN" sz="2000" b="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sz="2000" b="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IN" sz="2000" b="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2000" b="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⋯+</m:t>
                          </m:r>
                          <m:sSub>
                            <m:sSubPr>
                              <m:ctrlPr>
                                <a:rPr lang="en-IN" sz="200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IN" sz="2000" b="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sz="2000" b="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IN" sz="2000" b="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200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IN" sz="2000" b="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dirty="0"/>
              </a:p>
              <a:p>
                <a:pPr>
                  <a:spcBef>
                    <a:spcPts val="1800"/>
                  </a:spcBef>
                </a:pPr>
                <a:r>
                  <a:rPr lang="en-IN" dirty="0"/>
                  <a:t>General Form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IN" sz="2000" b="0" i="1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IN" sz="2000" b="0" i="1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000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200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IN" sz="2000" b="0" i="1" smtClean="0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IN" sz="200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IN" sz="2000" b="0" i="1" smtClean="0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  <m:r>
                            <a:rPr lang="en-IN" sz="20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2000" i="1" smtClean="0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IN" sz="2000" b="0" i="1" smtClean="0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IN" sz="200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IN" sz="200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IN" sz="2000" b="0" i="1" smtClean="0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IN" sz="200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IN" sz="20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20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⋯+</m:t>
                          </m:r>
                          <m:sSub>
                            <m:sSubPr>
                              <m:ctrlPr>
                                <a:rPr lang="en-IN" sz="200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IN" sz="200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sz="20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IN" sz="20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200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IN" sz="200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sz="2000" b="0" i="1" smtClean="0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IN" sz="2000" b="0" i="1" smtClean="0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IN" sz="2000" b="0" i="1" smtClean="0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b="0" i="1" smtClean="0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IN" sz="2000" b="0" i="1" smtClean="0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IN" sz="2000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200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IN" sz="200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sz="2000" b="0" i="1" smtClean="0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IN" sz="200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IN" sz="200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sz="2000" b="0" i="1" smtClean="0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IN" sz="2000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2000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⋯+</m:t>
                          </m:r>
                          <m:sSub>
                            <m:sSubPr>
                              <m:ctrlPr>
                                <a:rPr lang="en-IN" sz="2000" b="0" i="1" smtClean="0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IN" sz="2000" b="0" i="1" smtClean="0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sz="2000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IN" sz="2000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2000" b="0" i="1" smtClean="0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IN" sz="2000" b="0" i="1" smtClean="0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N" sz="2000" b="0" i="1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IN" sz="2000" b="0" i="1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IN" sz="2000" b="0" i="1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IN" dirty="0"/>
              </a:p>
              <a:p>
                <a:pPr>
                  <a:spcBef>
                    <a:spcPts val="1800"/>
                  </a:spcBef>
                </a:pPr>
                <a:r>
                  <a:rPr lang="en-IN" dirty="0"/>
                  <a:t>Factorize numerator and denominator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IN" sz="2000" b="0" i="1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IN" sz="2000" b="0" i="1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000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2000" b="0" i="1" smtClean="0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IN" sz="2000" b="0" i="1" smtClean="0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sz="2000" b="0" i="1" smtClean="0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IN" sz="2000" b="0" i="1" smtClean="0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IN" sz="2000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∏"/>
                              <m:ctrlPr>
                                <a:rPr lang="en-IN" sz="200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IN" sz="200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IN" sz="200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200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IN" sz="2000" i="1">
                                      <a:solidFill>
                                        <a:srgbClr val="FF33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000" i="1">
                                      <a:solidFill>
                                        <a:srgbClr val="FF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IN" sz="2000" i="1">
                                      <a:solidFill>
                                        <a:srgbClr val="FF33CC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IN" sz="2000" i="1">
                                          <a:solidFill>
                                            <a:srgbClr val="FF33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i="1">
                                          <a:solidFill>
                                            <a:srgbClr val="FF33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IN" sz="2000" i="1">
                                          <a:solidFill>
                                            <a:srgbClr val="FF33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∏"/>
                              <m:ctrlPr>
                                <a:rPr lang="en-IN" sz="200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IN" sz="2000" b="0" i="1" smtClean="0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00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2000" b="0" i="1" smtClean="0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IN" sz="2000" i="1">
                                      <a:solidFill>
                                        <a:srgbClr val="FF33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000" i="1">
                                      <a:solidFill>
                                        <a:srgbClr val="FF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IN" sz="2000" i="1">
                                      <a:solidFill>
                                        <a:srgbClr val="FF33CC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IN" sz="2000" i="1">
                                          <a:solidFill>
                                            <a:srgbClr val="FF33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b="0" i="1" smtClean="0">
                                          <a:solidFill>
                                            <a:srgbClr val="FF33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IN" sz="2000" b="0" i="1" smtClean="0">
                                          <a:solidFill>
                                            <a:srgbClr val="FF33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2B319D-82E8-4884-9659-6E2EE9C6C1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1" t="-18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2EA4071-14F6-423A-9DBE-E358D0D6CAEF}"/>
              </a:ext>
            </a:extLst>
          </p:cNvPr>
          <p:cNvSpPr txBox="1"/>
          <p:nvPr/>
        </p:nvSpPr>
        <p:spPr>
          <a:xfrm>
            <a:off x="5638800" y="2938462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IN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C065711-91AC-469E-8CFE-FA0DA6515102}"/>
              </a:ext>
            </a:extLst>
          </p:cNvPr>
          <p:cNvGrpSpPr/>
          <p:nvPr/>
        </p:nvGrpSpPr>
        <p:grpSpPr>
          <a:xfrm>
            <a:off x="10540944" y="4341758"/>
            <a:ext cx="1359988" cy="765462"/>
            <a:chOff x="7284036" y="4968478"/>
            <a:chExt cx="1359988" cy="765462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3BA8CA5D-5EFC-4B64-BBAE-0E253AD22C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72747" y="5250867"/>
              <a:ext cx="424430" cy="48307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DE034B5-1E6E-4827-B69B-0E6162B1B0D4}"/>
                </a:ext>
              </a:extLst>
            </p:cNvPr>
            <p:cNvSpPr txBox="1"/>
            <p:nvPr/>
          </p:nvSpPr>
          <p:spPr>
            <a:xfrm>
              <a:off x="7284036" y="4968478"/>
              <a:ext cx="13599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ZEROES of </a:t>
              </a:r>
              <a:r>
                <a:rPr lang="en-IN" b="1" i="1" dirty="0"/>
                <a:t>G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FF476F1-BBEA-49FF-A6DF-05A10DD0F730}"/>
              </a:ext>
            </a:extLst>
          </p:cNvPr>
          <p:cNvGrpSpPr/>
          <p:nvPr/>
        </p:nvGrpSpPr>
        <p:grpSpPr>
          <a:xfrm>
            <a:off x="10696454" y="5146413"/>
            <a:ext cx="1230786" cy="775736"/>
            <a:chOff x="10686180" y="5588200"/>
            <a:chExt cx="1230786" cy="77573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581D8A7-172E-4E47-9F79-66BD34A32F7D}"/>
                </a:ext>
              </a:extLst>
            </p:cNvPr>
            <p:cNvSpPr txBox="1"/>
            <p:nvPr/>
          </p:nvSpPr>
          <p:spPr>
            <a:xfrm>
              <a:off x="10686180" y="5994604"/>
              <a:ext cx="1230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POLES of </a:t>
              </a:r>
              <a:r>
                <a:rPr lang="en-IN" b="1" i="1" dirty="0"/>
                <a:t>G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3FE9E61-23D8-4178-A458-7D292635E1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17671" y="5588200"/>
              <a:ext cx="424430" cy="48307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A3C9FD9-4463-419C-AE10-D3CC97741A79}"/>
              </a:ext>
            </a:extLst>
          </p:cNvPr>
          <p:cNvGrpSpPr/>
          <p:nvPr/>
        </p:nvGrpSpPr>
        <p:grpSpPr>
          <a:xfrm>
            <a:off x="3167602" y="4942729"/>
            <a:ext cx="3234318" cy="1373514"/>
            <a:chOff x="3655536" y="4687044"/>
            <a:chExt cx="3234318" cy="1373514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4E85655-0085-4BCE-8FE5-7EB5F9BDAC35}"/>
                </a:ext>
              </a:extLst>
            </p:cNvPr>
            <p:cNvGrpSpPr/>
            <p:nvPr/>
          </p:nvGrpSpPr>
          <p:grpSpPr>
            <a:xfrm>
              <a:off x="3655536" y="5146158"/>
              <a:ext cx="3234318" cy="914400"/>
              <a:chOff x="3655536" y="5146158"/>
              <a:chExt cx="3234318" cy="91440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66F934FF-EAC4-4344-9958-C82ADFD22D93}"/>
                  </a:ext>
                </a:extLst>
              </p:cNvPr>
              <p:cNvGrpSpPr/>
              <p:nvPr/>
            </p:nvGrpSpPr>
            <p:grpSpPr>
              <a:xfrm>
                <a:off x="4828583" y="5146158"/>
                <a:ext cx="914400" cy="914400"/>
                <a:chOff x="4849848" y="4859079"/>
                <a:chExt cx="914400" cy="914400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563315D3-4C01-401D-AEDB-CB2128E2A582}"/>
                    </a:ext>
                  </a:extLst>
                </p:cNvPr>
                <p:cNvSpPr/>
                <p:nvPr/>
              </p:nvSpPr>
              <p:spPr>
                <a:xfrm>
                  <a:off x="4849848" y="4859079"/>
                  <a:ext cx="914400" cy="914400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2744B424-9484-46EC-912C-1F7B664085AB}"/>
                    </a:ext>
                  </a:extLst>
                </p:cNvPr>
                <p:cNvSpPr txBox="1"/>
                <p:nvPr/>
              </p:nvSpPr>
              <p:spPr>
                <a:xfrm>
                  <a:off x="5117733" y="5064180"/>
                  <a:ext cx="37863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2400" i="1" dirty="0"/>
                    <a:t>G</a:t>
                  </a:r>
                  <a:endParaRPr lang="en-IN" i="1" dirty="0"/>
                </a:p>
              </p:txBody>
            </p:sp>
          </p:grp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32BB6568-F97D-4F3E-8847-7A39099ECE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23421" y="5603358"/>
                <a:ext cx="900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06AC84D7-7824-4015-902B-DD60B196A6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5128" y="5596268"/>
                <a:ext cx="900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36062A9-0E0C-48CA-A5DF-4E84B2689CBB}"/>
                  </a:ext>
                </a:extLst>
              </p:cNvPr>
              <p:cNvSpPr txBox="1"/>
              <p:nvPr/>
            </p:nvSpPr>
            <p:spPr>
              <a:xfrm>
                <a:off x="3655536" y="5397425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i="1" dirty="0"/>
                  <a:t>u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6E3FC3F-A9FD-4772-8874-96AACDC231AA}"/>
                  </a:ext>
                </a:extLst>
              </p:cNvPr>
              <p:cNvSpPr txBox="1"/>
              <p:nvPr/>
            </p:nvSpPr>
            <p:spPr>
              <a:xfrm>
                <a:off x="6602596" y="5397425"/>
                <a:ext cx="287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i="1" dirty="0"/>
                  <a:t>y</a:t>
                </a: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C9C2C6E-DBBB-447C-B324-A71791B8536B}"/>
                </a:ext>
              </a:extLst>
            </p:cNvPr>
            <p:cNvSpPr txBox="1"/>
            <p:nvPr/>
          </p:nvSpPr>
          <p:spPr>
            <a:xfrm>
              <a:off x="4099176" y="4687044"/>
              <a:ext cx="23732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b="1" dirty="0"/>
                <a:t>BLOCK DIAGRAM</a:t>
              </a:r>
              <a:endParaRPr lang="en-IN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501569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Transfer Function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EA4071-14F6-423A-9DBE-E358D0D6CAEF}"/>
              </a:ext>
            </a:extLst>
          </p:cNvPr>
          <p:cNvSpPr txBox="1"/>
          <p:nvPr/>
        </p:nvSpPr>
        <p:spPr>
          <a:xfrm>
            <a:off x="5638800" y="2938462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5387BEC-7DFD-4A8B-BF89-47335810A6E3}"/>
                  </a:ext>
                </a:extLst>
              </p:cNvPr>
              <p:cNvSpPr txBox="1"/>
              <p:nvPr/>
            </p:nvSpPr>
            <p:spPr>
              <a:xfrm>
                <a:off x="523874" y="1188007"/>
                <a:ext cx="11010835" cy="15402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spcAft>
                    <a:spcPts val="1800"/>
                  </a:spcAft>
                  <a:buNone/>
                </a:pPr>
                <a:r>
                  <a:rPr lang="en-IN" sz="2400" b="1" dirty="0">
                    <a:solidFill>
                      <a:srgbClr val="C00000"/>
                    </a:solidFill>
                  </a:rPr>
                  <a:t>Time Domain ODE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f>
                        <m:fPr>
                          <m:ctrlP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IN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IN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IN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I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IN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r>
                        <a:rPr lang="en-IN" sz="2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f>
                        <m:fPr>
                          <m:ctrlP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IN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IN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IN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I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IN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r>
                        <a:rPr lang="en-IN" sz="2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IN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IN" sz="2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sz="2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IN" sz="2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IN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f>
                        <m:fPr>
                          <m:ctrlP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IN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  <m:r>
                            <a:rPr lang="en-IN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IN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I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IN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den>
                      </m:f>
                      <m:r>
                        <a:rPr lang="en-IN" sz="2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IN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IN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f>
                        <m:fPr>
                          <m:ctrlP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IN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IN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IN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IN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I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IN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IN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r>
                        <a:rPr lang="en-IN" sz="2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IN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n-IN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IN" sz="2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IN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sz="2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IN" sz="2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</m:t>
                      </m:r>
                      <m:r>
                        <a:rPr lang="en-IN" sz="2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IN" sz="2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IN" sz="2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IN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5387BEC-7DFD-4A8B-BF89-47335810A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874" y="1188007"/>
                <a:ext cx="11010835" cy="1540230"/>
              </a:xfrm>
              <a:prstGeom prst="rect">
                <a:avLst/>
              </a:prstGeom>
              <a:blipFill>
                <a:blip r:embed="rId2"/>
                <a:stretch>
                  <a:fillRect l="-886" t="-31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17E14F3-CC0C-4F17-B79C-71C39425D6CF}"/>
                  </a:ext>
                </a:extLst>
              </p:cNvPr>
              <p:cNvSpPr txBox="1"/>
              <p:nvPr/>
            </p:nvSpPr>
            <p:spPr>
              <a:xfrm>
                <a:off x="523874" y="3147255"/>
                <a:ext cx="5943471" cy="13616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spcAft>
                    <a:spcPts val="1800"/>
                  </a:spcAft>
                  <a:buNone/>
                </a:pPr>
                <a:r>
                  <a:rPr lang="en-IN" sz="2400" b="1" dirty="0">
                    <a:solidFill>
                      <a:srgbClr val="C00000"/>
                    </a:solidFill>
                  </a:rPr>
                  <a:t>Laplace Domain Transfer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I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I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I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I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I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I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I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I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I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I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⋯+</m:t>
                          </m:r>
                          <m:sSub>
                            <m:sSubPr>
                              <m:ctrlPr>
                                <a:rPr lang="en-I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I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I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I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I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I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I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I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I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⋯+</m:t>
                          </m:r>
                          <m:sSub>
                            <m:sSubPr>
                              <m:ctrlPr>
                                <a:rPr lang="en-I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I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I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I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I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I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17E14F3-CC0C-4F17-B79C-71C39425D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874" y="3147255"/>
                <a:ext cx="5943471" cy="1361655"/>
              </a:xfrm>
              <a:prstGeom prst="rect">
                <a:avLst/>
              </a:prstGeom>
              <a:blipFill>
                <a:blip r:embed="rId3"/>
                <a:stretch>
                  <a:fillRect l="-1641" t="-35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D6E5972E-3060-4924-9C57-5E5A34D38F68}"/>
              </a:ext>
            </a:extLst>
          </p:cNvPr>
          <p:cNvGrpSpPr/>
          <p:nvPr/>
        </p:nvGrpSpPr>
        <p:grpSpPr>
          <a:xfrm>
            <a:off x="7049785" y="3158311"/>
            <a:ext cx="5042137" cy="1569660"/>
            <a:chOff x="6954535" y="3215461"/>
            <a:chExt cx="5042137" cy="156966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52E3056-CA2E-4A8A-9266-D0FAD6C065D2}"/>
                </a:ext>
              </a:extLst>
            </p:cNvPr>
            <p:cNvSpPr txBox="1"/>
            <p:nvPr/>
          </p:nvSpPr>
          <p:spPr>
            <a:xfrm>
              <a:off x="6954535" y="3400425"/>
              <a:ext cx="240001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rgbClr val="FF3399"/>
                  </a:solidFill>
                </a:rPr>
                <a:t>Transfer Function</a:t>
              </a:r>
            </a:p>
            <a:p>
              <a:pPr algn="ctr"/>
              <a:r>
                <a:rPr lang="en-IN" sz="2400" b="1" dirty="0">
                  <a:solidFill>
                    <a:srgbClr val="FF3399"/>
                  </a:solidFill>
                </a:rPr>
                <a:t>Denominator </a:t>
              </a:r>
            </a:p>
            <a:p>
              <a:pPr algn="ctr"/>
              <a:r>
                <a:rPr lang="en-IN" sz="2400" b="1" dirty="0">
                  <a:solidFill>
                    <a:srgbClr val="FF3399"/>
                  </a:solidFill>
                </a:rPr>
                <a:t>Polynomial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3A43799-CFA5-4255-99B3-E395C0049874}"/>
                </a:ext>
              </a:extLst>
            </p:cNvPr>
            <p:cNvSpPr txBox="1"/>
            <p:nvPr/>
          </p:nvSpPr>
          <p:spPr>
            <a:xfrm>
              <a:off x="9986897" y="3215461"/>
              <a:ext cx="200977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rgbClr val="FF3399"/>
                  </a:solidFill>
                </a:rPr>
                <a:t>ODE</a:t>
              </a:r>
            </a:p>
            <a:p>
              <a:pPr algn="ctr"/>
              <a:r>
                <a:rPr lang="en-IN" sz="2400" b="1" dirty="0">
                  <a:solidFill>
                    <a:srgbClr val="FF3399"/>
                  </a:solidFill>
                </a:rPr>
                <a:t>Characteristic Equation </a:t>
              </a:r>
            </a:p>
            <a:p>
              <a:pPr algn="ctr"/>
              <a:r>
                <a:rPr lang="en-IN" sz="2400" b="1" dirty="0">
                  <a:solidFill>
                    <a:srgbClr val="FF3399"/>
                  </a:solidFill>
                </a:rPr>
                <a:t>Polynomial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D63B396-6502-4D31-A2B3-789A400B0CCC}"/>
                </a:ext>
              </a:extLst>
            </p:cNvPr>
            <p:cNvSpPr txBox="1"/>
            <p:nvPr/>
          </p:nvSpPr>
          <p:spPr>
            <a:xfrm>
              <a:off x="9475799" y="3707903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b="1" dirty="0">
                  <a:solidFill>
                    <a:srgbClr val="FF3399"/>
                  </a:solidFill>
                </a:rPr>
                <a:t>≡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B71EAD0-617B-4D1A-80DE-5E947B27F7F7}"/>
                  </a:ext>
                </a:extLst>
              </p:cNvPr>
              <p:cNvSpPr txBox="1"/>
              <p:nvPr/>
            </p:nvSpPr>
            <p:spPr>
              <a:xfrm>
                <a:off x="1201435" y="5230977"/>
                <a:ext cx="3065765" cy="8173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I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I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I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∏"/>
                              <m:ctrlPr>
                                <a:rPr lang="en-I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I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I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I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I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I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I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∏"/>
                              <m:ctrlPr>
                                <a:rPr lang="en-I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I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I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I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I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IN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B71EAD0-617B-4D1A-80DE-5E947B27F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435" y="5230977"/>
                <a:ext cx="3065765" cy="8173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7E67E3AB-46ED-4FC0-A0B7-5BB73CA35261}"/>
              </a:ext>
            </a:extLst>
          </p:cNvPr>
          <p:cNvSpPr txBox="1"/>
          <p:nvPr/>
        </p:nvSpPr>
        <p:spPr>
          <a:xfrm>
            <a:off x="5552737" y="5230977"/>
            <a:ext cx="65391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339933"/>
                </a:solidFill>
              </a:rPr>
              <a:t>POLES OF THE TRANSFER FUNCTION ARE THE ROOTS OF THE ODE CHARACTERISTIC EQUATION</a:t>
            </a:r>
          </a:p>
        </p:txBody>
      </p:sp>
    </p:spTree>
    <p:extLst>
      <p:ext uri="{BB962C8B-B14F-4D97-AF65-F5344CB8AC3E}">
        <p14:creationId xmlns:p14="http://schemas.microsoft.com/office/powerpoint/2010/main" val="3956602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Nature of Forced LTI-ODE Solution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3102FD8-1AAE-4F4A-8CE1-3FFEFCA1C9CB}"/>
              </a:ext>
            </a:extLst>
          </p:cNvPr>
          <p:cNvGrpSpPr/>
          <p:nvPr/>
        </p:nvGrpSpPr>
        <p:grpSpPr>
          <a:xfrm>
            <a:off x="153921" y="1076988"/>
            <a:ext cx="2515128" cy="914400"/>
            <a:chOff x="3655536" y="5146158"/>
            <a:chExt cx="2515128" cy="9144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5DAD6E0-F78A-4145-8EA3-175C01369D80}"/>
                </a:ext>
              </a:extLst>
            </p:cNvPr>
            <p:cNvGrpSpPr/>
            <p:nvPr/>
          </p:nvGrpSpPr>
          <p:grpSpPr>
            <a:xfrm>
              <a:off x="4458719" y="5146158"/>
              <a:ext cx="914400" cy="914400"/>
              <a:chOff x="4479984" y="4859079"/>
              <a:chExt cx="914400" cy="9144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A47CF7F-EDC9-4AD0-82BA-7B7437C906E2}"/>
                  </a:ext>
                </a:extLst>
              </p:cNvPr>
              <p:cNvSpPr/>
              <p:nvPr/>
            </p:nvSpPr>
            <p:spPr>
              <a:xfrm>
                <a:off x="4479984" y="4859079"/>
                <a:ext cx="914400" cy="9144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238482F-94FE-4AD6-96CF-C799B63F0884}"/>
                  </a:ext>
                </a:extLst>
              </p:cNvPr>
              <p:cNvSpPr txBox="1"/>
              <p:nvPr/>
            </p:nvSpPr>
            <p:spPr>
              <a:xfrm>
                <a:off x="4768414" y="5064180"/>
                <a:ext cx="3786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400" i="1" dirty="0"/>
                  <a:t>G</a:t>
                </a:r>
                <a:endParaRPr lang="en-IN" i="1" dirty="0"/>
              </a:p>
            </p:txBody>
          </p:sp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4DD0223-B1C4-4903-B3F4-5378B9B1D984}"/>
                </a:ext>
              </a:extLst>
            </p:cNvPr>
            <p:cNvCxnSpPr>
              <a:cxnSpLocks/>
            </p:cNvCxnSpPr>
            <p:nvPr/>
          </p:nvCxnSpPr>
          <p:spPr>
            <a:xfrm>
              <a:off x="3923421" y="5603358"/>
              <a:ext cx="540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7901473-FAD7-44A4-B587-95C3A551A0A0}"/>
                </a:ext>
              </a:extLst>
            </p:cNvPr>
            <p:cNvCxnSpPr>
              <a:cxnSpLocks/>
            </p:cNvCxnSpPr>
            <p:nvPr/>
          </p:nvCxnSpPr>
          <p:spPr>
            <a:xfrm>
              <a:off x="5385535" y="5596268"/>
              <a:ext cx="540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6D0420E-12DB-4B01-AD03-904CC0FA4276}"/>
                </a:ext>
              </a:extLst>
            </p:cNvPr>
            <p:cNvSpPr txBox="1"/>
            <p:nvPr/>
          </p:nvSpPr>
          <p:spPr>
            <a:xfrm>
              <a:off x="3655536" y="539742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i="1" dirty="0"/>
                <a:t>u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2CE98AE-BC19-4E7D-81C2-3F3CBF743584}"/>
                </a:ext>
              </a:extLst>
            </p:cNvPr>
            <p:cNvSpPr txBox="1"/>
            <p:nvPr/>
          </p:nvSpPr>
          <p:spPr>
            <a:xfrm>
              <a:off x="5883406" y="5397425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i="1" dirty="0"/>
                <a:t>y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503FC45-1A19-4DCF-BD98-1FE0560B495D}"/>
                  </a:ext>
                </a:extLst>
              </p:cNvPr>
              <p:cNvSpPr txBox="1"/>
              <p:nvPr/>
            </p:nvSpPr>
            <p:spPr>
              <a:xfrm>
                <a:off x="3166920" y="1153571"/>
                <a:ext cx="2684123" cy="8173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I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f>
                        <m:fPr>
                          <m:ctrlP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∏"/>
                              <m:ctrlPr>
                                <a:rPr lang="en-I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I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I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I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I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I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I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∏"/>
                              <m:ctrlPr>
                                <a:rPr lang="en-I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I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I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I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I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IN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503FC45-1A19-4DCF-BD98-1FE0560B4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920" y="1153571"/>
                <a:ext cx="2684123" cy="8173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E28E5A1-5548-4C7B-BF6F-3A0ADC79A37C}"/>
                  </a:ext>
                </a:extLst>
              </p:cNvPr>
              <p:cNvSpPr txBox="1"/>
              <p:nvPr/>
            </p:nvSpPr>
            <p:spPr>
              <a:xfrm>
                <a:off x="6730138" y="1104251"/>
                <a:ext cx="2795381" cy="8173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I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f>
                        <m:fPr>
                          <m:ctrlP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∏"/>
                              <m:ctrlPr>
                                <a:rPr lang="en-I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I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I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I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I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I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I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∏"/>
                              <m:ctrlPr>
                                <a:rPr lang="en-I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I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I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I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I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IN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  <m:r>
                        <a:rPr lang="en-I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E28E5A1-5548-4C7B-BF6F-3A0ADC79A3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0138" y="1104251"/>
                <a:ext cx="2795381" cy="8173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9E26678-84AE-4CC2-BC4F-0A83FB617946}"/>
                  </a:ext>
                </a:extLst>
              </p:cNvPr>
              <p:cNvSpPr txBox="1"/>
              <p:nvPr/>
            </p:nvSpPr>
            <p:spPr>
              <a:xfrm>
                <a:off x="957104" y="2440428"/>
                <a:ext cx="10181690" cy="3857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IN" sz="2000" i="1" dirty="0"/>
                  <a:t>G</a:t>
                </a:r>
                <a:r>
                  <a:rPr lang="en-IN" sz="2000" dirty="0"/>
                  <a:t> has </a:t>
                </a:r>
                <a:r>
                  <a:rPr lang="en-IN" sz="2000" i="1" dirty="0"/>
                  <a:t>v</a:t>
                </a:r>
                <a:r>
                  <a:rPr lang="en-IN" sz="2000" dirty="0"/>
                  <a:t> distinct real poles, </a:t>
                </a:r>
                <a:r>
                  <a:rPr lang="en-IN" sz="2000" i="1" dirty="0"/>
                  <a:t>w</a:t>
                </a:r>
                <a:r>
                  <a:rPr lang="en-IN" sz="2000" dirty="0"/>
                  <a:t> complex conjugate pair poles and </a:t>
                </a:r>
                <a:r>
                  <a:rPr lang="en-IN" sz="2000" i="1" dirty="0"/>
                  <a:t>q</a:t>
                </a:r>
                <a:r>
                  <a:rPr lang="en-IN" sz="2000" dirty="0"/>
                  <a:t> repeated real poles with the </a:t>
                </a:r>
                <a:r>
                  <a:rPr lang="en-IN" sz="2000" i="1" dirty="0"/>
                  <a:t>k</a:t>
                </a:r>
                <a:r>
                  <a:rPr lang="en-IN" sz="2000" baseline="30000" dirty="0"/>
                  <a:t>th</a:t>
                </a:r>
                <a:r>
                  <a:rPr lang="en-IN" sz="2000" dirty="0"/>
                  <a:t> repeated pole (</a:t>
                </a:r>
                <a:r>
                  <a:rPr lang="en-IN" sz="2000" i="1" dirty="0"/>
                  <a:t>k</a:t>
                </a:r>
                <a:r>
                  <a:rPr lang="en-IN" sz="2000" dirty="0"/>
                  <a:t> = </a:t>
                </a:r>
                <a:r>
                  <a:rPr lang="en-IN" sz="2000" i="1" dirty="0"/>
                  <a:t>1</a:t>
                </a:r>
                <a:r>
                  <a:rPr lang="en-IN" sz="2000" dirty="0"/>
                  <a:t> to </a:t>
                </a:r>
                <a:r>
                  <a:rPr lang="en-IN" sz="2000" i="1" dirty="0"/>
                  <a:t>q</a:t>
                </a:r>
                <a:r>
                  <a:rPr lang="en-IN" sz="2000" dirty="0"/>
                  <a:t>) repeated </a:t>
                </a:r>
                <a:r>
                  <a:rPr lang="en-IN" sz="2000" i="1" dirty="0" err="1"/>
                  <a:t>r</a:t>
                </a:r>
                <a:r>
                  <a:rPr lang="en-IN" sz="2000" i="1" baseline="-25000" dirty="0" err="1"/>
                  <a:t>k</a:t>
                </a:r>
                <a:r>
                  <a:rPr lang="en-IN" sz="2000" dirty="0"/>
                  <a:t> times</a:t>
                </a:r>
              </a:p>
              <a:p>
                <a:pPr>
                  <a:spcAft>
                    <a:spcPts val="1200"/>
                  </a:spcAft>
                </a:pPr>
                <a:r>
                  <a:rPr lang="en-IN" sz="2000" dirty="0"/>
                  <a:t>Then 	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  <m:e>
                        <m:sSub>
                          <m:sSub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sz="2000" dirty="0"/>
                  <a:t> </a:t>
                </a:r>
              </a:p>
              <a:p>
                <a:r>
                  <a:rPr lang="en-IN" sz="2000" dirty="0"/>
                  <a:t>Using partial fractions</a:t>
                </a: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p>
                        <m:e>
                          <m:f>
                            <m:f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  <m:sSub>
                                        <m:sSubPr>
                                          <m:ctrlPr>
                                            <a:rPr lang="en-I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I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IN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I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  <m:sSub>
                                        <m:sSubPr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nary>
                          <m:nary>
                            <m:naryPr>
                              <m:chr m:val="∑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p>
                                <m:e>
                                  <m:f>
                                    <m:fPr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𝑘𝑙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I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IN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  <m:r>
                                                <a:rPr lang="en-IN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IN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IN" i="1">
                                                      <a:latin typeface="Cambria Math" panose="02040503050406030204" pitchFamily="18" charset="0"/>
                                                    </a:rPr>
                                                    <m:t>𝑝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I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terms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due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IN" b="0" i="1" baseline="-2500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IN" i="1" dirty="0"/>
              </a:p>
              <a:p>
                <a:pPr>
                  <a:spcAft>
                    <a:spcPts val="600"/>
                  </a:spcAft>
                </a:pPr>
                <a:r>
                  <a:rPr lang="en-IN" sz="2000" dirty="0"/>
                  <a:t>Reverting back to time domain</a:t>
                </a: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p>
                        <m:e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2|</m:t>
                          </m:r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IN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−1)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I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nary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IN" b="0" i="0" smtClean="0">
                              <a:latin typeface="Cambria Math" panose="02040503050406030204" pitchFamily="18" charset="0"/>
                            </a:rPr>
                            <m:t>terms</m:t>
                          </m:r>
                          <m:r>
                            <a:rPr lang="en-IN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IN" b="0" i="0" smtClean="0">
                              <a:latin typeface="Cambria Math" panose="02040503050406030204" pitchFamily="18" charset="0"/>
                            </a:rPr>
                            <m:t>similar</m:t>
                          </m:r>
                          <m:r>
                            <a:rPr lang="en-IN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IN" b="0" i="0" smtClean="0">
                              <a:latin typeface="Cambria Math" panose="02040503050406030204" pitchFamily="18" charset="0"/>
                            </a:rPr>
                            <m:t>to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nary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9E26678-84AE-4CC2-BC4F-0A83FB6179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104" y="2440428"/>
                <a:ext cx="10181690" cy="3857531"/>
              </a:xfrm>
              <a:prstGeom prst="rect">
                <a:avLst/>
              </a:prstGeom>
              <a:blipFill>
                <a:blip r:embed="rId4"/>
                <a:stretch>
                  <a:fillRect l="-599" t="-7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7264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Poles and Transient Response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3102FD8-1AAE-4F4A-8CE1-3FFEFCA1C9CB}"/>
              </a:ext>
            </a:extLst>
          </p:cNvPr>
          <p:cNvGrpSpPr/>
          <p:nvPr/>
        </p:nvGrpSpPr>
        <p:grpSpPr>
          <a:xfrm>
            <a:off x="153921" y="1076988"/>
            <a:ext cx="2515128" cy="914400"/>
            <a:chOff x="3655536" y="5146158"/>
            <a:chExt cx="2515128" cy="9144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5DAD6E0-F78A-4145-8EA3-175C01369D80}"/>
                </a:ext>
              </a:extLst>
            </p:cNvPr>
            <p:cNvGrpSpPr/>
            <p:nvPr/>
          </p:nvGrpSpPr>
          <p:grpSpPr>
            <a:xfrm>
              <a:off x="4458719" y="5146158"/>
              <a:ext cx="914400" cy="914400"/>
              <a:chOff x="4479984" y="4859079"/>
              <a:chExt cx="914400" cy="9144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A47CF7F-EDC9-4AD0-82BA-7B7437C906E2}"/>
                  </a:ext>
                </a:extLst>
              </p:cNvPr>
              <p:cNvSpPr/>
              <p:nvPr/>
            </p:nvSpPr>
            <p:spPr>
              <a:xfrm>
                <a:off x="4479984" y="4859079"/>
                <a:ext cx="914400" cy="9144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238482F-94FE-4AD6-96CF-C799B63F0884}"/>
                  </a:ext>
                </a:extLst>
              </p:cNvPr>
              <p:cNvSpPr txBox="1"/>
              <p:nvPr/>
            </p:nvSpPr>
            <p:spPr>
              <a:xfrm>
                <a:off x="4768414" y="5064180"/>
                <a:ext cx="3786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400" i="1" dirty="0"/>
                  <a:t>G</a:t>
                </a:r>
                <a:endParaRPr lang="en-IN" i="1" dirty="0"/>
              </a:p>
            </p:txBody>
          </p:sp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4DD0223-B1C4-4903-B3F4-5378B9B1D984}"/>
                </a:ext>
              </a:extLst>
            </p:cNvPr>
            <p:cNvCxnSpPr>
              <a:cxnSpLocks/>
            </p:cNvCxnSpPr>
            <p:nvPr/>
          </p:nvCxnSpPr>
          <p:spPr>
            <a:xfrm>
              <a:off x="3923421" y="5603358"/>
              <a:ext cx="540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7901473-FAD7-44A4-B587-95C3A551A0A0}"/>
                </a:ext>
              </a:extLst>
            </p:cNvPr>
            <p:cNvCxnSpPr>
              <a:cxnSpLocks/>
            </p:cNvCxnSpPr>
            <p:nvPr/>
          </p:nvCxnSpPr>
          <p:spPr>
            <a:xfrm>
              <a:off x="5385535" y="5596268"/>
              <a:ext cx="540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6D0420E-12DB-4B01-AD03-904CC0FA4276}"/>
                </a:ext>
              </a:extLst>
            </p:cNvPr>
            <p:cNvSpPr txBox="1"/>
            <p:nvPr/>
          </p:nvSpPr>
          <p:spPr>
            <a:xfrm>
              <a:off x="3655536" y="539742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i="1" dirty="0"/>
                <a:t>u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2CE98AE-BC19-4E7D-81C2-3F3CBF743584}"/>
                </a:ext>
              </a:extLst>
            </p:cNvPr>
            <p:cNvSpPr txBox="1"/>
            <p:nvPr/>
          </p:nvSpPr>
          <p:spPr>
            <a:xfrm>
              <a:off x="5883406" y="5397425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i="1" dirty="0"/>
                <a:t>y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503FC45-1A19-4DCF-BD98-1FE0560B495D}"/>
                  </a:ext>
                </a:extLst>
              </p:cNvPr>
              <p:cNvSpPr txBox="1"/>
              <p:nvPr/>
            </p:nvSpPr>
            <p:spPr>
              <a:xfrm>
                <a:off x="3166920" y="1153571"/>
                <a:ext cx="2684123" cy="8173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I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f>
                        <m:fPr>
                          <m:ctrlP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∏"/>
                              <m:ctrlPr>
                                <a:rPr lang="en-I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I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I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I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I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I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I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∏"/>
                              <m:ctrlPr>
                                <a:rPr lang="en-I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I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I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I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I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IN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503FC45-1A19-4DCF-BD98-1FE0560B4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920" y="1153571"/>
                <a:ext cx="2684123" cy="8173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E28E5A1-5548-4C7B-BF6F-3A0ADC79A37C}"/>
                  </a:ext>
                </a:extLst>
              </p:cNvPr>
              <p:cNvSpPr txBox="1"/>
              <p:nvPr/>
            </p:nvSpPr>
            <p:spPr>
              <a:xfrm>
                <a:off x="6730138" y="1104251"/>
                <a:ext cx="2795381" cy="8173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I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f>
                        <m:fPr>
                          <m:ctrlP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∏"/>
                              <m:ctrlPr>
                                <a:rPr lang="en-I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I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I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I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I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I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I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∏"/>
                              <m:ctrlPr>
                                <a:rPr lang="en-I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I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I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I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I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IN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  <m:r>
                        <a:rPr lang="en-I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E28E5A1-5548-4C7B-BF6F-3A0ADC79A3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0138" y="1104251"/>
                <a:ext cx="2795381" cy="8173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9E26678-84AE-4CC2-BC4F-0A83FB617946}"/>
                  </a:ext>
                </a:extLst>
              </p:cNvPr>
              <p:cNvSpPr txBox="1"/>
              <p:nvPr/>
            </p:nvSpPr>
            <p:spPr>
              <a:xfrm>
                <a:off x="957104" y="2132206"/>
                <a:ext cx="10181690" cy="956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p>
                        <m:e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2|</m:t>
                          </m:r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IN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−1)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I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nary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IN" b="0" i="0" smtClean="0">
                              <a:latin typeface="Cambria Math" panose="02040503050406030204" pitchFamily="18" charset="0"/>
                            </a:rPr>
                            <m:t>terms</m:t>
                          </m:r>
                          <m:r>
                            <a:rPr lang="en-IN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IN" b="0" i="0" smtClean="0">
                              <a:latin typeface="Cambria Math" panose="02040503050406030204" pitchFamily="18" charset="0"/>
                            </a:rPr>
                            <m:t>similar</m:t>
                          </m:r>
                          <m:r>
                            <a:rPr lang="en-IN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IN" b="0" i="0" smtClean="0">
                              <a:latin typeface="Cambria Math" panose="02040503050406030204" pitchFamily="18" charset="0"/>
                            </a:rPr>
                            <m:t>to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nary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9E26678-84AE-4CC2-BC4F-0A83FB6179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104" y="2132206"/>
                <a:ext cx="10181690" cy="9568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70E3303-3F88-4492-8950-25621CC3B8ED}"/>
              </a:ext>
            </a:extLst>
          </p:cNvPr>
          <p:cNvSpPr txBox="1"/>
          <p:nvPr/>
        </p:nvSpPr>
        <p:spPr>
          <a:xfrm>
            <a:off x="460415" y="3227704"/>
            <a:ext cx="993304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N" sz="2400" dirty="0"/>
              <a:t>Poles, </a:t>
            </a:r>
            <a:r>
              <a:rPr lang="en-IN" sz="2400" i="1" dirty="0"/>
              <a:t>p, </a:t>
            </a:r>
            <a:r>
              <a:rPr lang="en-IN" sz="2400" dirty="0"/>
              <a:t>determine the </a:t>
            </a:r>
            <a:r>
              <a:rPr lang="en-IN" sz="2400" i="1" dirty="0" err="1"/>
              <a:t>e</a:t>
            </a:r>
            <a:r>
              <a:rPr lang="en-IN" sz="2400" i="1" baseline="30000" dirty="0" err="1"/>
              <a:t>pt</a:t>
            </a:r>
            <a:r>
              <a:rPr lang="en-IN" sz="2400" dirty="0"/>
              <a:t> terms (eigenfunctions) in transient response</a:t>
            </a:r>
          </a:p>
          <a:p>
            <a:pPr>
              <a:spcAft>
                <a:spcPts val="600"/>
              </a:spcAft>
            </a:pPr>
            <a:r>
              <a:rPr lang="en-IN" sz="2400" dirty="0"/>
              <a:t>Poles may be real (distinct or repeated) or complex conjugate</a:t>
            </a:r>
          </a:p>
          <a:p>
            <a:pPr>
              <a:spcAft>
                <a:spcPts val="600"/>
              </a:spcAft>
            </a:pPr>
            <a:r>
              <a:rPr lang="en-IN" sz="2400" dirty="0"/>
              <a:t>Imaginary part in complex conjugate pairs results in oscillations</a:t>
            </a:r>
          </a:p>
          <a:p>
            <a:pPr>
              <a:spcAft>
                <a:spcPts val="600"/>
              </a:spcAft>
            </a:pPr>
            <a:r>
              <a:rPr lang="en-IN" sz="2400" dirty="0"/>
              <a:t>If real part of pole is negative, corresponding eigenfunction decays with time</a:t>
            </a:r>
          </a:p>
          <a:p>
            <a:pPr>
              <a:spcAft>
                <a:spcPts val="600"/>
              </a:spcAft>
            </a:pPr>
            <a:r>
              <a:rPr lang="en-IN" sz="2400" dirty="0"/>
              <a:t>If real part of pole is positive, corresponding eigenfunction </a:t>
            </a:r>
            <a:r>
              <a:rPr lang="en-IN" sz="2400" b="1" dirty="0"/>
              <a:t>blows up with time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11958A-EC41-4AA3-BF2C-3D2F537CC802}"/>
              </a:ext>
            </a:extLst>
          </p:cNvPr>
          <p:cNvSpPr txBox="1"/>
          <p:nvPr/>
        </p:nvSpPr>
        <p:spPr>
          <a:xfrm>
            <a:off x="383124" y="5842877"/>
            <a:ext cx="5188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rgbClr val="008000"/>
                </a:solidFill>
              </a:rPr>
              <a:t>If all poles in LHP, system is stable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B1D998-5561-42A1-9E37-FA5172915936}"/>
              </a:ext>
            </a:extLst>
          </p:cNvPr>
          <p:cNvSpPr txBox="1"/>
          <p:nvPr/>
        </p:nvSpPr>
        <p:spPr>
          <a:xfrm>
            <a:off x="6424414" y="5856489"/>
            <a:ext cx="5658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</a:rPr>
              <a:t>If any pole in RHP, system is unstable</a:t>
            </a:r>
          </a:p>
        </p:txBody>
      </p:sp>
    </p:spTree>
    <p:extLst>
      <p:ext uri="{BB962C8B-B14F-4D97-AF65-F5344CB8AC3E}">
        <p14:creationId xmlns:p14="http://schemas.microsoft.com/office/powerpoint/2010/main" val="1519011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Multiplication Sign 23">
            <a:extLst>
              <a:ext uri="{FF2B5EF4-FFF2-40B4-BE49-F238E27FC236}">
                <a16:creationId xmlns:a16="http://schemas.microsoft.com/office/drawing/2014/main" id="{1EA101CD-C28D-4B98-B3F6-8AB4385734E8}"/>
              </a:ext>
            </a:extLst>
          </p:cNvPr>
          <p:cNvSpPr/>
          <p:nvPr/>
        </p:nvSpPr>
        <p:spPr>
          <a:xfrm>
            <a:off x="2948516" y="1184499"/>
            <a:ext cx="2720637" cy="4500000"/>
          </a:xfrm>
          <a:prstGeom prst="mathMultiply">
            <a:avLst>
              <a:gd name="adj1" fmla="val 11160"/>
            </a:avLst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 Stability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5F15D5D-8E1C-43AA-AE92-E72987720A81}"/>
              </a:ext>
            </a:extLst>
          </p:cNvPr>
          <p:cNvGrpSpPr/>
          <p:nvPr/>
        </p:nvGrpSpPr>
        <p:grpSpPr>
          <a:xfrm>
            <a:off x="629153" y="940938"/>
            <a:ext cx="5418145" cy="5476691"/>
            <a:chOff x="629153" y="940938"/>
            <a:chExt cx="5418145" cy="547669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2553C5A-93DB-47C0-8F15-02D34325C299}"/>
                </a:ext>
              </a:extLst>
            </p:cNvPr>
            <p:cNvSpPr txBox="1"/>
            <p:nvPr/>
          </p:nvSpPr>
          <p:spPr>
            <a:xfrm>
              <a:off x="2377904" y="5955964"/>
              <a:ext cx="16738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b="1" dirty="0"/>
                <a:t>S or </a:t>
              </a:r>
              <a:r>
                <a:rPr lang="el-GR" sz="2400" b="1" dirty="0"/>
                <a:t>λ</a:t>
              </a:r>
              <a:r>
                <a:rPr lang="en-IN" sz="2400" b="1" dirty="0"/>
                <a:t> plane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B23C1E1-5676-436A-9223-2BE8256B37A2}"/>
                </a:ext>
              </a:extLst>
            </p:cNvPr>
            <p:cNvGrpSpPr/>
            <p:nvPr/>
          </p:nvGrpSpPr>
          <p:grpSpPr>
            <a:xfrm>
              <a:off x="629153" y="940938"/>
              <a:ext cx="5418145" cy="4835412"/>
              <a:chOff x="629153" y="940938"/>
              <a:chExt cx="5418145" cy="4835412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A70FAE43-E777-40ED-AADC-4F4F0A892903}"/>
                  </a:ext>
                </a:extLst>
              </p:cNvPr>
              <p:cNvCxnSpPr/>
              <p:nvPr/>
            </p:nvCxnSpPr>
            <p:spPr>
              <a:xfrm flipV="1">
                <a:off x="3162300" y="1276350"/>
                <a:ext cx="0" cy="4500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4FD833DF-4F58-475C-8004-33EAC8B082C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3149153" y="882525"/>
                <a:ext cx="0" cy="5040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271F3F-97E2-4AE2-9EE4-4F276E6DDF50}"/>
                  </a:ext>
                </a:extLst>
              </p:cNvPr>
              <p:cNvSpPr txBox="1"/>
              <p:nvPr/>
            </p:nvSpPr>
            <p:spPr>
              <a:xfrm>
                <a:off x="5599418" y="3213246"/>
                <a:ext cx="44788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000" dirty="0"/>
                  <a:t>Re</a:t>
                </a:r>
                <a:endParaRPr lang="en-IN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046D2ED-D62A-4E79-B443-9505B038AF35}"/>
                  </a:ext>
                </a:extLst>
              </p:cNvPr>
              <p:cNvSpPr txBox="1"/>
              <p:nvPr/>
            </p:nvSpPr>
            <p:spPr>
              <a:xfrm>
                <a:off x="2988076" y="940938"/>
                <a:ext cx="45397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000" dirty="0" err="1"/>
                  <a:t>Im</a:t>
                </a:r>
                <a:endParaRPr lang="en-IN" dirty="0"/>
              </a:p>
            </p:txBody>
          </p:sp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A9B6391-E5A0-4EE9-8E02-2775E867A16F}"/>
              </a:ext>
            </a:extLst>
          </p:cNvPr>
          <p:cNvSpPr txBox="1"/>
          <p:nvPr/>
        </p:nvSpPr>
        <p:spPr>
          <a:xfrm>
            <a:off x="805216" y="3064059"/>
            <a:ext cx="183415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LEFT HALF PLANE</a:t>
            </a:r>
          </a:p>
          <a:p>
            <a:pPr algn="ctr"/>
            <a:r>
              <a:rPr lang="en-IN" sz="2800" b="1" dirty="0"/>
              <a:t>STABLE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206E2D-E918-4163-8DB2-469954DA1AC6}"/>
              </a:ext>
            </a:extLst>
          </p:cNvPr>
          <p:cNvSpPr txBox="1"/>
          <p:nvPr/>
        </p:nvSpPr>
        <p:spPr>
          <a:xfrm>
            <a:off x="3325130" y="3053785"/>
            <a:ext cx="200247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RIGHT HALF PLANE</a:t>
            </a:r>
          </a:p>
          <a:p>
            <a:pPr algn="ctr"/>
            <a:r>
              <a:rPr lang="en-IN" sz="2800" b="1" dirty="0"/>
              <a:t>UNSTABLE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571621-A3C0-4273-B377-B9CC61625D3F}"/>
              </a:ext>
            </a:extLst>
          </p:cNvPr>
          <p:cNvSpPr txBox="1"/>
          <p:nvPr/>
        </p:nvSpPr>
        <p:spPr>
          <a:xfrm>
            <a:off x="6481605" y="1756474"/>
            <a:ext cx="52412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</a:rPr>
              <a:t>If ANY transfer function pole (characteristic equation root) is in RHP, system is UNSTABLE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6A32C2-6BFD-415D-9A7A-994B034758A4}"/>
              </a:ext>
            </a:extLst>
          </p:cNvPr>
          <p:cNvSpPr txBox="1"/>
          <p:nvPr/>
        </p:nvSpPr>
        <p:spPr>
          <a:xfrm>
            <a:off x="6481603" y="3901198"/>
            <a:ext cx="56316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8000"/>
                </a:solidFill>
              </a:rPr>
              <a:t>Only if ALL transfer function poles (characteristic equation roots) are in LHP, system is STABLE</a:t>
            </a:r>
          </a:p>
        </p:txBody>
      </p:sp>
    </p:spTree>
    <p:extLst>
      <p:ext uri="{BB962C8B-B14F-4D97-AF65-F5344CB8AC3E}">
        <p14:creationId xmlns:p14="http://schemas.microsoft.com/office/powerpoint/2010/main" val="2920296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2" grpId="0"/>
      <p:bldP spid="23" grpId="0"/>
      <p:bldP spid="25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A6D06-63FC-4B67-B87C-251DB9979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Pole Location and Corresponding Transients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5628554A-C670-4B1E-83BA-B57D50D5D1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000" y="883574"/>
            <a:ext cx="7571982" cy="5678987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B82BE6F-4FAC-4F37-8227-ACC99CA65CC7}"/>
              </a:ext>
            </a:extLst>
          </p:cNvPr>
          <p:cNvGrpSpPr/>
          <p:nvPr/>
        </p:nvGrpSpPr>
        <p:grpSpPr>
          <a:xfrm>
            <a:off x="8483759" y="1633725"/>
            <a:ext cx="3562113" cy="1015663"/>
            <a:chOff x="8483759" y="1633725"/>
            <a:chExt cx="3562113" cy="101566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3F07F83-EA4A-4390-A5E8-68D2783E9B98}"/>
                </a:ext>
              </a:extLst>
            </p:cNvPr>
            <p:cNvSpPr txBox="1"/>
            <p:nvPr/>
          </p:nvSpPr>
          <p:spPr>
            <a:xfrm>
              <a:off x="8483759" y="1633725"/>
              <a:ext cx="135037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000" b="1" dirty="0"/>
                <a:t>Frequency </a:t>
              </a:r>
            </a:p>
            <a:p>
              <a:pPr algn="ctr"/>
              <a:r>
                <a:rPr lang="en-IN" sz="2000" b="1" dirty="0"/>
                <a:t>of </a:t>
              </a:r>
            </a:p>
            <a:p>
              <a:pPr algn="ctr"/>
              <a:r>
                <a:rPr lang="en-IN" sz="2000" b="1" dirty="0"/>
                <a:t>oscillation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D213C3C-5289-4147-8549-8833CD0A656C}"/>
                </a:ext>
              </a:extLst>
            </p:cNvPr>
            <p:cNvGrpSpPr/>
            <p:nvPr/>
          </p:nvGrpSpPr>
          <p:grpSpPr>
            <a:xfrm>
              <a:off x="10005007" y="1633725"/>
              <a:ext cx="2040865" cy="1015663"/>
              <a:chOff x="9681622" y="1633725"/>
              <a:chExt cx="2040865" cy="1015663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5D4FB92-BD3B-47D9-90A2-0000868691C8}"/>
                  </a:ext>
                </a:extLst>
              </p:cNvPr>
              <p:cNvSpPr txBox="1"/>
              <p:nvPr/>
            </p:nvSpPr>
            <p:spPr>
              <a:xfrm>
                <a:off x="9681622" y="1910724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/>
                  <a:t>=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00DC1C-6912-40FF-A966-C2B9137AC301}"/>
                  </a:ext>
                </a:extLst>
              </p:cNvPr>
              <p:cNvSpPr txBox="1"/>
              <p:nvPr/>
            </p:nvSpPr>
            <p:spPr>
              <a:xfrm>
                <a:off x="10051068" y="1633725"/>
                <a:ext cx="1671419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sz="2000" b="1" dirty="0"/>
                  <a:t>Complex part </a:t>
                </a:r>
              </a:p>
              <a:p>
                <a:pPr algn="ctr"/>
                <a:r>
                  <a:rPr lang="en-IN" sz="2000" b="1" dirty="0"/>
                  <a:t>of </a:t>
                </a:r>
              </a:p>
              <a:p>
                <a:pPr algn="ctr"/>
                <a:r>
                  <a:rPr lang="en-IN" sz="2000" b="1" dirty="0"/>
                  <a:t>pole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48087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Chart, line chart, histogram&#10;&#10;Description automatically generated">
            <a:extLst>
              <a:ext uri="{FF2B5EF4-FFF2-40B4-BE49-F238E27FC236}">
                <a16:creationId xmlns:a16="http://schemas.microsoft.com/office/drawing/2014/main" id="{F50BA1C8-CCF0-435B-85F6-83A38EEDD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634" y="859361"/>
            <a:ext cx="3911199" cy="2933400"/>
          </a:xfrm>
          <a:prstGeom prst="rect">
            <a:avLst/>
          </a:prstGeom>
        </p:spPr>
      </p:pic>
      <p:pic>
        <p:nvPicPr>
          <p:cNvPr id="18" name="Picture 17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B3DE46A4-5384-4356-A190-86BA78D0A2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076" y="3477886"/>
            <a:ext cx="3657528" cy="27431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BA6D06-63FC-4B67-B87C-251DB9979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Pole Location and Transient Response Speed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4690882-B9D5-4A02-A355-DAD7138F34FA}"/>
              </a:ext>
            </a:extLst>
          </p:cNvPr>
          <p:cNvGrpSpPr/>
          <p:nvPr/>
        </p:nvGrpSpPr>
        <p:grpSpPr>
          <a:xfrm>
            <a:off x="215767" y="940938"/>
            <a:ext cx="4037567" cy="5476691"/>
            <a:chOff x="215767" y="940938"/>
            <a:chExt cx="4037567" cy="547669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E3AA396-DDF0-41BC-AFCA-AE747B8E4F6B}"/>
                </a:ext>
              </a:extLst>
            </p:cNvPr>
            <p:cNvSpPr txBox="1"/>
            <p:nvPr/>
          </p:nvSpPr>
          <p:spPr>
            <a:xfrm>
              <a:off x="2377904" y="5955964"/>
              <a:ext cx="16738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b="1" dirty="0"/>
                <a:t>S or </a:t>
              </a:r>
              <a:r>
                <a:rPr lang="el-GR" sz="2400" b="1" dirty="0"/>
                <a:t>λ</a:t>
              </a:r>
              <a:r>
                <a:rPr lang="en-IN" sz="2400" b="1" dirty="0"/>
                <a:t> plane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A13ABAA-1642-40DF-BE84-2BF98B45DA13}"/>
                </a:ext>
              </a:extLst>
            </p:cNvPr>
            <p:cNvGrpSpPr/>
            <p:nvPr/>
          </p:nvGrpSpPr>
          <p:grpSpPr>
            <a:xfrm>
              <a:off x="215767" y="940938"/>
              <a:ext cx="4037567" cy="4835412"/>
              <a:chOff x="215767" y="940938"/>
              <a:chExt cx="4037567" cy="4835412"/>
            </a:xfrm>
          </p:grpSpPr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DB34A194-2194-4792-990F-652DC55395B5}"/>
                  </a:ext>
                </a:extLst>
              </p:cNvPr>
              <p:cNvCxnSpPr/>
              <p:nvPr/>
            </p:nvCxnSpPr>
            <p:spPr>
              <a:xfrm flipV="1">
                <a:off x="3162300" y="1276350"/>
                <a:ext cx="0" cy="4500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06FF6E15-5437-453E-8590-A060E5824AC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2015767" y="1598178"/>
                <a:ext cx="0" cy="3600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F2BB190-1747-48B3-A482-31EA6E2CB69F}"/>
                  </a:ext>
                </a:extLst>
              </p:cNvPr>
              <p:cNvSpPr txBox="1"/>
              <p:nvPr/>
            </p:nvSpPr>
            <p:spPr>
              <a:xfrm>
                <a:off x="3805454" y="3189135"/>
                <a:ext cx="44788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000" dirty="0"/>
                  <a:t>Re</a:t>
                </a:r>
                <a:endParaRPr lang="en-IN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B5C066F-8505-4CE4-8117-4BB021A6ACD1}"/>
                  </a:ext>
                </a:extLst>
              </p:cNvPr>
              <p:cNvSpPr txBox="1"/>
              <p:nvPr/>
            </p:nvSpPr>
            <p:spPr>
              <a:xfrm>
                <a:off x="2988076" y="940938"/>
                <a:ext cx="45397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000" dirty="0" err="1"/>
                  <a:t>Im</a:t>
                </a:r>
                <a:endParaRPr lang="en-IN" dirty="0"/>
              </a:p>
            </p:txBody>
          </p:sp>
        </p:grpSp>
      </p:grpSp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53D9B40E-45F6-4F58-A441-A083D5E29D0F}"/>
              </a:ext>
            </a:extLst>
          </p:cNvPr>
          <p:cNvSpPr>
            <a:spLocks noChangeAspect="1"/>
          </p:cNvSpPr>
          <p:nvPr/>
        </p:nvSpPr>
        <p:spPr>
          <a:xfrm>
            <a:off x="513714" y="3179852"/>
            <a:ext cx="457200" cy="457200"/>
          </a:xfrm>
          <a:prstGeom prst="mathMultiply">
            <a:avLst>
              <a:gd name="adj1" fmla="val 8913"/>
            </a:avLst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A7D7275-43A4-4817-BC4B-63DC3FEB5D09}"/>
              </a:ext>
            </a:extLst>
          </p:cNvPr>
          <p:cNvSpPr>
            <a:spLocks noChangeAspect="1"/>
          </p:cNvSpPr>
          <p:nvPr/>
        </p:nvSpPr>
        <p:spPr>
          <a:xfrm>
            <a:off x="970914" y="3262304"/>
            <a:ext cx="553816" cy="274320"/>
          </a:xfrm>
          <a:prstGeom prst="rightArrow">
            <a:avLst>
              <a:gd name="adj1" fmla="val 28800"/>
              <a:gd name="adj2" fmla="val 28800"/>
            </a:avLst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699E970-69DB-4FD3-81F8-BD5E3058DD00}"/>
              </a:ext>
            </a:extLst>
          </p:cNvPr>
          <p:cNvGrpSpPr/>
          <p:nvPr/>
        </p:nvGrpSpPr>
        <p:grpSpPr>
          <a:xfrm>
            <a:off x="1478414" y="2584841"/>
            <a:ext cx="457200" cy="1637938"/>
            <a:chOff x="1478414" y="2584841"/>
            <a:chExt cx="457200" cy="1637938"/>
          </a:xfrm>
        </p:grpSpPr>
        <p:sp>
          <p:nvSpPr>
            <p:cNvPr id="13" name="Multiplication Sign 12">
              <a:extLst>
                <a:ext uri="{FF2B5EF4-FFF2-40B4-BE49-F238E27FC236}">
                  <a16:creationId xmlns:a16="http://schemas.microsoft.com/office/drawing/2014/main" id="{5438A8B4-2B7A-4E41-B63A-76F5695380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78414" y="2584841"/>
              <a:ext cx="457200" cy="457200"/>
            </a:xfrm>
            <a:prstGeom prst="mathMultiply">
              <a:avLst>
                <a:gd name="adj1" fmla="val 8913"/>
              </a:avLst>
            </a:prstGeom>
            <a:solidFill>
              <a:srgbClr val="FF33CC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Multiplication Sign 13">
              <a:extLst>
                <a:ext uri="{FF2B5EF4-FFF2-40B4-BE49-F238E27FC236}">
                  <a16:creationId xmlns:a16="http://schemas.microsoft.com/office/drawing/2014/main" id="{5A154578-E879-40F9-AA24-A1BBDF9B2B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78414" y="3765579"/>
              <a:ext cx="457200" cy="457200"/>
            </a:xfrm>
            <a:prstGeom prst="mathMultiply">
              <a:avLst>
                <a:gd name="adj1" fmla="val 8913"/>
              </a:avLst>
            </a:prstGeom>
            <a:solidFill>
              <a:srgbClr val="FF33CC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3145331-E8C3-4B39-93BD-74B927CC2847}"/>
              </a:ext>
            </a:extLst>
          </p:cNvPr>
          <p:cNvGrpSpPr/>
          <p:nvPr/>
        </p:nvGrpSpPr>
        <p:grpSpPr>
          <a:xfrm>
            <a:off x="1569854" y="1955778"/>
            <a:ext cx="279417" cy="2873387"/>
            <a:chOff x="1569854" y="1955778"/>
            <a:chExt cx="279417" cy="2873387"/>
          </a:xfrm>
        </p:grpSpPr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6CD4CEB0-F20D-414B-843B-73B3342DFAE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430106" y="2095526"/>
              <a:ext cx="553816" cy="274320"/>
            </a:xfrm>
            <a:prstGeom prst="rightArrow">
              <a:avLst>
                <a:gd name="adj1" fmla="val 28800"/>
                <a:gd name="adj2" fmla="val 28800"/>
              </a:avLst>
            </a:prstGeom>
            <a:solidFill>
              <a:srgbClr val="FF33CC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3F719926-9D6E-4F74-A1D2-82465EFCD286}"/>
                </a:ext>
              </a:extLst>
            </p:cNvPr>
            <p:cNvSpPr>
              <a:spLocks noChangeAspect="1"/>
            </p:cNvSpPr>
            <p:nvPr/>
          </p:nvSpPr>
          <p:spPr>
            <a:xfrm rot="5400000" flipV="1">
              <a:off x="1435203" y="4415097"/>
              <a:ext cx="553816" cy="274320"/>
            </a:xfrm>
            <a:prstGeom prst="rightArrow">
              <a:avLst>
                <a:gd name="adj1" fmla="val 28800"/>
                <a:gd name="adj2" fmla="val 28800"/>
              </a:avLst>
            </a:prstGeom>
            <a:solidFill>
              <a:srgbClr val="FF33CC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C67B28F-29C5-4C8D-B977-80E7D88F60F9}"/>
              </a:ext>
            </a:extLst>
          </p:cNvPr>
          <p:cNvGrpSpPr/>
          <p:nvPr/>
        </p:nvGrpSpPr>
        <p:grpSpPr>
          <a:xfrm>
            <a:off x="2349617" y="2679176"/>
            <a:ext cx="554826" cy="1450872"/>
            <a:chOff x="2514001" y="2679176"/>
            <a:chExt cx="554826" cy="1450872"/>
          </a:xfrm>
        </p:grpSpPr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424DD857-E0B3-4AD7-A450-E13661F830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14001" y="2679176"/>
              <a:ext cx="553816" cy="274320"/>
            </a:xfrm>
            <a:prstGeom prst="rightArrow">
              <a:avLst>
                <a:gd name="adj1" fmla="val 28800"/>
                <a:gd name="adj2" fmla="val 28800"/>
              </a:avLst>
            </a:prstGeom>
            <a:solidFill>
              <a:srgbClr val="0000CC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FD3C241E-1969-48C5-8BD9-0738E52F562B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2515011" y="3855728"/>
              <a:ext cx="553816" cy="274320"/>
            </a:xfrm>
            <a:prstGeom prst="rightArrow">
              <a:avLst>
                <a:gd name="adj1" fmla="val 28800"/>
                <a:gd name="adj2" fmla="val 28800"/>
              </a:avLst>
            </a:prstGeom>
            <a:solidFill>
              <a:srgbClr val="0000CC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BBDB6AA-0315-4EDA-83F9-80CA36DCB8A7}"/>
              </a:ext>
            </a:extLst>
          </p:cNvPr>
          <p:cNvGrpSpPr/>
          <p:nvPr/>
        </p:nvGrpSpPr>
        <p:grpSpPr>
          <a:xfrm>
            <a:off x="1959592" y="2583131"/>
            <a:ext cx="457200" cy="1637938"/>
            <a:chOff x="1959592" y="2583131"/>
            <a:chExt cx="457200" cy="1637938"/>
          </a:xfrm>
        </p:grpSpPr>
        <p:sp>
          <p:nvSpPr>
            <p:cNvPr id="27" name="Multiplication Sign 26">
              <a:extLst>
                <a:ext uri="{FF2B5EF4-FFF2-40B4-BE49-F238E27FC236}">
                  <a16:creationId xmlns:a16="http://schemas.microsoft.com/office/drawing/2014/main" id="{A713D0FE-1247-4753-A65B-D75A55C5AE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59592" y="2583131"/>
              <a:ext cx="457200" cy="457200"/>
            </a:xfrm>
            <a:prstGeom prst="mathMultiply">
              <a:avLst>
                <a:gd name="adj1" fmla="val 8913"/>
              </a:avLst>
            </a:prstGeom>
            <a:solidFill>
              <a:srgbClr val="0000CC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8" name="Multiplication Sign 27">
              <a:extLst>
                <a:ext uri="{FF2B5EF4-FFF2-40B4-BE49-F238E27FC236}">
                  <a16:creationId xmlns:a16="http://schemas.microsoft.com/office/drawing/2014/main" id="{9718BA72-B638-4FAE-83D8-0DCCB4AAE4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59592" y="3763869"/>
              <a:ext cx="457200" cy="457200"/>
            </a:xfrm>
            <a:prstGeom prst="mathMultiply">
              <a:avLst>
                <a:gd name="adj1" fmla="val 8913"/>
              </a:avLst>
            </a:prstGeom>
            <a:solidFill>
              <a:srgbClr val="0000CC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32" name="Picture 31" descr="Chart, histogram&#10;&#10;Description automatically generated">
            <a:extLst>
              <a:ext uri="{FF2B5EF4-FFF2-40B4-BE49-F238E27FC236}">
                <a16:creationId xmlns:a16="http://schemas.microsoft.com/office/drawing/2014/main" id="{7EE1B6ED-D755-401E-9CAD-868012FF8E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807" y="3577720"/>
            <a:ext cx="3911201" cy="29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565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Zeroes and Transient Response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3102FD8-1AAE-4F4A-8CE1-3FFEFCA1C9CB}"/>
              </a:ext>
            </a:extLst>
          </p:cNvPr>
          <p:cNvGrpSpPr/>
          <p:nvPr/>
        </p:nvGrpSpPr>
        <p:grpSpPr>
          <a:xfrm>
            <a:off x="153921" y="1076988"/>
            <a:ext cx="2515128" cy="914400"/>
            <a:chOff x="3655536" y="5146158"/>
            <a:chExt cx="2515128" cy="9144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5DAD6E0-F78A-4145-8EA3-175C01369D80}"/>
                </a:ext>
              </a:extLst>
            </p:cNvPr>
            <p:cNvGrpSpPr/>
            <p:nvPr/>
          </p:nvGrpSpPr>
          <p:grpSpPr>
            <a:xfrm>
              <a:off x="4458719" y="5146158"/>
              <a:ext cx="914400" cy="914400"/>
              <a:chOff x="4479984" y="4859079"/>
              <a:chExt cx="914400" cy="9144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A47CF7F-EDC9-4AD0-82BA-7B7437C906E2}"/>
                  </a:ext>
                </a:extLst>
              </p:cNvPr>
              <p:cNvSpPr/>
              <p:nvPr/>
            </p:nvSpPr>
            <p:spPr>
              <a:xfrm>
                <a:off x="4479984" y="4859079"/>
                <a:ext cx="914400" cy="9144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238482F-94FE-4AD6-96CF-C799B63F0884}"/>
                  </a:ext>
                </a:extLst>
              </p:cNvPr>
              <p:cNvSpPr txBox="1"/>
              <p:nvPr/>
            </p:nvSpPr>
            <p:spPr>
              <a:xfrm>
                <a:off x="4768414" y="5064180"/>
                <a:ext cx="3786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400" i="1" dirty="0"/>
                  <a:t>G</a:t>
                </a:r>
                <a:endParaRPr lang="en-IN" i="1" dirty="0"/>
              </a:p>
            </p:txBody>
          </p:sp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4DD0223-B1C4-4903-B3F4-5378B9B1D984}"/>
                </a:ext>
              </a:extLst>
            </p:cNvPr>
            <p:cNvCxnSpPr>
              <a:cxnSpLocks/>
            </p:cNvCxnSpPr>
            <p:nvPr/>
          </p:nvCxnSpPr>
          <p:spPr>
            <a:xfrm>
              <a:off x="3923421" y="5603358"/>
              <a:ext cx="540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7901473-FAD7-44A4-B587-95C3A551A0A0}"/>
                </a:ext>
              </a:extLst>
            </p:cNvPr>
            <p:cNvCxnSpPr>
              <a:cxnSpLocks/>
            </p:cNvCxnSpPr>
            <p:nvPr/>
          </p:nvCxnSpPr>
          <p:spPr>
            <a:xfrm>
              <a:off x="5385535" y="5596268"/>
              <a:ext cx="540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6D0420E-12DB-4B01-AD03-904CC0FA4276}"/>
                </a:ext>
              </a:extLst>
            </p:cNvPr>
            <p:cNvSpPr txBox="1"/>
            <p:nvPr/>
          </p:nvSpPr>
          <p:spPr>
            <a:xfrm>
              <a:off x="3655536" y="539742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i="1" dirty="0"/>
                <a:t>u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2CE98AE-BC19-4E7D-81C2-3F3CBF743584}"/>
                </a:ext>
              </a:extLst>
            </p:cNvPr>
            <p:cNvSpPr txBox="1"/>
            <p:nvPr/>
          </p:nvSpPr>
          <p:spPr>
            <a:xfrm>
              <a:off x="5883406" y="5397425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i="1" dirty="0"/>
                <a:t>y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503FC45-1A19-4DCF-BD98-1FE0560B495D}"/>
                  </a:ext>
                </a:extLst>
              </p:cNvPr>
              <p:cNvSpPr txBox="1"/>
              <p:nvPr/>
            </p:nvSpPr>
            <p:spPr>
              <a:xfrm>
                <a:off x="3166920" y="1153571"/>
                <a:ext cx="2684123" cy="8173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I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f>
                        <m:fPr>
                          <m:ctrlP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∏"/>
                              <m:ctrlPr>
                                <a:rPr lang="en-I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I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I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I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I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I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I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∏"/>
                              <m:ctrlPr>
                                <a:rPr lang="en-I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I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I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I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I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IN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503FC45-1A19-4DCF-BD98-1FE0560B4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920" y="1153571"/>
                <a:ext cx="2684123" cy="8173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E28E5A1-5548-4C7B-BF6F-3A0ADC79A37C}"/>
                  </a:ext>
                </a:extLst>
              </p:cNvPr>
              <p:cNvSpPr txBox="1"/>
              <p:nvPr/>
            </p:nvSpPr>
            <p:spPr>
              <a:xfrm>
                <a:off x="6730138" y="1104251"/>
                <a:ext cx="2795381" cy="8173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I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f>
                        <m:fPr>
                          <m:ctrlP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∏"/>
                              <m:ctrlPr>
                                <a:rPr lang="en-I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I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I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I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I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I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I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∏"/>
                              <m:ctrlPr>
                                <a:rPr lang="en-I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I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I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I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I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IN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  <m:r>
                        <a:rPr lang="en-I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E28E5A1-5548-4C7B-BF6F-3A0ADC79A3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0138" y="1104251"/>
                <a:ext cx="2795381" cy="8173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9E26678-84AE-4CC2-BC4F-0A83FB617946}"/>
                  </a:ext>
                </a:extLst>
              </p:cNvPr>
              <p:cNvSpPr txBox="1"/>
              <p:nvPr/>
            </p:nvSpPr>
            <p:spPr>
              <a:xfrm>
                <a:off x="957104" y="2132206"/>
                <a:ext cx="10181690" cy="956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p>
                        <m:e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2|</m:t>
                          </m:r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IN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−1)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I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nary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IN" b="0" i="0" smtClean="0">
                              <a:latin typeface="Cambria Math" panose="02040503050406030204" pitchFamily="18" charset="0"/>
                            </a:rPr>
                            <m:t>terms</m:t>
                          </m:r>
                          <m:r>
                            <a:rPr lang="en-IN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IN" b="0" i="0" smtClean="0">
                              <a:latin typeface="Cambria Math" panose="02040503050406030204" pitchFamily="18" charset="0"/>
                            </a:rPr>
                            <m:t>similar</m:t>
                          </m:r>
                          <m:r>
                            <a:rPr lang="en-IN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IN" b="0" i="0" smtClean="0">
                              <a:latin typeface="Cambria Math" panose="02040503050406030204" pitchFamily="18" charset="0"/>
                            </a:rPr>
                            <m:t>to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nary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9E26678-84AE-4CC2-BC4F-0A83FB6179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104" y="2132206"/>
                <a:ext cx="10181690" cy="9568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70E3303-3F88-4492-8950-25621CC3B8ED}"/>
              </a:ext>
            </a:extLst>
          </p:cNvPr>
          <p:cNvSpPr txBox="1"/>
          <p:nvPr/>
        </p:nvSpPr>
        <p:spPr>
          <a:xfrm>
            <a:off x="1452517" y="3822797"/>
            <a:ext cx="928696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IN" sz="2400" dirty="0"/>
              <a:t>Zeroes, </a:t>
            </a:r>
            <a:r>
              <a:rPr lang="en-IN" sz="2400" i="1" dirty="0"/>
              <a:t>z</a:t>
            </a:r>
            <a:r>
              <a:rPr lang="en-IN" sz="2400" dirty="0"/>
              <a:t>, affect the partial fraction coefficients</a:t>
            </a:r>
          </a:p>
          <a:p>
            <a:pPr>
              <a:spcAft>
                <a:spcPts val="1200"/>
              </a:spcAft>
            </a:pPr>
            <a:r>
              <a:rPr lang="en-IN" sz="2400" dirty="0"/>
              <a:t>Zeroes affect the dynamic response through the coefficients</a:t>
            </a:r>
          </a:p>
          <a:p>
            <a:pPr>
              <a:spcAft>
                <a:spcPts val="1200"/>
              </a:spcAft>
            </a:pPr>
            <a:r>
              <a:rPr lang="en-IN" sz="2400" dirty="0"/>
              <a:t>RHP zero causes inverse response</a:t>
            </a:r>
          </a:p>
          <a:p>
            <a:pPr>
              <a:spcAft>
                <a:spcPts val="600"/>
              </a:spcAft>
            </a:pPr>
            <a:r>
              <a:rPr lang="en-IN" sz="2400" dirty="0"/>
              <a:t>Zeroes have no role in determining the eigenfunctions (transient modes) </a:t>
            </a:r>
          </a:p>
        </p:txBody>
      </p:sp>
    </p:spTree>
    <p:extLst>
      <p:ext uri="{BB962C8B-B14F-4D97-AF65-F5344CB8AC3E}">
        <p14:creationId xmlns:p14="http://schemas.microsoft.com/office/powerpoint/2010/main" val="2330740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34099</TotalTime>
  <Words>718</Words>
  <Application>Microsoft Office PowerPoint</Application>
  <PresentationFormat>Widescreen</PresentationFormat>
  <Paragraphs>127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Courier New</vt:lpstr>
      <vt:lpstr>Office Theme</vt:lpstr>
      <vt:lpstr>Laplace Domain Analysis The Transfer Function</vt:lpstr>
      <vt:lpstr>The Transfer Function</vt:lpstr>
      <vt:lpstr>The Transfer Function</vt:lpstr>
      <vt:lpstr>Nature of Forced LTI-ODE Solution</vt:lpstr>
      <vt:lpstr>Poles and Transient Response</vt:lpstr>
      <vt:lpstr>System Stability</vt:lpstr>
      <vt:lpstr>Pole Location and Corresponding Transients</vt:lpstr>
      <vt:lpstr>Pole Location and Transient Response Speed</vt:lpstr>
      <vt:lpstr>Zeroes and Transient Response</vt:lpstr>
      <vt:lpstr>Pole-Zero Map &amp; Dominant Poles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Nitin Kaistha</cp:lastModifiedBy>
  <cp:revision>409</cp:revision>
  <dcterms:created xsi:type="dcterms:W3CDTF">2019-12-31T10:16:46Z</dcterms:created>
  <dcterms:modified xsi:type="dcterms:W3CDTF">2021-02-24T03:35:17Z</dcterms:modified>
</cp:coreProperties>
</file>