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3" r:id="rId3"/>
    <p:sldId id="387" r:id="rId4"/>
    <p:sldId id="388" r:id="rId5"/>
    <p:sldId id="389" r:id="rId6"/>
    <p:sldId id="390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CC">
        <a:alpha val="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3399"/>
    <a:srgbClr val="008000"/>
    <a:srgbClr val="CC3300"/>
    <a:srgbClr val="0000CC"/>
    <a:srgbClr val="FF33CC"/>
    <a:srgbClr val="D60093"/>
    <a:srgbClr val="FF0000"/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57" autoAdjust="0"/>
  </p:normalViewPr>
  <p:slideViewPr>
    <p:cSldViewPr snapToGrid="0">
      <p:cViewPr varScale="1">
        <p:scale>
          <a:sx n="67" d="100"/>
          <a:sy n="67" d="100"/>
        </p:scale>
        <p:origin x="56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Laplace Domain Analysis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Using Block Diagrams</a:t>
            </a:r>
            <a:endParaRPr lang="en-IN" dirty="0">
              <a:solidFill>
                <a:srgbClr val="FFCC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4.3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31B8F3-BF88-43E0-BDCF-C139458B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/>
              <a:t>Theory and Practice</a:t>
            </a: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88315-E758-405C-A65D-E4A3161F78E1}"/>
              </a:ext>
            </a:extLst>
          </p:cNvPr>
          <p:cNvSpPr txBox="1"/>
          <p:nvPr/>
        </p:nvSpPr>
        <p:spPr>
          <a:xfrm>
            <a:off x="878018" y="996664"/>
            <a:ext cx="584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CC3300"/>
                </a:solidFill>
              </a:rPr>
              <a:t>Graphical representation of equations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05127-2E6D-4DF2-BDF7-D7044E5E3E2D}"/>
              </a:ext>
            </a:extLst>
          </p:cNvPr>
          <p:cNvSpPr txBox="1"/>
          <p:nvPr/>
        </p:nvSpPr>
        <p:spPr>
          <a:xfrm>
            <a:off x="574600" y="2058237"/>
            <a:ext cx="2155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Single Equation</a:t>
            </a:r>
          </a:p>
          <a:p>
            <a:pPr algn="ctr"/>
            <a:r>
              <a:rPr lang="en-IN" sz="2400" b="1" dirty="0"/>
              <a:t>z = x + 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D0CFD9-2C4A-4C09-B9BA-F0804D880AE7}"/>
              </a:ext>
            </a:extLst>
          </p:cNvPr>
          <p:cNvGrpSpPr/>
          <p:nvPr/>
        </p:nvGrpSpPr>
        <p:grpSpPr>
          <a:xfrm>
            <a:off x="325184" y="3174771"/>
            <a:ext cx="2522791" cy="1587992"/>
            <a:chOff x="5441166" y="2938462"/>
            <a:chExt cx="2522791" cy="1587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EA4071-14F6-423A-9DBE-E358D0D6CAEF}"/>
                </a:ext>
              </a:extLst>
            </p:cNvPr>
            <p:cNvSpPr txBox="1"/>
            <p:nvPr/>
          </p:nvSpPr>
          <p:spPr>
            <a:xfrm>
              <a:off x="5638800" y="2938462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7BBF69-DA99-4723-9778-E5DB37055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8427" y="3053461"/>
              <a:ext cx="324000" cy="32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AE99812-38FE-46C9-A293-E6395DA9C9B4}"/>
                </a:ext>
              </a:extLst>
            </p:cNvPr>
            <p:cNvCxnSpPr>
              <a:cxnSpLocks/>
              <a:stCxn id="7" idx="2"/>
              <a:endCxn id="13" idx="2"/>
            </p:cNvCxnSpPr>
            <p:nvPr/>
          </p:nvCxnSpPr>
          <p:spPr>
            <a:xfrm>
              <a:off x="5638833" y="3215461"/>
              <a:ext cx="8895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63F4D6-F30A-4C1A-AB28-B840AC534B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45630" y="3822258"/>
              <a:ext cx="8895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A5C546-0B20-4C39-9D88-1D06BF4BB62E}"/>
                </a:ext>
              </a:extLst>
            </p:cNvPr>
            <p:cNvSpPr txBox="1"/>
            <p:nvPr/>
          </p:nvSpPr>
          <p:spPr>
            <a:xfrm>
              <a:off x="6538701" y="303079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Σ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8EE4B3-3BE8-4888-80AE-BBFEC8E36E1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7" y="3205053"/>
              <a:ext cx="8895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0A4F63-24E6-441D-A00D-1E8DFF9F1E28}"/>
                </a:ext>
              </a:extLst>
            </p:cNvPr>
            <p:cNvSpPr txBox="1"/>
            <p:nvPr/>
          </p:nvSpPr>
          <p:spPr>
            <a:xfrm>
              <a:off x="5441166" y="30081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D150CB-21C8-455B-83CA-E32DE6CB88B6}"/>
                </a:ext>
              </a:extLst>
            </p:cNvPr>
            <p:cNvSpPr txBox="1"/>
            <p:nvPr/>
          </p:nvSpPr>
          <p:spPr>
            <a:xfrm>
              <a:off x="6548975" y="415712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4B0D40-7A29-4498-823C-68894851A141}"/>
                </a:ext>
              </a:extLst>
            </p:cNvPr>
            <p:cNvSpPr txBox="1"/>
            <p:nvPr/>
          </p:nvSpPr>
          <p:spPr>
            <a:xfrm>
              <a:off x="7687919" y="299723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z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8164F0-0194-4F6E-AE70-2E006278C03A}"/>
              </a:ext>
            </a:extLst>
          </p:cNvPr>
          <p:cNvSpPr txBox="1"/>
          <p:nvPr/>
        </p:nvSpPr>
        <p:spPr>
          <a:xfrm>
            <a:off x="3469470" y="2049595"/>
            <a:ext cx="2969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   System of Equations</a:t>
            </a:r>
          </a:p>
          <a:p>
            <a:r>
              <a:rPr lang="en-IN" sz="2400" b="1" dirty="0"/>
              <a:t>	z = k</a:t>
            </a:r>
            <a:r>
              <a:rPr lang="en-IN" sz="2400" b="1" baseline="-25000" dirty="0"/>
              <a:t>1</a:t>
            </a:r>
            <a:r>
              <a:rPr lang="en-IN" sz="2400" b="1" dirty="0"/>
              <a:t>y + w</a:t>
            </a:r>
          </a:p>
          <a:p>
            <a:r>
              <a:rPr lang="en-IN" sz="2400" b="1" dirty="0"/>
              <a:t>	y = k</a:t>
            </a:r>
            <a:r>
              <a:rPr lang="en-IN" sz="2400" b="1" baseline="-25000" dirty="0"/>
              <a:t>2</a:t>
            </a:r>
            <a:r>
              <a:rPr lang="en-IN" sz="2400" b="1" dirty="0"/>
              <a:t>x - v</a:t>
            </a:r>
          </a:p>
          <a:p>
            <a:r>
              <a:rPr lang="en-IN" sz="2400" b="1" dirty="0"/>
              <a:t>	x = k</a:t>
            </a:r>
            <a:r>
              <a:rPr lang="en-IN" sz="2400" b="1" baseline="-25000" dirty="0"/>
              <a:t>3</a:t>
            </a:r>
            <a:r>
              <a:rPr lang="en-IN" sz="2400" b="1" dirty="0"/>
              <a:t>z + u</a:t>
            </a:r>
          </a:p>
          <a:p>
            <a:pPr algn="ctr"/>
            <a:endParaRPr lang="en-IN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17E70-BA13-42B9-A5F9-EEC2C19EDA20}"/>
              </a:ext>
            </a:extLst>
          </p:cNvPr>
          <p:cNvSpPr txBox="1"/>
          <p:nvPr/>
        </p:nvSpPr>
        <p:spPr>
          <a:xfrm>
            <a:off x="4482156" y="43893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47B05DF-E010-483B-B303-721E2A549E2F}"/>
              </a:ext>
            </a:extLst>
          </p:cNvPr>
          <p:cNvGrpSpPr/>
          <p:nvPr/>
        </p:nvGrpSpPr>
        <p:grpSpPr>
          <a:xfrm>
            <a:off x="4005118" y="3613769"/>
            <a:ext cx="1473666" cy="1793380"/>
            <a:chOff x="7354494" y="3216056"/>
            <a:chExt cx="1473666" cy="17933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0ACCB3-0E92-4A3B-B579-6B568F2EB113}"/>
                </a:ext>
              </a:extLst>
            </p:cNvPr>
            <p:cNvSpPr txBox="1"/>
            <p:nvPr/>
          </p:nvSpPr>
          <p:spPr>
            <a:xfrm>
              <a:off x="7354494" y="452784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x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76603A5-675B-497A-9F57-25FA6ED74B5B}"/>
                </a:ext>
              </a:extLst>
            </p:cNvPr>
            <p:cNvGrpSpPr/>
            <p:nvPr/>
          </p:nvGrpSpPr>
          <p:grpSpPr>
            <a:xfrm>
              <a:off x="8481515" y="4630135"/>
              <a:ext cx="324000" cy="369332"/>
              <a:chOff x="5371783" y="4481675"/>
              <a:chExt cx="324000" cy="369332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8E7D83F-4560-4FF4-94CA-64C0E8287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1783" y="4504341"/>
                <a:ext cx="324000" cy="32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25FE71-9FE3-4DCE-9B8C-E08D6773BD75}"/>
                  </a:ext>
                </a:extLst>
              </p:cNvPr>
              <p:cNvSpPr txBox="1"/>
              <p:nvPr/>
            </p:nvSpPr>
            <p:spPr>
              <a:xfrm>
                <a:off x="5382057" y="4481675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74C57E4-A526-438E-9831-483E241781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72325" y="3728168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05737B-113E-4CBF-A7FA-1265106C3D1A}"/>
                </a:ext>
              </a:extLst>
            </p:cNvPr>
            <p:cNvSpPr txBox="1"/>
            <p:nvPr/>
          </p:nvSpPr>
          <p:spPr>
            <a:xfrm>
              <a:off x="8499309" y="321605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9EE353-994A-4275-A1E1-DDAD48F0EE79}"/>
                </a:ext>
              </a:extLst>
            </p:cNvPr>
            <p:cNvSpPr txBox="1"/>
            <p:nvPr/>
          </p:nvSpPr>
          <p:spPr>
            <a:xfrm>
              <a:off x="8455942" y="3918442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7E0CAEC-30B3-49A1-B675-52C0C64263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73422" y="446777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FF13BA-4AC8-48BA-ADB2-A4EBFF45D727}"/>
                </a:ext>
              </a:extLst>
            </p:cNvPr>
            <p:cNvSpPr txBox="1"/>
            <p:nvPr/>
          </p:nvSpPr>
          <p:spPr>
            <a:xfrm>
              <a:off x="7731276" y="4640104"/>
              <a:ext cx="36740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k</a:t>
              </a:r>
              <a:r>
                <a:rPr lang="en-IN" baseline="-25000" dirty="0"/>
                <a:t>2</a:t>
              </a:r>
              <a:endParaRPr lang="en-IN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2C6E13-4872-4BF7-B89F-0CB78E5DE27B}"/>
                </a:ext>
              </a:extLst>
            </p:cNvPr>
            <p:cNvCxnSpPr>
              <a:cxnSpLocks/>
            </p:cNvCxnSpPr>
            <p:nvPr/>
          </p:nvCxnSpPr>
          <p:spPr>
            <a:xfrm>
              <a:off x="8108487" y="481553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C76DE38-5E83-475D-8B6E-215BB8892FE5}"/>
                </a:ext>
              </a:extLst>
            </p:cNvPr>
            <p:cNvCxnSpPr>
              <a:cxnSpLocks/>
            </p:cNvCxnSpPr>
            <p:nvPr/>
          </p:nvCxnSpPr>
          <p:spPr>
            <a:xfrm>
              <a:off x="7359631" y="4838203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BE5EE8-05D0-4A72-9C84-215335D04D06}"/>
              </a:ext>
            </a:extLst>
          </p:cNvPr>
          <p:cNvGrpSpPr/>
          <p:nvPr/>
        </p:nvGrpSpPr>
        <p:grpSpPr>
          <a:xfrm>
            <a:off x="5455886" y="4386371"/>
            <a:ext cx="1990939" cy="1021819"/>
            <a:chOff x="5455886" y="4386371"/>
            <a:chExt cx="1990939" cy="102181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57A7CA-55EF-49EA-8583-21E8A8B367FE}"/>
                </a:ext>
              </a:extLst>
            </p:cNvPr>
            <p:cNvSpPr txBox="1"/>
            <p:nvPr/>
          </p:nvSpPr>
          <p:spPr>
            <a:xfrm>
              <a:off x="7170787" y="5012015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z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78274D9-CF95-464D-99ED-44A29B5196FB}"/>
                </a:ext>
              </a:extLst>
            </p:cNvPr>
            <p:cNvGrpSpPr/>
            <p:nvPr/>
          </p:nvGrpSpPr>
          <p:grpSpPr>
            <a:xfrm>
              <a:off x="5455886" y="4386371"/>
              <a:ext cx="1776545" cy="1021819"/>
              <a:chOff x="8805262" y="3988658"/>
              <a:chExt cx="1776545" cy="102181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CD86412-C196-4CDB-8951-5D8823E78710}"/>
                  </a:ext>
                </a:extLst>
              </p:cNvPr>
              <p:cNvGrpSpPr/>
              <p:nvPr/>
            </p:nvGrpSpPr>
            <p:grpSpPr>
              <a:xfrm>
                <a:off x="8805262" y="4479145"/>
                <a:ext cx="1776545" cy="531332"/>
                <a:chOff x="8805262" y="4479145"/>
                <a:chExt cx="1776545" cy="531332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B6462AC-D4D7-4516-A643-A8F66AAE7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21807" y="4827551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C1FA0C0-3CDB-4CCC-AB83-2D86C4DABC48}"/>
                    </a:ext>
                  </a:extLst>
                </p:cNvPr>
                <p:cNvSpPr txBox="1"/>
                <p:nvPr/>
              </p:nvSpPr>
              <p:spPr>
                <a:xfrm>
                  <a:off x="8825122" y="44791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y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E4760E6-6A09-4780-9C3D-95A2FBE7E499}"/>
                    </a:ext>
                  </a:extLst>
                </p:cNvPr>
                <p:cNvGrpSpPr/>
                <p:nvPr/>
              </p:nvGrpSpPr>
              <p:grpSpPr>
                <a:xfrm>
                  <a:off x="9897807" y="4641145"/>
                  <a:ext cx="324000" cy="369332"/>
                  <a:chOff x="5371783" y="4481675"/>
                  <a:chExt cx="324000" cy="369332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7C7CDE2D-70FE-4552-807C-B1A0B458B2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71783" y="4504341"/>
                    <a:ext cx="324000" cy="324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EE5FF653-8ACF-4387-93A5-D429EED183DA}"/>
                      </a:ext>
                    </a:extLst>
                  </p:cNvPr>
                  <p:cNvSpPr txBox="1"/>
                  <p:nvPr/>
                </p:nvSpPr>
                <p:spPr>
                  <a:xfrm>
                    <a:off x="5382057" y="4481675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/>
                      <a:t>Σ</a:t>
                    </a:r>
                    <a:endParaRPr lang="en-IN" dirty="0"/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4500310-FBF5-46E7-928E-F16D2C0AD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37807" y="4825811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5550B5-E6F6-4CD9-87FE-30F7A3055693}"/>
                    </a:ext>
                  </a:extLst>
                </p:cNvPr>
                <p:cNvSpPr txBox="1"/>
                <p:nvPr/>
              </p:nvSpPr>
              <p:spPr>
                <a:xfrm>
                  <a:off x="9165262" y="4628832"/>
                  <a:ext cx="367408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k</a:t>
                  </a:r>
                  <a:r>
                    <a:rPr lang="en-IN" baseline="-25000" dirty="0"/>
                    <a:t>1</a:t>
                  </a:r>
                  <a:endParaRPr lang="en-IN" dirty="0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026F4035-C3BC-4297-A010-198B5A4B0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05262" y="4825811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05A621C-5360-4665-8E02-B1BBC82344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889969" y="4480222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BD8201-6BE4-4D0E-9ACD-1FBCD0AF96E7}"/>
                  </a:ext>
                </a:extLst>
              </p:cNvPr>
              <p:cNvSpPr txBox="1"/>
              <p:nvPr/>
            </p:nvSpPr>
            <p:spPr>
              <a:xfrm>
                <a:off x="9896405" y="398865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w</a:t>
                </a: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93EC22-F080-4853-B18E-12F6B3F30EB3}"/>
              </a:ext>
            </a:extLst>
          </p:cNvPr>
          <p:cNvGrpSpPr/>
          <p:nvPr/>
        </p:nvGrpSpPr>
        <p:grpSpPr>
          <a:xfrm>
            <a:off x="3058184" y="5036858"/>
            <a:ext cx="3981702" cy="1149484"/>
            <a:chOff x="6407560" y="4639145"/>
            <a:chExt cx="3981702" cy="114948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9ECFD6-E025-437A-A1D0-A1AFEE68FC8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09049" y="5298593"/>
              <a:ext cx="54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56CA9BE-3ED6-45CC-AC7E-F9E7054310C2}"/>
                </a:ext>
              </a:extLst>
            </p:cNvPr>
            <p:cNvGrpSpPr/>
            <p:nvPr/>
          </p:nvGrpSpPr>
          <p:grpSpPr>
            <a:xfrm>
              <a:off x="7017049" y="4661101"/>
              <a:ext cx="324000" cy="369332"/>
              <a:chOff x="5371783" y="4481675"/>
              <a:chExt cx="324000" cy="36933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DC7938-5B38-4986-A532-C6F6446805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1783" y="4504341"/>
                <a:ext cx="324000" cy="32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B77FBD-0E50-40EB-B1FE-3596A3C23EF8}"/>
                  </a:ext>
                </a:extLst>
              </p:cNvPr>
              <p:cNvSpPr txBox="1"/>
              <p:nvPr/>
            </p:nvSpPr>
            <p:spPr>
              <a:xfrm>
                <a:off x="5382057" y="4481675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F41C741-9B5A-4152-9351-7BDE5C2754A6}"/>
                </a:ext>
              </a:extLst>
            </p:cNvPr>
            <p:cNvCxnSpPr>
              <a:cxnSpLocks/>
            </p:cNvCxnSpPr>
            <p:nvPr/>
          </p:nvCxnSpPr>
          <p:spPr>
            <a:xfrm>
              <a:off x="6646775" y="484847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0F64CE-6ED7-4FB3-90F6-519D78ADC90F}"/>
                </a:ext>
              </a:extLst>
            </p:cNvPr>
            <p:cNvSpPr txBox="1"/>
            <p:nvPr/>
          </p:nvSpPr>
          <p:spPr>
            <a:xfrm>
              <a:off x="6407560" y="4639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B0310D-9546-483A-BD33-F94943A89951}"/>
                </a:ext>
              </a:extLst>
            </p:cNvPr>
            <p:cNvSpPr txBox="1"/>
            <p:nvPr/>
          </p:nvSpPr>
          <p:spPr>
            <a:xfrm>
              <a:off x="8448128" y="5419297"/>
              <a:ext cx="36740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k</a:t>
              </a:r>
              <a:r>
                <a:rPr lang="en-IN" baseline="-25000" dirty="0"/>
                <a:t>3</a:t>
              </a:r>
              <a:endParaRPr lang="en-IN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7105DD-2B01-497D-8EDC-B0CD472ABB90}"/>
                </a:ext>
              </a:extLst>
            </p:cNvPr>
            <p:cNvCxnSpPr/>
            <p:nvPr/>
          </p:nvCxnSpPr>
          <p:spPr>
            <a:xfrm>
              <a:off x="7172555" y="5578188"/>
              <a:ext cx="1260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AE0259-484B-439D-966C-36733F68914A}"/>
                </a:ext>
              </a:extLst>
            </p:cNvPr>
            <p:cNvCxnSpPr/>
            <p:nvPr/>
          </p:nvCxnSpPr>
          <p:spPr>
            <a:xfrm>
              <a:off x="8805262" y="5586749"/>
              <a:ext cx="1584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0099E9F-A06D-463C-84F8-4CAB611845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10577" y="5205623"/>
              <a:ext cx="75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2F88CBC-E13D-4852-AD40-8EBBD28C8F64}"/>
              </a:ext>
            </a:extLst>
          </p:cNvPr>
          <p:cNvSpPr txBox="1"/>
          <p:nvPr/>
        </p:nvSpPr>
        <p:spPr>
          <a:xfrm>
            <a:off x="7216652" y="1453647"/>
            <a:ext cx="48717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800" dirty="0">
                <a:solidFill>
                  <a:srgbClr val="FF3399"/>
                </a:solidFill>
              </a:rPr>
              <a:t>Clearly reveals information flow</a:t>
            </a:r>
          </a:p>
          <a:p>
            <a:pPr>
              <a:spcAft>
                <a:spcPts val="1200"/>
              </a:spcAft>
            </a:pPr>
            <a:r>
              <a:rPr lang="en-IN" sz="2800" dirty="0">
                <a:solidFill>
                  <a:srgbClr val="FF3399"/>
                </a:solidFill>
              </a:rPr>
              <a:t>Cause and effect</a:t>
            </a:r>
          </a:p>
          <a:p>
            <a:r>
              <a:rPr lang="en-IN" sz="2800" dirty="0">
                <a:solidFill>
                  <a:srgbClr val="FF3399"/>
                </a:solidFill>
              </a:rPr>
              <a:t>Feedback loops (if any)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2EE7FF-4DD7-4050-8291-700C639410BC}"/>
              </a:ext>
            </a:extLst>
          </p:cNvPr>
          <p:cNvSpPr txBox="1"/>
          <p:nvPr/>
        </p:nvSpPr>
        <p:spPr>
          <a:xfrm>
            <a:off x="7059983" y="3684271"/>
            <a:ext cx="4871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008000"/>
                </a:solidFill>
              </a:rPr>
              <a:t>Feedback can cause instability</a:t>
            </a:r>
          </a:p>
        </p:txBody>
      </p:sp>
    </p:spTree>
    <p:extLst>
      <p:ext uri="{BB962C8B-B14F-4D97-AF65-F5344CB8AC3E}">
        <p14:creationId xmlns:p14="http://schemas.microsoft.com/office/powerpoint/2010/main" val="35015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/>
      <p:bldP spid="78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and Instability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164F0-0194-4F6E-AE70-2E006278C03A}"/>
              </a:ext>
            </a:extLst>
          </p:cNvPr>
          <p:cNvSpPr txBox="1"/>
          <p:nvPr/>
        </p:nvSpPr>
        <p:spPr>
          <a:xfrm>
            <a:off x="280352" y="1290914"/>
            <a:ext cx="3451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        System of Equations</a:t>
            </a:r>
          </a:p>
          <a:p>
            <a:r>
              <a:rPr lang="en-IN" sz="2400" b="1" dirty="0"/>
              <a:t>	</a:t>
            </a:r>
            <a:r>
              <a:rPr lang="el-GR" sz="2400" b="1" dirty="0"/>
              <a:t>Δ</a:t>
            </a:r>
            <a:r>
              <a:rPr lang="en-IN" sz="2400" b="1" dirty="0" err="1"/>
              <a:t>z</a:t>
            </a:r>
            <a:r>
              <a:rPr lang="en-IN" sz="2400" b="1" baseline="-25000" dirty="0" err="1"/>
              <a:t>i</a:t>
            </a:r>
            <a:r>
              <a:rPr lang="en-IN" sz="2400" b="1" dirty="0"/>
              <a:t> = k</a:t>
            </a:r>
            <a:r>
              <a:rPr lang="en-IN" sz="2400" b="1" baseline="-25000" dirty="0"/>
              <a:t>1</a:t>
            </a:r>
            <a:r>
              <a:rPr lang="en-IN" sz="2400" b="1" dirty="0"/>
              <a:t> </a:t>
            </a:r>
            <a:r>
              <a:rPr lang="el-GR" sz="2400" b="1" dirty="0"/>
              <a:t>Δ</a:t>
            </a:r>
            <a:r>
              <a:rPr lang="en-IN" sz="2400" b="1" dirty="0" err="1"/>
              <a:t>y</a:t>
            </a:r>
            <a:r>
              <a:rPr lang="en-IN" sz="2400" b="1" baseline="-25000" dirty="0" err="1"/>
              <a:t>i</a:t>
            </a:r>
            <a:r>
              <a:rPr lang="en-IN" sz="2400" b="1" dirty="0"/>
              <a:t> + </a:t>
            </a:r>
            <a:r>
              <a:rPr lang="el-GR" sz="2400" b="1" dirty="0"/>
              <a:t>Δ</a:t>
            </a:r>
            <a:r>
              <a:rPr lang="en-IN" sz="2400" b="1" dirty="0" err="1"/>
              <a:t>w</a:t>
            </a:r>
            <a:r>
              <a:rPr lang="en-IN" sz="2400" b="1" baseline="-25000" dirty="0" err="1"/>
              <a:t>i</a:t>
            </a:r>
            <a:endParaRPr lang="en-IN" sz="2400" b="1" dirty="0"/>
          </a:p>
          <a:p>
            <a:r>
              <a:rPr lang="en-IN" sz="2400" b="1" dirty="0"/>
              <a:t>	</a:t>
            </a:r>
            <a:r>
              <a:rPr lang="el-GR" sz="2400" b="1" dirty="0"/>
              <a:t>Δ</a:t>
            </a:r>
            <a:r>
              <a:rPr lang="en-IN" sz="2400" b="1" dirty="0" err="1"/>
              <a:t>y</a:t>
            </a:r>
            <a:r>
              <a:rPr lang="en-IN" sz="2400" b="1" baseline="-25000" dirty="0" err="1"/>
              <a:t>i</a:t>
            </a:r>
            <a:r>
              <a:rPr lang="en-IN" sz="2400" b="1" dirty="0"/>
              <a:t> = k</a:t>
            </a:r>
            <a:r>
              <a:rPr lang="en-IN" sz="2400" b="1" baseline="-25000" dirty="0"/>
              <a:t>2 </a:t>
            </a:r>
            <a:r>
              <a:rPr lang="el-GR" sz="2400" b="1" dirty="0"/>
              <a:t>Δ</a:t>
            </a:r>
            <a:r>
              <a:rPr lang="en-IN" sz="2400" b="1" dirty="0"/>
              <a:t>x</a:t>
            </a:r>
            <a:r>
              <a:rPr lang="en-IN" sz="2400" b="1" baseline="-25000" dirty="0"/>
              <a:t>i</a:t>
            </a:r>
            <a:r>
              <a:rPr lang="en-IN" sz="2400" b="1" dirty="0"/>
              <a:t> - </a:t>
            </a:r>
            <a:r>
              <a:rPr lang="el-GR" sz="2400" b="1" dirty="0"/>
              <a:t>Δ</a:t>
            </a:r>
            <a:r>
              <a:rPr lang="en-IN" sz="2400" b="1" dirty="0"/>
              <a:t>v</a:t>
            </a:r>
            <a:r>
              <a:rPr lang="en-IN" sz="2400" b="1" baseline="-25000" dirty="0"/>
              <a:t>i</a:t>
            </a:r>
            <a:endParaRPr lang="en-IN" sz="2400" b="1" dirty="0"/>
          </a:p>
          <a:p>
            <a:r>
              <a:rPr lang="en-IN" sz="2400" b="1" dirty="0"/>
              <a:t>	</a:t>
            </a:r>
            <a:r>
              <a:rPr lang="el-GR" sz="2400" b="1" dirty="0"/>
              <a:t>Δ</a:t>
            </a:r>
            <a:r>
              <a:rPr lang="en-IN" sz="2400" b="1" dirty="0"/>
              <a:t>x</a:t>
            </a:r>
            <a:r>
              <a:rPr lang="en-IN" sz="2400" b="1" baseline="-25000" dirty="0"/>
              <a:t>i</a:t>
            </a:r>
            <a:r>
              <a:rPr lang="en-IN" sz="2400" b="1" dirty="0"/>
              <a:t> = k</a:t>
            </a:r>
            <a:r>
              <a:rPr lang="en-IN" sz="2400" b="1" baseline="-25000" dirty="0"/>
              <a:t>3</a:t>
            </a:r>
            <a:r>
              <a:rPr lang="el-GR" sz="2400" b="1" dirty="0"/>
              <a:t> Δ</a:t>
            </a:r>
            <a:r>
              <a:rPr lang="en-IN" sz="2400" b="1" dirty="0" err="1"/>
              <a:t>z</a:t>
            </a:r>
            <a:r>
              <a:rPr lang="en-IN" sz="2400" b="1" baseline="-25000" dirty="0" err="1"/>
              <a:t>i</a:t>
            </a:r>
            <a:r>
              <a:rPr lang="en-IN" sz="2400" b="1" dirty="0"/>
              <a:t> + </a:t>
            </a:r>
            <a:r>
              <a:rPr lang="el-GR" sz="2400" b="1" dirty="0"/>
              <a:t>Δ</a:t>
            </a:r>
            <a:r>
              <a:rPr lang="en-IN" sz="2400" b="1" dirty="0" err="1"/>
              <a:t>u</a:t>
            </a:r>
            <a:r>
              <a:rPr lang="en-IN" sz="2400" b="1" baseline="-25000" dirty="0" err="1"/>
              <a:t>i</a:t>
            </a:r>
            <a:endParaRPr lang="en-IN" sz="2400" b="1" dirty="0"/>
          </a:p>
          <a:p>
            <a:pPr algn="ctr"/>
            <a:endParaRPr lang="en-IN" sz="2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6EA3-AE4F-46B2-B359-719301438D44}"/>
              </a:ext>
            </a:extLst>
          </p:cNvPr>
          <p:cNvGrpSpPr/>
          <p:nvPr/>
        </p:nvGrpSpPr>
        <p:grpSpPr>
          <a:xfrm>
            <a:off x="205457" y="2994513"/>
            <a:ext cx="4388641" cy="2572573"/>
            <a:chOff x="314989" y="3714128"/>
            <a:chExt cx="4388641" cy="25725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D17E70-BA13-42B9-A5F9-EEC2C19EDA20}"/>
                </a:ext>
              </a:extLst>
            </p:cNvPr>
            <p:cNvSpPr txBox="1"/>
            <p:nvPr/>
          </p:nvSpPr>
          <p:spPr>
            <a:xfrm>
              <a:off x="1738961" y="44897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IN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47B05DF-E010-483B-B303-721E2A549E2F}"/>
                </a:ext>
              </a:extLst>
            </p:cNvPr>
            <p:cNvGrpSpPr/>
            <p:nvPr/>
          </p:nvGrpSpPr>
          <p:grpSpPr>
            <a:xfrm>
              <a:off x="1261923" y="3714128"/>
              <a:ext cx="1473666" cy="1793380"/>
              <a:chOff x="7354494" y="3216056"/>
              <a:chExt cx="1473666" cy="179338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0ACCB3-0E92-4A3B-B579-6B568F2EB113}"/>
                  </a:ext>
                </a:extLst>
              </p:cNvPr>
              <p:cNvSpPr txBox="1"/>
              <p:nvPr/>
            </p:nvSpPr>
            <p:spPr>
              <a:xfrm>
                <a:off x="7354494" y="452784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x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76603A5-675B-497A-9F57-25FA6ED74B5B}"/>
                  </a:ext>
                </a:extLst>
              </p:cNvPr>
              <p:cNvGrpSpPr/>
              <p:nvPr/>
            </p:nvGrpSpPr>
            <p:grpSpPr>
              <a:xfrm>
                <a:off x="8481515" y="4630135"/>
                <a:ext cx="324000" cy="369332"/>
                <a:chOff x="5371783" y="4481675"/>
                <a:chExt cx="324000" cy="36933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8E7D83F-4560-4FF4-94CA-64C0E82876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71783" y="4504341"/>
                  <a:ext cx="324000" cy="324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25FE71-9FE3-4DCE-9B8C-E08D6773BD75}"/>
                    </a:ext>
                  </a:extLst>
                </p:cNvPr>
                <p:cNvSpPr txBox="1"/>
                <p:nvPr/>
              </p:nvSpPr>
              <p:spPr>
                <a:xfrm>
                  <a:off x="5382057" y="4481675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74C57E4-A526-438E-9831-483E241781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72325" y="3728168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05737B-113E-4CBF-A7FA-1265106C3D1A}"/>
                  </a:ext>
                </a:extLst>
              </p:cNvPr>
              <p:cNvSpPr txBox="1"/>
              <p:nvPr/>
            </p:nvSpPr>
            <p:spPr>
              <a:xfrm>
                <a:off x="8499309" y="321605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v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9EE353-994A-4275-A1E1-DDAD48F0EE79}"/>
                  </a:ext>
                </a:extLst>
              </p:cNvPr>
              <p:cNvSpPr txBox="1"/>
              <p:nvPr/>
            </p:nvSpPr>
            <p:spPr>
              <a:xfrm>
                <a:off x="8455942" y="3918442"/>
                <a:ext cx="37221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-1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E0CAEC-30B3-49A1-B675-52C0C64263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73422" y="4467774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FF13BA-4AC8-48BA-ADB2-A4EBFF45D727}"/>
                  </a:ext>
                </a:extLst>
              </p:cNvPr>
              <p:cNvSpPr txBox="1"/>
              <p:nvPr/>
            </p:nvSpPr>
            <p:spPr>
              <a:xfrm>
                <a:off x="7731276" y="4640104"/>
                <a:ext cx="36740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k</a:t>
                </a:r>
                <a:r>
                  <a:rPr lang="en-IN" baseline="-25000" dirty="0"/>
                  <a:t>2</a:t>
                </a:r>
                <a:endParaRPr lang="en-IN" dirty="0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72C6E13-4872-4BF7-B89F-0CB78E5DE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487" y="481553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C76DE38-5E83-475D-8B6E-215BB889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9631" y="4838203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3BE5EE8-05D0-4A72-9C84-215335D04D06}"/>
                </a:ext>
              </a:extLst>
            </p:cNvPr>
            <p:cNvGrpSpPr/>
            <p:nvPr/>
          </p:nvGrpSpPr>
          <p:grpSpPr>
            <a:xfrm>
              <a:off x="2712691" y="4486730"/>
              <a:ext cx="1990939" cy="1021819"/>
              <a:chOff x="5455886" y="4386371"/>
              <a:chExt cx="1990939" cy="102181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57A7CA-55EF-49EA-8583-21E8A8B367FE}"/>
                  </a:ext>
                </a:extLst>
              </p:cNvPr>
              <p:cNvSpPr txBox="1"/>
              <p:nvPr/>
            </p:nvSpPr>
            <p:spPr>
              <a:xfrm>
                <a:off x="7170787" y="5012015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z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78274D9-CF95-464D-99ED-44A29B5196FB}"/>
                  </a:ext>
                </a:extLst>
              </p:cNvPr>
              <p:cNvGrpSpPr/>
              <p:nvPr/>
            </p:nvGrpSpPr>
            <p:grpSpPr>
              <a:xfrm>
                <a:off x="5455886" y="4386371"/>
                <a:ext cx="1776545" cy="1021819"/>
                <a:chOff x="8805262" y="3988658"/>
                <a:chExt cx="1776545" cy="102181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CD86412-C196-4CDB-8951-5D8823E78710}"/>
                    </a:ext>
                  </a:extLst>
                </p:cNvPr>
                <p:cNvGrpSpPr/>
                <p:nvPr/>
              </p:nvGrpSpPr>
              <p:grpSpPr>
                <a:xfrm>
                  <a:off x="8805262" y="4479145"/>
                  <a:ext cx="1776545" cy="531332"/>
                  <a:chOff x="8805262" y="4479145"/>
                  <a:chExt cx="1776545" cy="531332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B6462AC-D4D7-4516-A643-A8F66AAE7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21807" y="4827551"/>
                    <a:ext cx="360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C1FA0C0-3CDB-4CCC-AB83-2D86C4DABC48}"/>
                      </a:ext>
                    </a:extLst>
                  </p:cNvPr>
                  <p:cNvSpPr txBox="1"/>
                  <p:nvPr/>
                </p:nvSpPr>
                <p:spPr>
                  <a:xfrm>
                    <a:off x="8825122" y="4479145"/>
                    <a:ext cx="2888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y</a:t>
                    </a:r>
                  </a:p>
                </p:txBody>
              </p: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E4760E6-6A09-4780-9C3D-95A2FBE7E499}"/>
                      </a:ext>
                    </a:extLst>
                  </p:cNvPr>
                  <p:cNvGrpSpPr/>
                  <p:nvPr/>
                </p:nvGrpSpPr>
                <p:grpSpPr>
                  <a:xfrm>
                    <a:off x="9897807" y="4641145"/>
                    <a:ext cx="324000" cy="369332"/>
                    <a:chOff x="5371783" y="4481675"/>
                    <a:chExt cx="324000" cy="369332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7C7CDE2D-70FE-4552-807C-B1A0B458B2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371783" y="4504341"/>
                      <a:ext cx="324000" cy="324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EE5FF653-8ACF-4387-93A5-D429EED183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2057" y="4481675"/>
                      <a:ext cx="2904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dirty="0"/>
                        <a:t>Σ</a:t>
                      </a:r>
                      <a:endParaRPr lang="en-IN" dirty="0"/>
                    </a:p>
                  </p:txBody>
                </p:sp>
              </p:grp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D4500310-FBF5-46E7-928E-F16D2C0AD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37807" y="4825811"/>
                    <a:ext cx="360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65550B5-E6F6-4CD9-87FE-30F7A3055693}"/>
                      </a:ext>
                    </a:extLst>
                  </p:cNvPr>
                  <p:cNvSpPr txBox="1"/>
                  <p:nvPr/>
                </p:nvSpPr>
                <p:spPr>
                  <a:xfrm>
                    <a:off x="9165262" y="4628832"/>
                    <a:ext cx="367408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dirty="0"/>
                      <a:t>k</a:t>
                    </a:r>
                    <a:r>
                      <a:rPr lang="en-IN" baseline="-25000" dirty="0"/>
                      <a:t>1</a:t>
                    </a:r>
                    <a:endParaRPr lang="en-IN" dirty="0"/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026F4035-C3BC-4297-A010-198B5A4B08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5262" y="4825811"/>
                    <a:ext cx="3600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05A621C-5360-4665-8E02-B1BBC8234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889969" y="4480222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6BD8201-6BE4-4D0E-9ACD-1FBCD0AF96E7}"/>
                    </a:ext>
                  </a:extLst>
                </p:cNvPr>
                <p:cNvSpPr txBox="1"/>
                <p:nvPr/>
              </p:nvSpPr>
              <p:spPr>
                <a:xfrm>
                  <a:off x="9896405" y="398865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dirty="0"/>
                    <a:t>w</a:t>
                  </a:r>
                </a:p>
              </p:txBody>
            </p: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A93EC22-F080-4853-B18E-12F6B3F30EB3}"/>
                </a:ext>
              </a:extLst>
            </p:cNvPr>
            <p:cNvGrpSpPr/>
            <p:nvPr/>
          </p:nvGrpSpPr>
          <p:grpSpPr>
            <a:xfrm>
              <a:off x="314989" y="5137217"/>
              <a:ext cx="3981702" cy="1149484"/>
              <a:chOff x="6407560" y="4639145"/>
              <a:chExt cx="3981702" cy="114948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99ECFD6-E025-437A-A1D0-A1AFEE68FC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9049" y="5298593"/>
                <a:ext cx="54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D56CA9BE-3ED6-45CC-AC7E-F9E7054310C2}"/>
                  </a:ext>
                </a:extLst>
              </p:cNvPr>
              <p:cNvGrpSpPr/>
              <p:nvPr/>
            </p:nvGrpSpPr>
            <p:grpSpPr>
              <a:xfrm>
                <a:off x="7017049" y="4661101"/>
                <a:ext cx="324000" cy="369332"/>
                <a:chOff x="5371783" y="4481675"/>
                <a:chExt cx="324000" cy="36933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9DC7938-5B38-4986-A532-C6F6446805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71783" y="4504341"/>
                  <a:ext cx="324000" cy="324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5B77FBD-0E50-40EB-B1FE-3596A3C23EF8}"/>
                    </a:ext>
                  </a:extLst>
                </p:cNvPr>
                <p:cNvSpPr txBox="1"/>
                <p:nvPr/>
              </p:nvSpPr>
              <p:spPr>
                <a:xfrm>
                  <a:off x="5382057" y="4481675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/>
                    <a:t>Σ</a:t>
                  </a:r>
                  <a:endParaRPr lang="en-IN" dirty="0"/>
                </a:p>
              </p:txBody>
            </p:sp>
          </p:grp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F41C741-9B5A-4152-9351-7BDE5C275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6775" y="4848477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20F64CE-6ED7-4FB3-90F6-519D78ADC90F}"/>
                  </a:ext>
                </a:extLst>
              </p:cNvPr>
              <p:cNvSpPr txBox="1"/>
              <p:nvPr/>
            </p:nvSpPr>
            <p:spPr>
              <a:xfrm>
                <a:off x="6407560" y="463914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u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B0310D-9546-483A-BD33-F94943A89951}"/>
                  </a:ext>
                </a:extLst>
              </p:cNvPr>
              <p:cNvSpPr txBox="1"/>
              <p:nvPr/>
            </p:nvSpPr>
            <p:spPr>
              <a:xfrm>
                <a:off x="8448128" y="5419297"/>
                <a:ext cx="367408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k</a:t>
                </a:r>
                <a:r>
                  <a:rPr lang="en-IN" baseline="-25000" dirty="0"/>
                  <a:t>3</a:t>
                </a:r>
                <a:endParaRPr lang="en-IN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37105DD-2B01-497D-8EDC-B0CD472ABB90}"/>
                  </a:ext>
                </a:extLst>
              </p:cNvPr>
              <p:cNvCxnSpPr/>
              <p:nvPr/>
            </p:nvCxnSpPr>
            <p:spPr>
              <a:xfrm>
                <a:off x="7172555" y="5578188"/>
                <a:ext cx="126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CAE0259-484B-439D-966C-36733F68914A}"/>
                  </a:ext>
                </a:extLst>
              </p:cNvPr>
              <p:cNvCxnSpPr/>
              <p:nvPr/>
            </p:nvCxnSpPr>
            <p:spPr>
              <a:xfrm>
                <a:off x="8805262" y="5586749"/>
                <a:ext cx="158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0099E9F-A06D-463C-84F8-4CAB611845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10577" y="5205623"/>
                <a:ext cx="756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E9712BA9-595C-4090-9CC5-89F0BB298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071318"/>
                  </p:ext>
                </p:extLst>
              </p:nvPr>
            </p:nvGraphicFramePr>
            <p:xfrm>
              <a:off x="6588535" y="1273054"/>
              <a:ext cx="4170553" cy="2199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431">
                      <a:extLst>
                        <a:ext uri="{9D8B030D-6E8A-4147-A177-3AD203B41FA5}">
                          <a16:colId xmlns:a16="http://schemas.microsoft.com/office/drawing/2014/main" val="2544852297"/>
                        </a:ext>
                      </a:extLst>
                    </a:gridCol>
                    <a:gridCol w="847492">
                      <a:extLst>
                        <a:ext uri="{9D8B030D-6E8A-4147-A177-3AD203B41FA5}">
                          <a16:colId xmlns:a16="http://schemas.microsoft.com/office/drawing/2014/main" val="1154324740"/>
                        </a:ext>
                      </a:extLst>
                    </a:gridCol>
                    <a:gridCol w="1170878">
                      <a:extLst>
                        <a:ext uri="{9D8B030D-6E8A-4147-A177-3AD203B41FA5}">
                          <a16:colId xmlns:a16="http://schemas.microsoft.com/office/drawing/2014/main" val="2578232414"/>
                        </a:ext>
                      </a:extLst>
                    </a:gridCol>
                    <a:gridCol w="1382752">
                      <a:extLst>
                        <a:ext uri="{9D8B030D-6E8A-4147-A177-3AD203B41FA5}">
                          <a16:colId xmlns:a16="http://schemas.microsoft.com/office/drawing/2014/main" val="626521311"/>
                        </a:ext>
                      </a:extLst>
                    </a:gridCol>
                  </a:tblGrid>
                  <a:tr h="312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err="1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i="1" dirty="0"/>
                            <a:t>Δ</a:t>
                          </a:r>
                          <a:r>
                            <a:rPr lang="en-IN" i="1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err="1"/>
                            <a:t>Δx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i="1" dirty="0"/>
                            <a:t>Δ</a:t>
                          </a:r>
                          <a:r>
                            <a:rPr lang="en-IN" i="1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071097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564310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92936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dirty="0"/>
                            <a:t>)</a:t>
                          </a:r>
                          <a:r>
                            <a:rPr lang="en-IN" i="1" baseline="30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3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baseline="30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36581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342790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dirty="0"/>
                            <a:t>)</a:t>
                          </a:r>
                          <a:r>
                            <a:rPr lang="en-IN" i="1" baseline="30000" dirty="0"/>
                            <a:t>n-1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n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baseline="30000" dirty="0"/>
                            <a:t>n-1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61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E9712BA9-595C-4090-9CC5-89F0BB298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071318"/>
                  </p:ext>
                </p:extLst>
              </p:nvPr>
            </p:nvGraphicFramePr>
            <p:xfrm>
              <a:off x="6588535" y="1273054"/>
              <a:ext cx="4170553" cy="2199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9431">
                      <a:extLst>
                        <a:ext uri="{9D8B030D-6E8A-4147-A177-3AD203B41FA5}">
                          <a16:colId xmlns:a16="http://schemas.microsoft.com/office/drawing/2014/main" val="2544852297"/>
                        </a:ext>
                      </a:extLst>
                    </a:gridCol>
                    <a:gridCol w="847492">
                      <a:extLst>
                        <a:ext uri="{9D8B030D-6E8A-4147-A177-3AD203B41FA5}">
                          <a16:colId xmlns:a16="http://schemas.microsoft.com/office/drawing/2014/main" val="1154324740"/>
                        </a:ext>
                      </a:extLst>
                    </a:gridCol>
                    <a:gridCol w="1170878">
                      <a:extLst>
                        <a:ext uri="{9D8B030D-6E8A-4147-A177-3AD203B41FA5}">
                          <a16:colId xmlns:a16="http://schemas.microsoft.com/office/drawing/2014/main" val="2578232414"/>
                        </a:ext>
                      </a:extLst>
                    </a:gridCol>
                    <a:gridCol w="1382752">
                      <a:extLst>
                        <a:ext uri="{9D8B030D-6E8A-4147-A177-3AD203B41FA5}">
                          <a16:colId xmlns:a16="http://schemas.microsoft.com/office/drawing/2014/main" val="6265213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err="1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i="1" dirty="0"/>
                            <a:t>Δ</a:t>
                          </a:r>
                          <a:r>
                            <a:rPr lang="en-IN" i="1" dirty="0"/>
                            <a:t>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err="1"/>
                            <a:t>Δx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i="1" dirty="0"/>
                            <a:t>Δ</a:t>
                          </a:r>
                          <a:r>
                            <a:rPr lang="en-IN" i="1" dirty="0"/>
                            <a:t>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071097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564310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692936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dirty="0"/>
                            <a:t>)</a:t>
                          </a:r>
                          <a:r>
                            <a:rPr lang="en-IN" i="1" baseline="30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3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baseline="30000" dirty="0"/>
                            <a:t>2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36581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4" t="-403279" r="-4476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714" t="-403279" r="-30285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063" t="-403279" r="-1208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03" t="-403279" r="-220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3427906"/>
                      </a:ext>
                    </a:extLst>
                  </a:tr>
                  <a:tr h="3668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dirty="0"/>
                            <a:t>)</a:t>
                          </a:r>
                          <a:r>
                            <a:rPr lang="en-IN" i="1" baseline="30000" dirty="0"/>
                            <a:t>n-1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i="1" dirty="0"/>
                            <a:t>(k</a:t>
                          </a:r>
                          <a:r>
                            <a:rPr lang="en-IN" i="1" baseline="-25000" dirty="0"/>
                            <a:t>1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2</a:t>
                          </a:r>
                          <a:r>
                            <a:rPr lang="en-IN" i="1" baseline="0" dirty="0"/>
                            <a:t>)</a:t>
                          </a:r>
                          <a:r>
                            <a:rPr lang="en-IN" i="1" baseline="30000" dirty="0"/>
                            <a:t>n</a:t>
                          </a:r>
                          <a:r>
                            <a:rPr lang="en-IN" i="1" baseline="0" dirty="0"/>
                            <a:t>k</a:t>
                          </a:r>
                          <a:r>
                            <a:rPr lang="en-IN" i="1" baseline="-25000" dirty="0"/>
                            <a:t>3</a:t>
                          </a:r>
                          <a:r>
                            <a:rPr lang="en-IN" i="1" baseline="30000" dirty="0"/>
                            <a:t>n-1</a:t>
                          </a:r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610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A55254-B9A4-4878-A9DA-A59BE6847809}"/>
                  </a:ext>
                </a:extLst>
              </p:cNvPr>
              <p:cNvSpPr txBox="1"/>
              <p:nvPr/>
            </p:nvSpPr>
            <p:spPr>
              <a:xfrm>
                <a:off x="5628578" y="3822025"/>
                <a:ext cx="633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A55254-B9A4-4878-A9DA-A59BE684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78" y="3822025"/>
                <a:ext cx="6338915" cy="307777"/>
              </a:xfrm>
              <a:prstGeom prst="rect">
                <a:avLst/>
              </a:prstGeom>
              <a:blipFill>
                <a:blip r:embed="rId3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2932CA-F5E5-48BD-93A9-C3E31ECB8848}"/>
              </a:ext>
            </a:extLst>
          </p:cNvPr>
          <p:cNvSpPr txBox="1"/>
          <p:nvPr/>
        </p:nvSpPr>
        <p:spPr>
          <a:xfrm>
            <a:off x="5759516" y="4426231"/>
            <a:ext cx="315663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i="1" dirty="0"/>
              <a:t>z</a:t>
            </a:r>
            <a:r>
              <a:rPr lang="en-IN" sz="2400" i="1" baseline="-25000" dirty="0"/>
              <a:t>∞</a:t>
            </a:r>
            <a:r>
              <a:rPr lang="en-IN" sz="2400" dirty="0"/>
              <a:t> blows up if </a:t>
            </a:r>
            <a:r>
              <a:rPr lang="en-IN" sz="2400" i="1" dirty="0"/>
              <a:t>k</a:t>
            </a:r>
            <a:r>
              <a:rPr lang="en-IN" sz="2400" i="1" baseline="-25000" dirty="0"/>
              <a:t>1</a:t>
            </a:r>
            <a:r>
              <a:rPr lang="en-IN" sz="2400" i="1" dirty="0"/>
              <a:t>k</a:t>
            </a:r>
            <a:r>
              <a:rPr lang="en-IN" sz="2400" i="1" baseline="-25000" dirty="0"/>
              <a:t>2</a:t>
            </a:r>
            <a:r>
              <a:rPr lang="en-IN" sz="2400" i="1" dirty="0"/>
              <a:t>k</a:t>
            </a:r>
            <a:r>
              <a:rPr lang="en-IN" sz="2400" i="1" baseline="-25000" dirty="0"/>
              <a:t>3</a:t>
            </a:r>
            <a:r>
              <a:rPr lang="en-IN" sz="2400" dirty="0"/>
              <a:t> &gt; 1</a:t>
            </a:r>
          </a:p>
          <a:p>
            <a:r>
              <a:rPr lang="en-IN" sz="2400" i="1" dirty="0"/>
              <a:t>z</a:t>
            </a:r>
            <a:r>
              <a:rPr lang="en-IN" sz="2400" i="1" baseline="-25000" dirty="0"/>
              <a:t>∞</a:t>
            </a:r>
            <a:r>
              <a:rPr lang="en-IN" sz="2400" dirty="0"/>
              <a:t> bounded if </a:t>
            </a:r>
            <a:r>
              <a:rPr lang="en-IN" sz="2400" i="1" dirty="0"/>
              <a:t>k</a:t>
            </a:r>
            <a:r>
              <a:rPr lang="en-IN" sz="2400" i="1" baseline="-25000" dirty="0"/>
              <a:t>1</a:t>
            </a:r>
            <a:r>
              <a:rPr lang="en-IN" sz="2400" i="1" dirty="0"/>
              <a:t>k</a:t>
            </a:r>
            <a:r>
              <a:rPr lang="en-IN" sz="2400" i="1" baseline="-25000" dirty="0"/>
              <a:t>2</a:t>
            </a:r>
            <a:r>
              <a:rPr lang="en-IN" sz="2400" i="1" dirty="0"/>
              <a:t>k</a:t>
            </a:r>
            <a:r>
              <a:rPr lang="en-IN" sz="2400" i="1" baseline="-25000" dirty="0"/>
              <a:t>3</a:t>
            </a:r>
            <a:r>
              <a:rPr lang="en-IN" sz="2400" dirty="0"/>
              <a:t> &lt;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52150-48B5-4467-AB61-40F145299102}"/>
                  </a:ext>
                </a:extLst>
              </p:cNvPr>
              <p:cNvSpPr txBox="1"/>
              <p:nvPr/>
            </p:nvSpPr>
            <p:spPr>
              <a:xfrm>
                <a:off x="9703493" y="4512353"/>
                <a:ext cx="1918667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52150-48B5-4467-AB61-40F145299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493" y="4512353"/>
                <a:ext cx="1918667" cy="636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F8FF41-AA0A-4E7F-BFC7-4E5BC1D2EEF8}"/>
              </a:ext>
            </a:extLst>
          </p:cNvPr>
          <p:cNvSpPr txBox="1"/>
          <p:nvPr/>
        </p:nvSpPr>
        <p:spPr>
          <a:xfrm>
            <a:off x="6417809" y="5829300"/>
            <a:ext cx="451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Feedback may result in instability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Block Diagrams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12B18-F409-44E2-AE31-C47C52FE0D11}"/>
              </a:ext>
            </a:extLst>
          </p:cNvPr>
          <p:cNvGrpSpPr/>
          <p:nvPr/>
        </p:nvGrpSpPr>
        <p:grpSpPr>
          <a:xfrm>
            <a:off x="2654565" y="957536"/>
            <a:ext cx="3444265" cy="2193372"/>
            <a:chOff x="2654565" y="957536"/>
            <a:chExt cx="3444265" cy="21933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CCA901-D304-478A-83BF-37080E738888}"/>
                </a:ext>
              </a:extLst>
            </p:cNvPr>
            <p:cNvGrpSpPr/>
            <p:nvPr/>
          </p:nvGrpSpPr>
          <p:grpSpPr>
            <a:xfrm>
              <a:off x="3298032" y="2530609"/>
              <a:ext cx="914400" cy="620299"/>
              <a:chOff x="5474614" y="2446861"/>
              <a:chExt cx="914400" cy="6202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7D0DC0-7D6A-4327-BD62-E8F163D491AC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4017C-BDE1-4CB6-AA62-62B377C895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1C5E40-6321-4DA9-B55A-BD8D69CBE587}"/>
                </a:ext>
              </a:extLst>
            </p:cNvPr>
            <p:cNvGrpSpPr/>
            <p:nvPr/>
          </p:nvGrpSpPr>
          <p:grpSpPr>
            <a:xfrm>
              <a:off x="4858457" y="2656092"/>
              <a:ext cx="295567" cy="369332"/>
              <a:chOff x="2284583" y="4408592"/>
              <a:chExt cx="29556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A159C-82B8-4247-BF1F-929B16384E75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243CA-45D7-4735-9607-6AB5F5F45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86E663-4B14-476F-9007-5A7CE4F6CEB6}"/>
                </a:ext>
              </a:extLst>
            </p:cNvPr>
            <p:cNvCxnSpPr/>
            <p:nvPr/>
          </p:nvCxnSpPr>
          <p:spPr>
            <a:xfrm>
              <a:off x="4212432" y="28407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807B4A-3246-4811-B8B3-8ECD3EBE795C}"/>
                </a:ext>
              </a:extLst>
            </p:cNvPr>
            <p:cNvGrpSpPr/>
            <p:nvPr/>
          </p:nvGrpSpPr>
          <p:grpSpPr>
            <a:xfrm>
              <a:off x="4534165" y="1683406"/>
              <a:ext cx="914400" cy="620299"/>
              <a:chOff x="5474614" y="2446861"/>
              <a:chExt cx="914400" cy="6202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6C1D24-0F91-47EA-822F-5A23B3D34E90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d</a:t>
                </a:r>
                <a:endParaRPr lang="en-IN" i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AB1899-E898-4B44-9D77-D46067952E4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519A77-A99C-4037-B866-F451DADD92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9833" y="249582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15865" y="1469538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6A89F-2C55-44BD-AD89-1C2B48187812}"/>
                </a:ext>
              </a:extLst>
            </p:cNvPr>
            <p:cNvCxnSpPr/>
            <p:nvPr/>
          </p:nvCxnSpPr>
          <p:spPr>
            <a:xfrm>
              <a:off x="5126830" y="2840758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FF36D9-56B0-4F59-B86F-37EB0B2CABFA}"/>
                </a:ext>
              </a:extLst>
            </p:cNvPr>
            <p:cNvCxnSpPr/>
            <p:nvPr/>
          </p:nvCxnSpPr>
          <p:spPr>
            <a:xfrm>
              <a:off x="2654565" y="28407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71975F-32DE-4094-A99D-4FCAE0201327}"/>
                </a:ext>
              </a:extLst>
            </p:cNvPr>
            <p:cNvSpPr txBox="1"/>
            <p:nvPr/>
          </p:nvSpPr>
          <p:spPr>
            <a:xfrm>
              <a:off x="2786578" y="25142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27EDD-A07C-4EAA-9408-367E61D6FDB9}"/>
                </a:ext>
              </a:extLst>
            </p:cNvPr>
            <p:cNvSpPr txBox="1"/>
            <p:nvPr/>
          </p:nvSpPr>
          <p:spPr>
            <a:xfrm>
              <a:off x="4849522" y="9575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5F848C-150E-47A9-8034-81CF8D6816DC}"/>
              </a:ext>
            </a:extLst>
          </p:cNvPr>
          <p:cNvSpPr txBox="1"/>
          <p:nvPr/>
        </p:nvSpPr>
        <p:spPr>
          <a:xfrm>
            <a:off x="6058378" y="26310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2BD1D8-83E9-4603-AE76-B67404CC4BAA}"/>
              </a:ext>
            </a:extLst>
          </p:cNvPr>
          <p:cNvSpPr txBox="1"/>
          <p:nvPr/>
        </p:nvSpPr>
        <p:spPr>
          <a:xfrm>
            <a:off x="780332" y="101088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y = </a:t>
            </a:r>
            <a:r>
              <a:rPr lang="en-IN" i="1" dirty="0" err="1"/>
              <a:t>G</a:t>
            </a:r>
            <a:r>
              <a:rPr lang="en-IN" i="1" baseline="-25000" dirty="0" err="1"/>
              <a:t>p</a:t>
            </a:r>
            <a:r>
              <a:rPr lang="en-IN" i="1" dirty="0" err="1"/>
              <a:t>u</a:t>
            </a:r>
            <a:r>
              <a:rPr lang="en-IN" i="1" dirty="0"/>
              <a:t> + </a:t>
            </a:r>
            <a:r>
              <a:rPr lang="en-IN" i="1" dirty="0" err="1"/>
              <a:t>G</a:t>
            </a:r>
            <a:r>
              <a:rPr lang="en-IN" i="1" baseline="-25000" dirty="0" err="1"/>
              <a:t>d</a:t>
            </a:r>
            <a:r>
              <a:rPr lang="en-IN" i="1" dirty="0" err="1"/>
              <a:t>d</a:t>
            </a:r>
            <a:endParaRPr lang="en-IN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0C23C2-1DAF-40A5-8800-0A16B834BCD7}"/>
              </a:ext>
            </a:extLst>
          </p:cNvPr>
          <p:cNvSpPr txBox="1"/>
          <p:nvPr/>
        </p:nvSpPr>
        <p:spPr>
          <a:xfrm>
            <a:off x="762134" y="1602047"/>
            <a:ext cx="1091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i="1" dirty="0"/>
              <a:t>u = </a:t>
            </a:r>
            <a:r>
              <a:rPr lang="en-IN" i="1" dirty="0" err="1"/>
              <a:t>G</a:t>
            </a:r>
            <a:r>
              <a:rPr lang="en-IN" i="1" baseline="-25000" dirty="0" err="1"/>
              <a:t>c</a:t>
            </a:r>
            <a:r>
              <a:rPr lang="en-IN" i="1" dirty="0" err="1"/>
              <a:t>e</a:t>
            </a:r>
            <a:endParaRPr lang="en-IN" i="1" dirty="0"/>
          </a:p>
          <a:p>
            <a:r>
              <a:rPr lang="en-IN" i="1" dirty="0"/>
              <a:t>e = </a:t>
            </a:r>
            <a:r>
              <a:rPr lang="en-IN" i="1" dirty="0" err="1"/>
              <a:t>y</a:t>
            </a:r>
            <a:r>
              <a:rPr lang="en-IN" i="1" baseline="30000" dirty="0" err="1"/>
              <a:t>SP</a:t>
            </a:r>
            <a:r>
              <a:rPr lang="en-IN" i="1" dirty="0"/>
              <a:t> – 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5D00BEA-0A38-4FB9-9C01-62B458928F0C}"/>
              </a:ext>
            </a:extLst>
          </p:cNvPr>
          <p:cNvGrpSpPr/>
          <p:nvPr/>
        </p:nvGrpSpPr>
        <p:grpSpPr>
          <a:xfrm>
            <a:off x="110206" y="2495836"/>
            <a:ext cx="5451932" cy="1916139"/>
            <a:chOff x="110206" y="2495836"/>
            <a:chExt cx="5451932" cy="191613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4A4D94-FF02-445E-9602-BCEFFD878D52}"/>
                </a:ext>
              </a:extLst>
            </p:cNvPr>
            <p:cNvGrpSpPr/>
            <p:nvPr/>
          </p:nvGrpSpPr>
          <p:grpSpPr>
            <a:xfrm>
              <a:off x="1744666" y="2530721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6FA8C5-72EE-4280-B0CF-A2EF41947FCF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c</a:t>
                </a:r>
                <a:endParaRPr lang="en-IN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DB88A-1549-4B5F-A205-4E6AEA1D96B3}"/>
                </a:ext>
              </a:extLst>
            </p:cNvPr>
            <p:cNvGrpSpPr/>
            <p:nvPr/>
          </p:nvGrpSpPr>
          <p:grpSpPr>
            <a:xfrm>
              <a:off x="812051" y="2622584"/>
              <a:ext cx="295567" cy="369332"/>
              <a:chOff x="2284583" y="4408592"/>
              <a:chExt cx="295567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29B062-F11D-4BFC-B2F0-4B96B7ECA44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B3F7D2-B5CD-444B-80A5-DD381664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36D07-2F4C-4EF0-988D-6EC80213061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4" y="282071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110206" y="261411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BEFADD-AA79-4897-A203-8FB47AEFADFF}"/>
                </a:ext>
              </a:extLst>
            </p:cNvPr>
            <p:cNvCxnSpPr/>
            <p:nvPr/>
          </p:nvCxnSpPr>
          <p:spPr>
            <a:xfrm>
              <a:off x="1112493" y="2829181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2993229" y="4042643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5553561" y="2840758"/>
              <a:ext cx="0" cy="1384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138" y="4241801"/>
              <a:ext cx="21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76760" y="3236373"/>
              <a:ext cx="0" cy="2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956051" y="2953022"/>
              <a:ext cx="0" cy="129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98CEE5-D9C3-4222-B483-F7B749306078}"/>
                </a:ext>
              </a:extLst>
            </p:cNvPr>
            <p:cNvSpPr txBox="1"/>
            <p:nvPr/>
          </p:nvSpPr>
          <p:spPr>
            <a:xfrm>
              <a:off x="1286800" y="24958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EDCDAD-E354-412A-9004-AA784FD9A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78252" y="1537912"/>
                <a:ext cx="1235793" cy="758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EDCDAD-E354-412A-9004-AA784FD9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52" y="1537912"/>
                <a:ext cx="1235793" cy="758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BB91BE4-7750-4AD1-8DB7-E545E5EB9E26}"/>
              </a:ext>
            </a:extLst>
          </p:cNvPr>
          <p:cNvGrpSpPr/>
          <p:nvPr/>
        </p:nvGrpSpPr>
        <p:grpSpPr>
          <a:xfrm>
            <a:off x="9234500" y="1671802"/>
            <a:ext cx="2268273" cy="1936935"/>
            <a:chOff x="9234500" y="1671802"/>
            <a:chExt cx="2268273" cy="193693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B01EF8-BA67-4909-844D-3BC0FB6E586D}"/>
                </a:ext>
              </a:extLst>
            </p:cNvPr>
            <p:cNvSpPr txBox="1"/>
            <p:nvPr/>
          </p:nvSpPr>
          <p:spPr>
            <a:xfrm>
              <a:off x="9234500" y="314707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?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80679C-F522-4E21-AE29-72D715E9EC1D}"/>
                </a:ext>
              </a:extLst>
            </p:cNvPr>
            <p:cNvSpPr txBox="1"/>
            <p:nvPr/>
          </p:nvSpPr>
          <p:spPr>
            <a:xfrm>
              <a:off x="11175439" y="1671802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?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5F5531-209F-4DE1-966F-FFF19F932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719110" y="2457803"/>
                <a:ext cx="1227965" cy="78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i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5F5531-209F-4DE1-966F-FFF19F932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10" y="2457803"/>
                <a:ext cx="1227965" cy="782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168DB7E4-DABA-4EE7-8F34-7B84F7C95149}"/>
              </a:ext>
            </a:extLst>
          </p:cNvPr>
          <p:cNvGrpSpPr/>
          <p:nvPr/>
        </p:nvGrpSpPr>
        <p:grpSpPr>
          <a:xfrm>
            <a:off x="8068898" y="822069"/>
            <a:ext cx="3993359" cy="2395179"/>
            <a:chOff x="8068898" y="822069"/>
            <a:chExt cx="3993359" cy="239517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446FD6-8E03-4DB9-8482-B7EDED7AC561}"/>
                </a:ext>
              </a:extLst>
            </p:cNvPr>
            <p:cNvSpPr txBox="1"/>
            <p:nvPr/>
          </p:nvSpPr>
          <p:spPr>
            <a:xfrm>
              <a:off x="11773395" y="262258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6EF14E3-2F76-4070-A204-5AB4807744AB}"/>
                </a:ext>
              </a:extLst>
            </p:cNvPr>
            <p:cNvGrpSpPr/>
            <p:nvPr/>
          </p:nvGrpSpPr>
          <p:grpSpPr>
            <a:xfrm>
              <a:off x="8068898" y="822069"/>
              <a:ext cx="3744949" cy="2395179"/>
              <a:chOff x="8068898" y="822069"/>
              <a:chExt cx="3744949" cy="2395179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2E5B492-487B-428E-9103-F363BAA8F6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480077" y="1334071"/>
                <a:ext cx="36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E588FF7-9F8E-48BE-9FCA-44695762605D}"/>
                  </a:ext>
                </a:extLst>
              </p:cNvPr>
              <p:cNvGrpSpPr/>
              <p:nvPr/>
            </p:nvGrpSpPr>
            <p:grpSpPr>
              <a:xfrm>
                <a:off x="8068898" y="822069"/>
                <a:ext cx="3744949" cy="2395179"/>
                <a:chOff x="8068898" y="822069"/>
                <a:chExt cx="3744949" cy="239517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8126CA7-605D-462F-AB42-45AB876B8A3E}"/>
                    </a:ext>
                  </a:extLst>
                </p:cNvPr>
                <p:cNvGrpSpPr/>
                <p:nvPr/>
              </p:nvGrpSpPr>
              <p:grpSpPr>
                <a:xfrm>
                  <a:off x="10548555" y="2643294"/>
                  <a:ext cx="295567" cy="369332"/>
                  <a:chOff x="2284583" y="4408592"/>
                  <a:chExt cx="295567" cy="369332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71AC280-224B-4DE4-8DD7-C24485369FCB}"/>
                      </a:ext>
                    </a:extLst>
                  </p:cNvPr>
                  <p:cNvSpPr txBox="1"/>
                  <p:nvPr/>
                </p:nvSpPr>
                <p:spPr>
                  <a:xfrm>
                    <a:off x="2289686" y="4408592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dirty="0"/>
                      <a:t>Σ</a:t>
                    </a:r>
                    <a:endParaRPr lang="en-IN" dirty="0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57F1B28-6707-493F-ACFC-0F754A316F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84583" y="4451390"/>
                    <a:ext cx="288000" cy="288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F5D5B45-7644-4531-8BFB-97A2914E63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80271" y="2472889"/>
                  <a:ext cx="1097280" cy="74435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D034B55D-8D1A-4226-96CA-8DFE61EF6852}"/>
                    </a:ext>
                  </a:extLst>
                </p:cNvPr>
                <p:cNvCxnSpPr/>
                <p:nvPr/>
              </p:nvCxnSpPr>
              <p:spPr>
                <a:xfrm>
                  <a:off x="10841847" y="2832291"/>
                  <a:ext cx="97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0484E22-0993-431D-A286-BDBC74852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42216" y="1549774"/>
                  <a:ext cx="1097280" cy="74435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0A19130-523A-4E3A-8550-CB23C2C76852}"/>
                    </a:ext>
                  </a:extLst>
                </p:cNvPr>
                <p:cNvSpPr txBox="1"/>
                <p:nvPr/>
              </p:nvSpPr>
              <p:spPr>
                <a:xfrm>
                  <a:off x="10513734" y="82206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i="1" dirty="0"/>
                    <a:t>d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E96632-BB45-4266-B840-043AC9185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0513941" y="2494002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F63B01B-A200-4052-A047-806E1B5561F6}"/>
                    </a:ext>
                  </a:extLst>
                </p:cNvPr>
                <p:cNvCxnSpPr/>
                <p:nvPr/>
              </p:nvCxnSpPr>
              <p:spPr>
                <a:xfrm>
                  <a:off x="9875781" y="2837075"/>
                  <a:ext cx="684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A649A31-FA08-4D2F-9F33-B0DC3423C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7916" y="2846111"/>
                  <a:ext cx="36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7E75A9C-8FE5-49FF-A843-064A57C94C3E}"/>
                    </a:ext>
                  </a:extLst>
                </p:cNvPr>
                <p:cNvSpPr txBox="1"/>
                <p:nvPr/>
              </p:nvSpPr>
              <p:spPr>
                <a:xfrm>
                  <a:off x="8068898" y="2639514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i="1" dirty="0" err="1"/>
                    <a:t>y</a:t>
                  </a:r>
                  <a:r>
                    <a:rPr lang="en-IN" i="1" baseline="30000" dirty="0" err="1"/>
                    <a:t>SP</a:t>
                  </a:r>
                  <a:endParaRPr lang="en-IN" i="1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CD78A4-C263-467E-B413-3C78F399AC58}"/>
                  </a:ext>
                </a:extLst>
              </p:cNvPr>
              <p:cNvSpPr txBox="1"/>
              <p:nvPr/>
            </p:nvSpPr>
            <p:spPr>
              <a:xfrm>
                <a:off x="245629" y="4993015"/>
                <a:ext cx="5332935" cy="1200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IN" sz="2000" b="1" dirty="0"/>
                  <a:t>RESOLVING FEEDBACK LOOP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functions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forward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path</m:t>
                              </m:r>
                            </m:e>
                          </m:nary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functions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feedback</m:t>
                              </m:r>
                              <m: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0" smtClean="0">
                                  <a:latin typeface="Cambria Math" panose="02040503050406030204" pitchFamily="18" charset="0"/>
                                </a:rPr>
                                <m:t>path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CD78A4-C263-467E-B413-3C78F399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29" y="4993015"/>
                <a:ext cx="5332935" cy="1200906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0F23EE1C-F975-43CB-B8DF-62BD6609E1C3}"/>
              </a:ext>
            </a:extLst>
          </p:cNvPr>
          <p:cNvGrpSpPr/>
          <p:nvPr/>
        </p:nvGrpSpPr>
        <p:grpSpPr>
          <a:xfrm>
            <a:off x="8394756" y="3672351"/>
            <a:ext cx="3525196" cy="1142636"/>
            <a:chOff x="8394756" y="3672351"/>
            <a:chExt cx="3525196" cy="1142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8EE337F-915D-4AE0-9848-659BBBCC84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394756" y="3672351"/>
                  <a:ext cx="3525196" cy="7641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IN" i="1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8EE337F-915D-4AE0-9848-659BBBCC8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56" y="3672351"/>
                  <a:ext cx="3525196" cy="7641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8ABF6-CE44-4F56-9946-D61A4C4E4C41}"/>
                </a:ext>
              </a:extLst>
            </p:cNvPr>
            <p:cNvSpPr txBox="1"/>
            <p:nvPr/>
          </p:nvSpPr>
          <p:spPr>
            <a:xfrm>
              <a:off x="9031438" y="4436535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Servo </a:t>
              </a:r>
              <a:r>
                <a:rPr lang="en-IN" dirty="0" err="1"/>
                <a:t>tf</a:t>
              </a:r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6EEDC5D-2199-4018-A62F-83A358B4C5FF}"/>
                </a:ext>
              </a:extLst>
            </p:cNvPr>
            <p:cNvSpPr txBox="1"/>
            <p:nvPr/>
          </p:nvSpPr>
          <p:spPr>
            <a:xfrm>
              <a:off x="10580549" y="4445655"/>
              <a:ext cx="1290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Regulator </a:t>
              </a:r>
              <a:r>
                <a:rPr lang="en-IN" dirty="0" err="1"/>
                <a:t>tf</a:t>
              </a:r>
              <a:endParaRPr lang="en-IN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87CF467-BC1F-4A02-88F8-B592A047EE9B}"/>
              </a:ext>
            </a:extLst>
          </p:cNvPr>
          <p:cNvSpPr txBox="1"/>
          <p:nvPr/>
        </p:nvSpPr>
        <p:spPr>
          <a:xfrm>
            <a:off x="6461621" y="5280542"/>
            <a:ext cx="560063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CLOSED LOOP CHARACTERISTIC EQUATION</a:t>
            </a:r>
          </a:p>
          <a:p>
            <a:pPr algn="ctr"/>
            <a:r>
              <a:rPr lang="en-IN" sz="2800" i="1" dirty="0">
                <a:solidFill>
                  <a:srgbClr val="FF3399"/>
                </a:solidFill>
              </a:rPr>
              <a:t>1 + </a:t>
            </a:r>
            <a:r>
              <a:rPr lang="en-IN" sz="2800" i="1" dirty="0" err="1">
                <a:solidFill>
                  <a:srgbClr val="FF3399"/>
                </a:solidFill>
              </a:rPr>
              <a:t>G</a:t>
            </a:r>
            <a:r>
              <a:rPr lang="en-IN" sz="2800" i="1" baseline="-25000" dirty="0" err="1">
                <a:solidFill>
                  <a:srgbClr val="FF3399"/>
                </a:solidFill>
              </a:rPr>
              <a:t>p</a:t>
            </a:r>
            <a:r>
              <a:rPr lang="en-IN" sz="2800" i="1" dirty="0" err="1">
                <a:solidFill>
                  <a:srgbClr val="FF3399"/>
                </a:solidFill>
              </a:rPr>
              <a:t>G</a:t>
            </a:r>
            <a:r>
              <a:rPr lang="en-IN" sz="2800" i="1" baseline="-25000" dirty="0" err="1">
                <a:solidFill>
                  <a:srgbClr val="FF3399"/>
                </a:solidFill>
              </a:rPr>
              <a:t>c</a:t>
            </a:r>
            <a:r>
              <a:rPr lang="en-IN" sz="2800" i="1" dirty="0">
                <a:solidFill>
                  <a:srgbClr val="FF3399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8242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53" grpId="0"/>
      <p:bldP spid="58" grpId="0"/>
      <p:bldP spid="67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2DD57E-4701-440C-B397-9D7E293BFAA7}"/>
              </a:ext>
            </a:extLst>
          </p:cNvPr>
          <p:cNvGrpSpPr/>
          <p:nvPr/>
        </p:nvGrpSpPr>
        <p:grpSpPr>
          <a:xfrm>
            <a:off x="176881" y="1214711"/>
            <a:ext cx="6856159" cy="3463964"/>
            <a:chOff x="176881" y="957536"/>
            <a:chExt cx="6856159" cy="346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CCA901-D304-478A-83BF-37080E738888}"/>
                </a:ext>
              </a:extLst>
            </p:cNvPr>
            <p:cNvGrpSpPr/>
            <p:nvPr/>
          </p:nvGrpSpPr>
          <p:grpSpPr>
            <a:xfrm>
              <a:off x="3983832" y="2530609"/>
              <a:ext cx="914400" cy="620299"/>
              <a:chOff x="5474614" y="2446861"/>
              <a:chExt cx="914400" cy="6202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7D0DC0-7D6A-4327-BD62-E8F163D491AC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4017C-BDE1-4CB6-AA62-62B377C895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1C5E40-6321-4DA9-B55A-BD8D69CBE587}"/>
                </a:ext>
              </a:extLst>
            </p:cNvPr>
            <p:cNvGrpSpPr/>
            <p:nvPr/>
          </p:nvGrpSpPr>
          <p:grpSpPr>
            <a:xfrm>
              <a:off x="5544257" y="2656092"/>
              <a:ext cx="295567" cy="369332"/>
              <a:chOff x="2284583" y="4408592"/>
              <a:chExt cx="29556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A159C-82B8-4247-BF1F-929B16384E75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243CA-45D7-4735-9607-6AB5F5F45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86E663-4B14-476F-9007-5A7CE4F6CEB6}"/>
                </a:ext>
              </a:extLst>
            </p:cNvPr>
            <p:cNvCxnSpPr/>
            <p:nvPr/>
          </p:nvCxnSpPr>
          <p:spPr>
            <a:xfrm>
              <a:off x="4898232" y="28407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807B4A-3246-4811-B8B3-8ECD3EBE795C}"/>
                </a:ext>
              </a:extLst>
            </p:cNvPr>
            <p:cNvGrpSpPr/>
            <p:nvPr/>
          </p:nvGrpSpPr>
          <p:grpSpPr>
            <a:xfrm>
              <a:off x="5219965" y="1683406"/>
              <a:ext cx="914400" cy="620299"/>
              <a:chOff x="5474614" y="2446861"/>
              <a:chExt cx="914400" cy="62029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6C1D24-0F91-47EA-822F-5A23B3D34E90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d2</a:t>
                </a:r>
                <a:endParaRPr lang="en-IN" i="1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AB1899-E898-4B44-9D77-D46067952E4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519A77-A99C-4037-B866-F451DADD92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05633" y="249582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01665" y="1469538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6A89F-2C55-44BD-AD89-1C2B48187812}"/>
                </a:ext>
              </a:extLst>
            </p:cNvPr>
            <p:cNvCxnSpPr/>
            <p:nvPr/>
          </p:nvCxnSpPr>
          <p:spPr>
            <a:xfrm>
              <a:off x="5812630" y="2840758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FF36D9-56B0-4F59-B86F-37EB0B2CABFA}"/>
                </a:ext>
              </a:extLst>
            </p:cNvPr>
            <p:cNvCxnSpPr/>
            <p:nvPr/>
          </p:nvCxnSpPr>
          <p:spPr>
            <a:xfrm>
              <a:off x="3492765" y="2840758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71975F-32DE-4094-A99D-4FCAE0201327}"/>
                </a:ext>
              </a:extLst>
            </p:cNvPr>
            <p:cNvSpPr txBox="1"/>
            <p:nvPr/>
          </p:nvSpPr>
          <p:spPr>
            <a:xfrm>
              <a:off x="2831749" y="251791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27EDD-A07C-4EAA-9408-367E61D6FDB9}"/>
                </a:ext>
              </a:extLst>
            </p:cNvPr>
            <p:cNvSpPr txBox="1"/>
            <p:nvPr/>
          </p:nvSpPr>
          <p:spPr>
            <a:xfrm>
              <a:off x="5535322" y="95753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  <a:r>
                <a:rPr lang="en-IN" i="1" baseline="-25000" dirty="0"/>
                <a:t>2</a:t>
              </a:r>
              <a:endParaRPr lang="en-IN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744178" y="263105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4A4D94-FF02-445E-9602-BCEFFD878D52}"/>
                </a:ext>
              </a:extLst>
            </p:cNvPr>
            <p:cNvGrpSpPr/>
            <p:nvPr/>
          </p:nvGrpSpPr>
          <p:grpSpPr>
            <a:xfrm>
              <a:off x="1820866" y="2530721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6FA8C5-72EE-4280-B0CF-A2EF41947FCF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c</a:t>
                </a:r>
                <a:endParaRPr lang="en-IN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DB88A-1549-4B5F-A205-4E6AEA1D96B3}"/>
                </a:ext>
              </a:extLst>
            </p:cNvPr>
            <p:cNvGrpSpPr/>
            <p:nvPr/>
          </p:nvGrpSpPr>
          <p:grpSpPr>
            <a:xfrm>
              <a:off x="878726" y="2622584"/>
              <a:ext cx="295567" cy="369332"/>
              <a:chOff x="2284583" y="4408592"/>
              <a:chExt cx="295567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29B062-F11D-4BFC-B2F0-4B96B7ECA44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B3F7D2-B5CD-444B-80A5-DD381664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36D07-2F4C-4EF0-988D-6EC802130611}"/>
                </a:ext>
              </a:extLst>
            </p:cNvPr>
            <p:cNvCxnSpPr>
              <a:cxnSpLocks/>
            </p:cNvCxnSpPr>
            <p:nvPr/>
          </p:nvCxnSpPr>
          <p:spPr>
            <a:xfrm>
              <a:off x="505899" y="282071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176881" y="261411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BEFADD-AA79-4897-A203-8FB47AEFADFF}"/>
                </a:ext>
              </a:extLst>
            </p:cNvPr>
            <p:cNvCxnSpPr/>
            <p:nvPr/>
          </p:nvCxnSpPr>
          <p:spPr>
            <a:xfrm>
              <a:off x="1179168" y="2829181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3364704" y="4052168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6220311" y="2840758"/>
              <a:ext cx="0" cy="1384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7138" y="4241801"/>
              <a:ext cx="248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94710" y="3092373"/>
              <a:ext cx="0" cy="2304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1032251" y="2953022"/>
              <a:ext cx="0" cy="129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98CEE5-D9C3-4222-B483-F7B749306078}"/>
                </a:ext>
              </a:extLst>
            </p:cNvPr>
            <p:cNvSpPr txBox="1"/>
            <p:nvPr/>
          </p:nvSpPr>
          <p:spPr>
            <a:xfrm>
              <a:off x="1353475" y="24958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A20612-4A5E-4860-8A35-F657F345D114}"/>
                </a:ext>
              </a:extLst>
            </p:cNvPr>
            <p:cNvGrpSpPr/>
            <p:nvPr/>
          </p:nvGrpSpPr>
          <p:grpSpPr>
            <a:xfrm>
              <a:off x="3229682" y="2656092"/>
              <a:ext cx="295567" cy="369332"/>
              <a:chOff x="2284583" y="4408592"/>
              <a:chExt cx="295567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968F98-4993-4798-8CE6-1EAD5EA24E21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EFAA68-25E6-4202-BDBC-0410DA415A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EE95EF-1371-496D-B62F-AAEAC900B8C3}"/>
                </a:ext>
              </a:extLst>
            </p:cNvPr>
            <p:cNvCxnSpPr/>
            <p:nvPr/>
          </p:nvCxnSpPr>
          <p:spPr>
            <a:xfrm>
              <a:off x="2740290" y="2840758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9D4C749-A9D0-4F18-82BC-B0425F694AEE}"/>
                </a:ext>
              </a:extLst>
            </p:cNvPr>
            <p:cNvGrpSpPr/>
            <p:nvPr/>
          </p:nvGrpSpPr>
          <p:grpSpPr>
            <a:xfrm>
              <a:off x="2914915" y="1692931"/>
              <a:ext cx="914400" cy="620299"/>
              <a:chOff x="5474614" y="2446861"/>
              <a:chExt cx="914400" cy="6202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BF9952-EDF3-4D21-844C-DED4244DF805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88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d1</a:t>
                </a:r>
                <a:endParaRPr lang="en-IN" i="1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23F0803-B4C4-49B9-952A-641453245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D1ECC76-491C-44A0-9405-EA1683EDA3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00583" y="2505352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581EB-EF0F-4064-882A-4AC2FB093B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96615" y="1479063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AE42F9C-76FD-4398-8C01-17AF49CFCCAB}"/>
                </a:ext>
              </a:extLst>
            </p:cNvPr>
            <p:cNvSpPr txBox="1"/>
            <p:nvPr/>
          </p:nvSpPr>
          <p:spPr>
            <a:xfrm>
              <a:off x="3230272" y="96706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  <a:r>
                <a:rPr lang="en-IN" i="1" baseline="-25000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BFEEC4-DDC7-49E8-8818-56CC7624622B}"/>
              </a:ext>
            </a:extLst>
          </p:cNvPr>
          <p:cNvGrpSpPr/>
          <p:nvPr/>
        </p:nvGrpSpPr>
        <p:grpSpPr>
          <a:xfrm>
            <a:off x="7849823" y="1069719"/>
            <a:ext cx="3993359" cy="3998357"/>
            <a:chOff x="8068898" y="822069"/>
            <a:chExt cx="3993359" cy="3998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5F5531-209F-4DE1-966F-FFF19F9328C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719110" y="2457803"/>
                  <a:ext cx="1227965" cy="7828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IN" i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25F5531-209F-4DE1-966F-FFF19F932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110" y="2457803"/>
                  <a:ext cx="1227965" cy="7828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446FD6-8E03-4DB9-8482-B7EDED7AC561}"/>
                </a:ext>
              </a:extLst>
            </p:cNvPr>
            <p:cNvSpPr txBox="1"/>
            <p:nvPr/>
          </p:nvSpPr>
          <p:spPr>
            <a:xfrm>
              <a:off x="11773395" y="262258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2E5B492-487B-428E-9103-F363BAA8F6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80077" y="1334071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126CA7-605D-462F-AB42-45AB876B8A3E}"/>
                </a:ext>
              </a:extLst>
            </p:cNvPr>
            <p:cNvGrpSpPr/>
            <p:nvPr/>
          </p:nvGrpSpPr>
          <p:grpSpPr>
            <a:xfrm>
              <a:off x="10548555" y="2643294"/>
              <a:ext cx="295567" cy="369332"/>
              <a:chOff x="2284583" y="4408592"/>
              <a:chExt cx="29556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1AC280-224B-4DE4-8DD7-C24485369FCB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57F1B28-6707-493F-ACFC-0F754A316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5D5B45-7644-4531-8BFB-97A2914E6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0271" y="2472889"/>
              <a:ext cx="1097280" cy="74435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34B55D-8D1A-4226-96CA-8DFE61EF6852}"/>
                </a:ext>
              </a:extLst>
            </p:cNvPr>
            <p:cNvCxnSpPr/>
            <p:nvPr/>
          </p:nvCxnSpPr>
          <p:spPr>
            <a:xfrm>
              <a:off x="10841847" y="2832291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09657A-C447-4E5B-B4D7-B2878222A007}"/>
                </a:ext>
              </a:extLst>
            </p:cNvPr>
            <p:cNvGrpSpPr/>
            <p:nvPr/>
          </p:nvGrpSpPr>
          <p:grpSpPr>
            <a:xfrm>
              <a:off x="10078252" y="1537912"/>
              <a:ext cx="1227965" cy="782843"/>
              <a:chOff x="10078252" y="1537912"/>
              <a:chExt cx="1227965" cy="7828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4EDCDAD-E354-412A-9004-AA784FD9A4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252" y="1537912"/>
                    <a:ext cx="1227965" cy="7828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IN" i="1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4EDCDAD-E354-412A-9004-AA784FD9A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8252" y="1537912"/>
                    <a:ext cx="1227965" cy="7828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0484E22-0993-431D-A286-BDBC74852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2216" y="1549774"/>
                <a:ext cx="1097280" cy="7443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A19130-523A-4E3A-8550-CB23C2C76852}"/>
                </a:ext>
              </a:extLst>
            </p:cNvPr>
            <p:cNvSpPr txBox="1"/>
            <p:nvPr/>
          </p:nvSpPr>
          <p:spPr>
            <a:xfrm>
              <a:off x="10513734" y="82206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  <a:r>
                <a:rPr lang="en-IN" i="1" baseline="-25000" dirty="0"/>
                <a:t>1</a:t>
              </a:r>
              <a:endParaRPr lang="en-IN" i="1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7E96632-BB45-4266-B840-043AC9185A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3941" y="2494002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63B01B-A200-4052-A047-806E1B5561F6}"/>
                </a:ext>
              </a:extLst>
            </p:cNvPr>
            <p:cNvCxnSpPr/>
            <p:nvPr/>
          </p:nvCxnSpPr>
          <p:spPr>
            <a:xfrm>
              <a:off x="9875781" y="2837075"/>
              <a:ext cx="68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A649A31-FA08-4D2F-9F33-B0DC3423CB20}"/>
                </a:ext>
              </a:extLst>
            </p:cNvPr>
            <p:cNvCxnSpPr>
              <a:cxnSpLocks/>
            </p:cNvCxnSpPr>
            <p:nvPr/>
          </p:nvCxnSpPr>
          <p:spPr>
            <a:xfrm>
              <a:off x="8397916" y="2846111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E75A9C-8FE5-49FF-A843-064A57C94C3E}"/>
                </a:ext>
              </a:extLst>
            </p:cNvPr>
            <p:cNvSpPr txBox="1"/>
            <p:nvPr/>
          </p:nvSpPr>
          <p:spPr>
            <a:xfrm>
              <a:off x="8068898" y="2639514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FB99ED-F17A-4B7D-A92F-72D5BB0388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18890" y="3171696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18F25E3-A131-4E6B-BCA6-52A0339AB5DC}"/>
                </a:ext>
              </a:extLst>
            </p:cNvPr>
            <p:cNvGrpSpPr/>
            <p:nvPr/>
          </p:nvGrpSpPr>
          <p:grpSpPr>
            <a:xfrm>
              <a:off x="10099882" y="3351696"/>
              <a:ext cx="1227965" cy="782843"/>
              <a:chOff x="10078252" y="1537912"/>
              <a:chExt cx="1227965" cy="7828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EBFBE95-2300-4496-B166-BBDE78B21E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252" y="1537912"/>
                    <a:ext cx="1227965" cy="7828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IN" i="1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EBFBE95-2300-4496-B166-BBDE78B21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8252" y="1537912"/>
                    <a:ext cx="1227965" cy="7828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C80B4EA-11CA-4FE7-AED4-CE3E9E9ED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2216" y="1549774"/>
                <a:ext cx="1097280" cy="7443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064B45F-DBF2-4B2E-AE0B-61858BE112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66515" y="4295646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A868BC0-30EF-443B-9744-78CA75B63544}"/>
                </a:ext>
              </a:extLst>
            </p:cNvPr>
            <p:cNvSpPr txBox="1"/>
            <p:nvPr/>
          </p:nvSpPr>
          <p:spPr>
            <a:xfrm>
              <a:off x="10608984" y="445109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  <a:r>
                <a:rPr lang="en-IN" i="1" baseline="-25000" dirty="0"/>
                <a:t>2</a:t>
              </a:r>
              <a:endParaRPr lang="en-IN" i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D9E0CB-E835-4226-A922-F69E9E8D3039}"/>
              </a:ext>
            </a:extLst>
          </p:cNvPr>
          <p:cNvGrpSpPr/>
          <p:nvPr/>
        </p:nvGrpSpPr>
        <p:grpSpPr>
          <a:xfrm>
            <a:off x="3178278" y="5229387"/>
            <a:ext cx="5118902" cy="1142636"/>
            <a:chOff x="5403906" y="5253501"/>
            <a:chExt cx="5118902" cy="114263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23EE1C-F975-43CB-B8DF-62BD6609E1C3}"/>
                </a:ext>
              </a:extLst>
            </p:cNvPr>
            <p:cNvGrpSpPr/>
            <p:nvPr/>
          </p:nvGrpSpPr>
          <p:grpSpPr>
            <a:xfrm>
              <a:off x="5403906" y="5253501"/>
              <a:ext cx="5118902" cy="1142636"/>
              <a:chOff x="8394756" y="3672351"/>
              <a:chExt cx="5118902" cy="1142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8EE337F-915D-4AE0-9848-659BBBCC8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394756" y="3672351"/>
                    <a:ext cx="5118902" cy="7641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i="1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8EE337F-915D-4AE0-9848-659BBBCC8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4756" y="3672351"/>
                    <a:ext cx="5118902" cy="7641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5B8ABF6-CE44-4F56-9946-D61A4C4E4C41}"/>
                  </a:ext>
                </a:extLst>
              </p:cNvPr>
              <p:cNvSpPr txBox="1"/>
              <p:nvPr/>
            </p:nvSpPr>
            <p:spPr>
              <a:xfrm>
                <a:off x="9031438" y="4436535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Servo </a:t>
                </a:r>
                <a:r>
                  <a:rPr lang="en-IN" dirty="0" err="1"/>
                  <a:t>tf</a:t>
                </a:r>
                <a:endParaRPr lang="en-IN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EEDC5D-2199-4018-A62F-83A358B4C5FF}"/>
                  </a:ext>
                </a:extLst>
              </p:cNvPr>
              <p:cNvSpPr txBox="1"/>
              <p:nvPr/>
            </p:nvSpPr>
            <p:spPr>
              <a:xfrm>
                <a:off x="10580549" y="4445655"/>
                <a:ext cx="1407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Regulator tf</a:t>
                </a:r>
                <a:r>
                  <a:rPr lang="en-IN" baseline="-25000" dirty="0"/>
                  <a:t>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1B097CC-9623-4496-AE45-CD3F1432B581}"/>
                </a:ext>
              </a:extLst>
            </p:cNvPr>
            <p:cNvSpPr txBox="1"/>
            <p:nvPr/>
          </p:nvSpPr>
          <p:spPr>
            <a:xfrm>
              <a:off x="9039127" y="6026805"/>
              <a:ext cx="1407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Regulator tf</a:t>
              </a:r>
              <a:r>
                <a:rPr lang="en-IN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3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DA5-70B1-4279-9591-F9F0C00B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796DE9-03CE-4754-B7A0-148D094DA563}"/>
              </a:ext>
            </a:extLst>
          </p:cNvPr>
          <p:cNvGrpSpPr/>
          <p:nvPr/>
        </p:nvGrpSpPr>
        <p:grpSpPr>
          <a:xfrm>
            <a:off x="148621" y="855057"/>
            <a:ext cx="5332159" cy="2643851"/>
            <a:chOff x="1062706" y="2253899"/>
            <a:chExt cx="5332159" cy="26438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CCCA901-D304-478A-83BF-37080E738888}"/>
                </a:ext>
              </a:extLst>
            </p:cNvPr>
            <p:cNvGrpSpPr/>
            <p:nvPr/>
          </p:nvGrpSpPr>
          <p:grpSpPr>
            <a:xfrm>
              <a:off x="3983832" y="2787784"/>
              <a:ext cx="914400" cy="620299"/>
              <a:chOff x="5474614" y="2446861"/>
              <a:chExt cx="914400" cy="6202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7D0DC0-7D6A-4327-BD62-E8F163D491AC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54017C-BDE1-4CB6-AA62-62B377C895C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1C5E40-6321-4DA9-B55A-BD8D69CBE587}"/>
                </a:ext>
              </a:extLst>
            </p:cNvPr>
            <p:cNvGrpSpPr/>
            <p:nvPr/>
          </p:nvGrpSpPr>
          <p:grpSpPr>
            <a:xfrm>
              <a:off x="5163257" y="2903742"/>
              <a:ext cx="295567" cy="369332"/>
              <a:chOff x="2284583" y="4408592"/>
              <a:chExt cx="29556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9A159C-82B8-4247-BF1F-929B16384E75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7243CA-45D7-4735-9607-6AB5F5F45A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519A77-A99C-4037-B866-F451DADD92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24633" y="274347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FB2BD7-AF54-4088-AB1F-5C9B1FF4D7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94582" y="3439941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E6A89F-2C55-44BD-AD89-1C2B48187812}"/>
                </a:ext>
              </a:extLst>
            </p:cNvPr>
            <p:cNvCxnSpPr/>
            <p:nvPr/>
          </p:nvCxnSpPr>
          <p:spPr>
            <a:xfrm>
              <a:off x="5431630" y="3088408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FF36D9-56B0-4F59-B86F-37EB0B2CABFA}"/>
                </a:ext>
              </a:extLst>
            </p:cNvPr>
            <p:cNvCxnSpPr/>
            <p:nvPr/>
          </p:nvCxnSpPr>
          <p:spPr>
            <a:xfrm>
              <a:off x="3492765" y="3097933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627EDD-A07C-4EAA-9408-367E61D6FDB9}"/>
                </a:ext>
              </a:extLst>
            </p:cNvPr>
            <p:cNvSpPr txBox="1"/>
            <p:nvPr/>
          </p:nvSpPr>
          <p:spPr>
            <a:xfrm>
              <a:off x="5165811" y="225389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5F848C-150E-47A9-8034-81CF8D6816DC}"/>
                </a:ext>
              </a:extLst>
            </p:cNvPr>
            <p:cNvSpPr txBox="1"/>
            <p:nvPr/>
          </p:nvSpPr>
          <p:spPr>
            <a:xfrm>
              <a:off x="6106003" y="287870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4A4D94-FF02-445E-9602-BCEFFD878D52}"/>
                </a:ext>
              </a:extLst>
            </p:cNvPr>
            <p:cNvGrpSpPr/>
            <p:nvPr/>
          </p:nvGrpSpPr>
          <p:grpSpPr>
            <a:xfrm>
              <a:off x="2563492" y="2787784"/>
              <a:ext cx="914400" cy="620299"/>
              <a:chOff x="5474614" y="2446861"/>
              <a:chExt cx="914400" cy="62029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6FA8C5-72EE-4280-B0CF-A2EF41947FCF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30000" dirty="0"/>
                  <a:t>*</a:t>
                </a:r>
                <a:endParaRPr lang="en-IN" i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0FE18E-ABCD-4ED1-8FC9-1FF4F66856E2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DB88A-1549-4B5F-A205-4E6AEA1D96B3}"/>
                </a:ext>
              </a:extLst>
            </p:cNvPr>
            <p:cNvGrpSpPr/>
            <p:nvPr/>
          </p:nvGrpSpPr>
          <p:grpSpPr>
            <a:xfrm>
              <a:off x="1764551" y="2898809"/>
              <a:ext cx="295567" cy="369332"/>
              <a:chOff x="2284583" y="4408592"/>
              <a:chExt cx="295567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29B062-F11D-4BFC-B2F0-4B96B7ECA44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9B3F7D2-B5CD-444B-80A5-DD381664E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3936D07-2F4C-4EF0-988D-6EC802130611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24" y="3096939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773037-6EB3-4636-B56D-92B6D67EFBE7}"/>
                </a:ext>
              </a:extLst>
            </p:cNvPr>
            <p:cNvSpPr txBox="1"/>
            <p:nvPr/>
          </p:nvSpPr>
          <p:spPr>
            <a:xfrm>
              <a:off x="1062706" y="28903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4BC433-34B6-4175-9E77-5513228EE6D2}"/>
                </a:ext>
              </a:extLst>
            </p:cNvPr>
            <p:cNvSpPr txBox="1"/>
            <p:nvPr/>
          </p:nvSpPr>
          <p:spPr>
            <a:xfrm>
              <a:off x="3945729" y="4528418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BF42E0-BD66-4685-B958-0A06C1C1F3C2}"/>
                </a:ext>
              </a:extLst>
            </p:cNvPr>
            <p:cNvCxnSpPr/>
            <p:nvPr/>
          </p:nvCxnSpPr>
          <p:spPr>
            <a:xfrm>
              <a:off x="3719832" y="3117439"/>
              <a:ext cx="0" cy="864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55ACBC-74C4-4060-B572-F0155BD5A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947" y="4713771"/>
              <a:ext cx="16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D171C5-03DB-4D66-9152-C4A4ECD565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29651" y="3678246"/>
              <a:ext cx="0" cy="205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0CE5E-D83F-4433-B8EC-0E6A8D936C6E}"/>
                </a:ext>
              </a:extLst>
            </p:cNvPr>
            <p:cNvCxnSpPr/>
            <p:nvPr/>
          </p:nvCxnSpPr>
          <p:spPr>
            <a:xfrm>
              <a:off x="1908551" y="3239340"/>
              <a:ext cx="0" cy="147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7A20612-4A5E-4860-8A35-F657F345D114}"/>
                </a:ext>
              </a:extLst>
            </p:cNvPr>
            <p:cNvGrpSpPr/>
            <p:nvPr/>
          </p:nvGrpSpPr>
          <p:grpSpPr>
            <a:xfrm>
              <a:off x="5801057" y="3753747"/>
              <a:ext cx="295567" cy="369332"/>
              <a:chOff x="2284583" y="4408592"/>
              <a:chExt cx="295567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968F98-4993-4798-8CE6-1EAD5EA24E21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EFAA68-25E6-4202-BDBC-0410DA415A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5EE95EF-1371-496D-B62F-AAEAC900B8C3}"/>
                </a:ext>
              </a:extLst>
            </p:cNvPr>
            <p:cNvCxnSpPr/>
            <p:nvPr/>
          </p:nvCxnSpPr>
          <p:spPr>
            <a:xfrm>
              <a:off x="3735240" y="3962968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9D4C749-A9D0-4F18-82BC-B0425F694AEE}"/>
                </a:ext>
              </a:extLst>
            </p:cNvPr>
            <p:cNvGrpSpPr/>
            <p:nvPr/>
          </p:nvGrpSpPr>
          <p:grpSpPr>
            <a:xfrm>
              <a:off x="3979848" y="3635694"/>
              <a:ext cx="914400" cy="620299"/>
              <a:chOff x="5474614" y="2446861"/>
              <a:chExt cx="914400" cy="6202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BF9952-EDF3-4D21-844C-DED4244DF805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m</a:t>
                </a:r>
                <a:endParaRPr lang="en-IN" i="1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23F0803-B4C4-49B9-952A-641453245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581EB-EF0F-4064-882A-4AC2FB093B0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39897" y="4409504"/>
              <a:ext cx="63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49F1846-04D9-4984-ADC6-0BB26CFED2DC}"/>
                </a:ext>
              </a:extLst>
            </p:cNvPr>
            <p:cNvSpPr txBox="1"/>
            <p:nvPr/>
          </p:nvSpPr>
          <p:spPr>
            <a:xfrm>
              <a:off x="5166542" y="3738078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8DA5EC5-F9C3-439D-A852-CB72696097FB}"/>
                </a:ext>
              </a:extLst>
            </p:cNvPr>
            <p:cNvCxnSpPr/>
            <p:nvPr/>
          </p:nvCxnSpPr>
          <p:spPr>
            <a:xfrm>
              <a:off x="4906815" y="3105718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DF7CE3B-31F2-4A4F-9DDA-1CC394E581BD}"/>
                </a:ext>
              </a:extLst>
            </p:cNvPr>
            <p:cNvCxnSpPr/>
            <p:nvPr/>
          </p:nvCxnSpPr>
          <p:spPr>
            <a:xfrm>
              <a:off x="4916340" y="3934393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20A8623-6A45-423D-9CBE-783216DD3164}"/>
                </a:ext>
              </a:extLst>
            </p:cNvPr>
            <p:cNvCxnSpPr/>
            <p:nvPr/>
          </p:nvCxnSpPr>
          <p:spPr>
            <a:xfrm>
              <a:off x="5544990" y="3934393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3604714-C66A-4DD5-9193-7874D08737E3}"/>
                </a:ext>
              </a:extLst>
            </p:cNvPr>
            <p:cNvCxnSpPr/>
            <p:nvPr/>
          </p:nvCxnSpPr>
          <p:spPr>
            <a:xfrm>
              <a:off x="2059492" y="3088664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A2CCDD-DD05-421E-AFAA-667DA0FA8EF4}"/>
              </a:ext>
            </a:extLst>
          </p:cNvPr>
          <p:cNvGrpSpPr/>
          <p:nvPr/>
        </p:nvGrpSpPr>
        <p:grpSpPr>
          <a:xfrm>
            <a:off x="6301771" y="836007"/>
            <a:ext cx="5675059" cy="2616242"/>
            <a:chOff x="6301771" y="836007"/>
            <a:chExt cx="5675059" cy="261624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0D0D569-088A-4CBC-BD6D-D28D1CFBB924}"/>
                </a:ext>
              </a:extLst>
            </p:cNvPr>
            <p:cNvGrpSpPr/>
            <p:nvPr/>
          </p:nvGrpSpPr>
          <p:grpSpPr>
            <a:xfrm>
              <a:off x="9565797" y="1369892"/>
              <a:ext cx="914400" cy="620299"/>
              <a:chOff x="5474614" y="2446861"/>
              <a:chExt cx="914400" cy="62029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E8043AF-29C5-4FCE-8387-51D0198A905E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E0AB4FE-4BFB-41AC-8441-71A3A8CC98BA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78CD3D-A232-43AC-B236-5A26877D0BC7}"/>
                </a:ext>
              </a:extLst>
            </p:cNvPr>
            <p:cNvGrpSpPr/>
            <p:nvPr/>
          </p:nvGrpSpPr>
          <p:grpSpPr>
            <a:xfrm>
              <a:off x="10745222" y="1485850"/>
              <a:ext cx="295567" cy="369332"/>
              <a:chOff x="2284583" y="4408592"/>
              <a:chExt cx="295567" cy="36933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6E8D71E-FF87-4F39-AF71-E57EB445BD1F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DEF3F54-BDD3-4DEC-A684-6AB45A963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094C95-83FF-4117-BE8A-A1A087A265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06598" y="1325585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7DF2FC2-BC61-462D-B487-653D1A8BFAFA}"/>
                </a:ext>
              </a:extLst>
            </p:cNvPr>
            <p:cNvCxnSpPr/>
            <p:nvPr/>
          </p:nvCxnSpPr>
          <p:spPr>
            <a:xfrm>
              <a:off x="11013595" y="1670516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488A5C-ACA9-4CE9-93CD-E3A9EB2E59FE}"/>
                </a:ext>
              </a:extLst>
            </p:cNvPr>
            <p:cNvCxnSpPr/>
            <p:nvPr/>
          </p:nvCxnSpPr>
          <p:spPr>
            <a:xfrm>
              <a:off x="9074730" y="1680041"/>
              <a:ext cx="50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38326B-973D-4827-83F2-1EA696E971A8}"/>
                </a:ext>
              </a:extLst>
            </p:cNvPr>
            <p:cNvSpPr txBox="1"/>
            <p:nvPr/>
          </p:nvSpPr>
          <p:spPr>
            <a:xfrm>
              <a:off x="10747776" y="8360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7F0821D-0EA7-470F-9C58-ADB3A424A02B}"/>
                </a:ext>
              </a:extLst>
            </p:cNvPr>
            <p:cNvSpPr txBox="1"/>
            <p:nvPr/>
          </p:nvSpPr>
          <p:spPr>
            <a:xfrm>
              <a:off x="11687968" y="146080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506BF8F-E931-448A-91D7-20C8E7CD966A}"/>
                </a:ext>
              </a:extLst>
            </p:cNvPr>
            <p:cNvGrpSpPr/>
            <p:nvPr/>
          </p:nvGrpSpPr>
          <p:grpSpPr>
            <a:xfrm>
              <a:off x="8145457" y="1369892"/>
              <a:ext cx="914400" cy="620299"/>
              <a:chOff x="5474614" y="2446861"/>
              <a:chExt cx="914400" cy="62029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CD6F5E5-C02D-46E9-9CC2-A5E4F10326AA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30000" dirty="0"/>
                  <a:t>*</a:t>
                </a:r>
                <a:endParaRPr lang="en-IN" i="1" dirty="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879A563-C8FF-4B8D-96E4-8B23DAC6D514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FFE456A-DBB9-45EA-98C4-67005D87D7AC}"/>
                </a:ext>
              </a:extLst>
            </p:cNvPr>
            <p:cNvGrpSpPr/>
            <p:nvPr/>
          </p:nvGrpSpPr>
          <p:grpSpPr>
            <a:xfrm>
              <a:off x="7003616" y="1480917"/>
              <a:ext cx="295567" cy="369332"/>
              <a:chOff x="2284583" y="4408592"/>
              <a:chExt cx="295567" cy="36933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B01E5C-21EB-42CA-A3B8-04CC494D3711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8D2FEFF-D440-4726-A6F3-8789359555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034139A-75B9-4C3F-8B38-48DD69D81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30789" y="167904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4AE6350-BE4E-4320-AD20-0A385358AF63}"/>
                </a:ext>
              </a:extLst>
            </p:cNvPr>
            <p:cNvSpPr txBox="1"/>
            <p:nvPr/>
          </p:nvSpPr>
          <p:spPr>
            <a:xfrm>
              <a:off x="6301771" y="147245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058218F-E730-4FB5-9A39-A388495F6895}"/>
                </a:ext>
              </a:extLst>
            </p:cNvPr>
            <p:cNvCxnSpPr/>
            <p:nvPr/>
          </p:nvCxnSpPr>
          <p:spPr>
            <a:xfrm>
              <a:off x="9301797" y="1699547"/>
              <a:ext cx="0" cy="79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085610E-19B5-45EB-80FC-F86081EDE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6537" y="3286354"/>
              <a:ext cx="183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2D90F9C-F096-4D6E-A62B-7683BAEC7290}"/>
                </a:ext>
              </a:extLst>
            </p:cNvPr>
            <p:cNvCxnSpPr/>
            <p:nvPr/>
          </p:nvCxnSpPr>
          <p:spPr>
            <a:xfrm>
              <a:off x="7147616" y="1819192"/>
              <a:ext cx="0" cy="147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D4EBE12-BBD7-43C3-B054-4F614EAD1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9555" y="250697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FDBFA85-97CA-43DC-A399-B85980856A37}"/>
                </a:ext>
              </a:extLst>
            </p:cNvPr>
            <p:cNvGrpSpPr/>
            <p:nvPr/>
          </p:nvGrpSpPr>
          <p:grpSpPr>
            <a:xfrm>
              <a:off x="8152113" y="2217802"/>
              <a:ext cx="914400" cy="620299"/>
              <a:chOff x="5474614" y="2446861"/>
              <a:chExt cx="914400" cy="620299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18CCB1E-73E2-45E7-9A18-C97155B04C53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m</a:t>
                </a:r>
                <a:endParaRPr lang="en-IN" i="1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0A52C65-226E-42CB-BE0D-03AB870EFA98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F06CBA3-8F5E-431E-AB16-2E4A52E0A46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05274" y="2487240"/>
              <a:ext cx="16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618496C-BF97-46FB-B248-711B0AABEF8C}"/>
                </a:ext>
              </a:extLst>
            </p:cNvPr>
            <p:cNvCxnSpPr/>
            <p:nvPr/>
          </p:nvCxnSpPr>
          <p:spPr>
            <a:xfrm>
              <a:off x="10488780" y="168782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025793-2B1D-432D-9C4C-8AEEEAF23930}"/>
                </a:ext>
              </a:extLst>
            </p:cNvPr>
            <p:cNvCxnSpPr/>
            <p:nvPr/>
          </p:nvCxnSpPr>
          <p:spPr>
            <a:xfrm>
              <a:off x="7851633" y="1669616"/>
              <a:ext cx="28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0FE3D89-0288-4DAB-AB83-2236AEFF919D}"/>
                </a:ext>
              </a:extLst>
            </p:cNvPr>
            <p:cNvCxnSpPr/>
            <p:nvPr/>
          </p:nvCxnSpPr>
          <p:spPr>
            <a:xfrm>
              <a:off x="7301141" y="1668776"/>
              <a:ext cx="25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9D3E6A-A985-4E85-8CC9-1A12C87B2E4C}"/>
                </a:ext>
              </a:extLst>
            </p:cNvPr>
            <p:cNvGrpSpPr/>
            <p:nvPr/>
          </p:nvGrpSpPr>
          <p:grpSpPr>
            <a:xfrm>
              <a:off x="7565591" y="1480917"/>
              <a:ext cx="295567" cy="369332"/>
              <a:chOff x="2284583" y="4408592"/>
              <a:chExt cx="295567" cy="369332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A6535D9-507F-41DA-9678-0BD3D61F2394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CC98CBC-8D69-4CD9-9200-F82A4DC11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3020BF6-A0BE-4D33-9E13-E9E8735F662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87422" y="2164397"/>
              <a:ext cx="68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AA87DBB-2405-4112-909F-D796B8005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7005" y="2506976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C2713AF-3BDC-443D-AF28-4A6F156A12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178241" y="2260354"/>
              <a:ext cx="0" cy="205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389AE88-F5CA-485E-8ADC-77BB9A3D98B5}"/>
                </a:ext>
              </a:extLst>
            </p:cNvPr>
            <p:cNvSpPr txBox="1"/>
            <p:nvPr/>
          </p:nvSpPr>
          <p:spPr>
            <a:xfrm>
              <a:off x="9189366" y="3082917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93DE5C-7C68-412D-A9EF-E85912D7CD0E}"/>
              </a:ext>
            </a:extLst>
          </p:cNvPr>
          <p:cNvGrpSpPr/>
          <p:nvPr/>
        </p:nvGrpSpPr>
        <p:grpSpPr>
          <a:xfrm>
            <a:off x="2653381" y="3843511"/>
            <a:ext cx="6237034" cy="2406789"/>
            <a:chOff x="2653381" y="4062586"/>
            <a:chExt cx="6237034" cy="240678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F784A53-E757-4C17-BE13-B57152F49B5C}"/>
                </a:ext>
              </a:extLst>
            </p:cNvPr>
            <p:cNvGrpSpPr/>
            <p:nvPr/>
          </p:nvGrpSpPr>
          <p:grpSpPr>
            <a:xfrm>
              <a:off x="5841207" y="4588009"/>
              <a:ext cx="914400" cy="620299"/>
              <a:chOff x="5474614" y="2446861"/>
              <a:chExt cx="914400" cy="620299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F772C96-C45C-4E5B-83F8-E1DD83C3C417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844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 err="1"/>
                  <a:t>G</a:t>
                </a:r>
                <a:r>
                  <a:rPr lang="en-IN" sz="2400" i="1" baseline="-25000" dirty="0" err="1"/>
                  <a:t>p</a:t>
                </a:r>
                <a:endParaRPr lang="en-IN" i="1" dirty="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296E419-68E9-4C61-9102-7069B4424011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B40C9D0-B74C-4CD2-BAF9-855287B9B214}"/>
                </a:ext>
              </a:extLst>
            </p:cNvPr>
            <p:cNvGrpSpPr/>
            <p:nvPr/>
          </p:nvGrpSpPr>
          <p:grpSpPr>
            <a:xfrm>
              <a:off x="7401632" y="4713492"/>
              <a:ext cx="295567" cy="369332"/>
              <a:chOff x="2284583" y="4408592"/>
              <a:chExt cx="295567" cy="369332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0FE69F8-425C-4423-A34C-5C9B64F9D45E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4A0F44-1DE7-4673-B060-61B881B84C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2E888DA-17D3-4F4E-95E4-D16400B1CE73}"/>
                </a:ext>
              </a:extLst>
            </p:cNvPr>
            <p:cNvCxnSpPr/>
            <p:nvPr/>
          </p:nvCxnSpPr>
          <p:spPr>
            <a:xfrm>
              <a:off x="6755607" y="48981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F23CD30-1BF8-4453-A92B-03DB665127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63008" y="4553227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BC41F8D-BE59-4B4F-AFD4-B68BC3559713}"/>
                </a:ext>
              </a:extLst>
            </p:cNvPr>
            <p:cNvCxnSpPr/>
            <p:nvPr/>
          </p:nvCxnSpPr>
          <p:spPr>
            <a:xfrm>
              <a:off x="7670005" y="4898158"/>
              <a:ext cx="97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2956760-B5FF-472B-ACA3-E903FB1B09A4}"/>
                </a:ext>
              </a:extLst>
            </p:cNvPr>
            <p:cNvCxnSpPr/>
            <p:nvPr/>
          </p:nvCxnSpPr>
          <p:spPr>
            <a:xfrm>
              <a:off x="5197740" y="4898158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F5F65F-D8D3-4011-B8C0-4F32ABC6E475}"/>
                </a:ext>
              </a:extLst>
            </p:cNvPr>
            <p:cNvSpPr txBox="1"/>
            <p:nvPr/>
          </p:nvSpPr>
          <p:spPr>
            <a:xfrm>
              <a:off x="7388294" y="406258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BB40F58-F6AB-4043-BF64-051D25DEF4E3}"/>
                </a:ext>
              </a:extLst>
            </p:cNvPr>
            <p:cNvSpPr txBox="1"/>
            <p:nvPr/>
          </p:nvSpPr>
          <p:spPr>
            <a:xfrm>
              <a:off x="8601553" y="468845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/>
                <a:t>y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74BE546-4BFA-41AA-9F71-9BF2273E7537}"/>
                </a:ext>
              </a:extLst>
            </p:cNvPr>
            <p:cNvGrpSpPr/>
            <p:nvPr/>
          </p:nvGrpSpPr>
          <p:grpSpPr>
            <a:xfrm>
              <a:off x="4287841" y="4588121"/>
              <a:ext cx="914400" cy="620299"/>
              <a:chOff x="5474614" y="2446861"/>
              <a:chExt cx="914400" cy="620299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B711DB6-9EB6-4EC9-8708-CA914D308ACA}"/>
                  </a:ext>
                </a:extLst>
              </p:cNvPr>
              <p:cNvSpPr txBox="1"/>
              <p:nvPr/>
            </p:nvSpPr>
            <p:spPr>
              <a:xfrm>
                <a:off x="5698067" y="2497667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i="1" dirty="0"/>
                  <a:t>G</a:t>
                </a:r>
                <a:r>
                  <a:rPr lang="en-IN" sz="2400" i="1" baseline="-25000" dirty="0"/>
                  <a:t>c</a:t>
                </a:r>
                <a:endParaRPr lang="en-IN" i="1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9C5E8B28-3449-4C60-BA06-91CCB5085CFB}"/>
                  </a:ext>
                </a:extLst>
              </p:cNvPr>
              <p:cNvSpPr/>
              <p:nvPr/>
            </p:nvSpPr>
            <p:spPr>
              <a:xfrm>
                <a:off x="5474614" y="2446861"/>
                <a:ext cx="914400" cy="620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F937CA8-D4EF-4BB3-B321-EF609D2A4A46}"/>
                </a:ext>
              </a:extLst>
            </p:cNvPr>
            <p:cNvGrpSpPr/>
            <p:nvPr/>
          </p:nvGrpSpPr>
          <p:grpSpPr>
            <a:xfrm>
              <a:off x="3355226" y="4679984"/>
              <a:ext cx="295567" cy="369332"/>
              <a:chOff x="2284583" y="4408592"/>
              <a:chExt cx="295567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F831537-D707-4E3A-B78E-4FBF8C38FFFE}"/>
                  </a:ext>
                </a:extLst>
              </p:cNvPr>
              <p:cNvSpPr txBox="1"/>
              <p:nvPr/>
            </p:nvSpPr>
            <p:spPr>
              <a:xfrm>
                <a:off x="2289686" y="440859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/>
                  <a:t>Σ</a:t>
                </a:r>
                <a:endParaRPr lang="en-IN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CDA62D9-37E9-4F01-B36E-C035EC09C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4583" y="4451390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B1C4235-CCD5-45BA-8350-4916E7226507}"/>
                </a:ext>
              </a:extLst>
            </p:cNvPr>
            <p:cNvCxnSpPr>
              <a:cxnSpLocks/>
            </p:cNvCxnSpPr>
            <p:nvPr/>
          </p:nvCxnSpPr>
          <p:spPr>
            <a:xfrm>
              <a:off x="2982399" y="4878114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272D212-4AA5-4A7C-A349-6EBFBB17B0CB}"/>
                </a:ext>
              </a:extLst>
            </p:cNvPr>
            <p:cNvSpPr txBox="1"/>
            <p:nvPr/>
          </p:nvSpPr>
          <p:spPr>
            <a:xfrm>
              <a:off x="2653381" y="467151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i="1" dirty="0" err="1"/>
                <a:t>y</a:t>
              </a:r>
              <a:r>
                <a:rPr lang="en-IN" i="1" baseline="30000" dirty="0" err="1"/>
                <a:t>SP</a:t>
              </a:r>
              <a:endParaRPr lang="en-IN" i="1" dirty="0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F4984D3-25DB-400D-B941-88A535D921CF}"/>
                </a:ext>
              </a:extLst>
            </p:cNvPr>
            <p:cNvCxnSpPr/>
            <p:nvPr/>
          </p:nvCxnSpPr>
          <p:spPr>
            <a:xfrm>
              <a:off x="3655668" y="4886581"/>
              <a:ext cx="6434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8A2CECE-9779-4BC7-A5D2-114744C83878}"/>
                </a:ext>
              </a:extLst>
            </p:cNvPr>
            <p:cNvSpPr txBox="1"/>
            <p:nvPr/>
          </p:nvSpPr>
          <p:spPr>
            <a:xfrm>
              <a:off x="5536404" y="6100043"/>
              <a:ext cx="372218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-1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BB71776-6148-44F4-BF86-7CA6753E5714}"/>
                </a:ext>
              </a:extLst>
            </p:cNvPr>
            <p:cNvCxnSpPr/>
            <p:nvPr/>
          </p:nvCxnSpPr>
          <p:spPr>
            <a:xfrm>
              <a:off x="8096736" y="4898158"/>
              <a:ext cx="0" cy="13841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94F969F-393C-4287-A00E-2DEDD24E4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313" y="6299201"/>
              <a:ext cx="21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412B3F-1677-4B1E-A7B9-36D355FA63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19935" y="5293773"/>
              <a:ext cx="0" cy="2016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ADAC37E-EFFC-447D-851F-114F579AB0AC}"/>
                </a:ext>
              </a:extLst>
            </p:cNvPr>
            <p:cNvCxnSpPr/>
            <p:nvPr/>
          </p:nvCxnSpPr>
          <p:spPr>
            <a:xfrm>
              <a:off x="3499226" y="5010422"/>
              <a:ext cx="0" cy="129600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8B8E76-08EA-41B0-8602-041741E55CF1}"/>
                  </a:ext>
                </a:extLst>
              </p:cNvPr>
              <p:cNvSpPr txBox="1"/>
              <p:nvPr/>
            </p:nvSpPr>
            <p:spPr>
              <a:xfrm>
                <a:off x="9375475" y="4460769"/>
                <a:ext cx="154356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8B8E76-08EA-41B0-8602-041741E5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75" y="4460769"/>
                <a:ext cx="1543564" cy="575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AAFFA39-8FE8-4616-8331-AEC3AF67ABF2}"/>
              </a:ext>
            </a:extLst>
          </p:cNvPr>
          <p:cNvSpPr txBox="1"/>
          <p:nvPr/>
        </p:nvSpPr>
        <p:spPr>
          <a:xfrm flipH="1">
            <a:off x="1008139" y="3549714"/>
            <a:ext cx="3832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Equivalent Simple Feedback Loop?</a:t>
            </a:r>
          </a:p>
        </p:txBody>
      </p:sp>
    </p:spTree>
    <p:extLst>
      <p:ext uri="{BB962C8B-B14F-4D97-AF65-F5344CB8AC3E}">
        <p14:creationId xmlns:p14="http://schemas.microsoft.com/office/powerpoint/2010/main" val="16986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990004"/>
                <a:ext cx="11417587" cy="54584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Block diagram</a:t>
                </a:r>
              </a:p>
              <a:p>
                <a:pPr lvl="1"/>
                <a:r>
                  <a:rPr lang="en-US" dirty="0"/>
                  <a:t>Graphical representation of a system of equations</a:t>
                </a:r>
              </a:p>
              <a:p>
                <a:pPr lvl="1"/>
                <a:r>
                  <a:rPr lang="en-US" dirty="0"/>
                  <a:t>Clearly reveals information flow, cause-and-effect cascades and any feedback loops</a:t>
                </a:r>
              </a:p>
              <a:p>
                <a:endParaRPr lang="en-US" dirty="0"/>
              </a:p>
              <a:p>
                <a:r>
                  <a:rPr lang="en-US" dirty="0"/>
                  <a:t>Feedback loops may result in instability</a:t>
                </a:r>
              </a:p>
              <a:p>
                <a:endParaRPr lang="en-US" dirty="0"/>
              </a:p>
              <a:p>
                <a:r>
                  <a:rPr lang="en-US" dirty="0"/>
                  <a:t>Simplifying feedback loops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Transfer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functions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forward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path</m:t>
                            </m:r>
                          </m:e>
                        </m:nary>
                      </m:num>
                      <m:den>
                        <m:r>
                          <a:rPr lang="en-IN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IN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Transfer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functions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feedback</m:t>
                            </m:r>
                            <m: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path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 careful about signs (positive or negative feedback)</a:t>
                </a:r>
              </a:p>
              <a:p>
                <a:endParaRPr lang="en-US" dirty="0"/>
              </a:p>
              <a:p>
                <a:r>
                  <a:rPr lang="en-US" dirty="0"/>
                  <a:t>SISO closed loop characteristic equation is</a:t>
                </a:r>
                <a:r>
                  <a:rPr lang="en-US" b="1" i="1" dirty="0">
                    <a:solidFill>
                      <a:srgbClr val="339933"/>
                    </a:solidFill>
                  </a:rPr>
                  <a:t> 1+ </a:t>
                </a:r>
                <a:r>
                  <a:rPr lang="en-US" b="1" i="1" dirty="0" err="1">
                    <a:solidFill>
                      <a:srgbClr val="339933"/>
                    </a:solidFill>
                  </a:rPr>
                  <a:t>G</a:t>
                </a:r>
                <a:r>
                  <a:rPr lang="en-US" b="1" i="1" baseline="-25000" dirty="0" err="1">
                    <a:solidFill>
                      <a:srgbClr val="339933"/>
                    </a:solidFill>
                  </a:rPr>
                  <a:t>p</a:t>
                </a:r>
                <a:r>
                  <a:rPr lang="en-US" b="1" i="1" dirty="0" err="1">
                    <a:solidFill>
                      <a:srgbClr val="339933"/>
                    </a:solidFill>
                  </a:rPr>
                  <a:t>G</a:t>
                </a:r>
                <a:r>
                  <a:rPr lang="en-US" b="1" i="1" baseline="-25000" dirty="0" err="1">
                    <a:solidFill>
                      <a:srgbClr val="339933"/>
                    </a:solidFill>
                  </a:rPr>
                  <a:t>c</a:t>
                </a:r>
                <a:r>
                  <a:rPr lang="en-US" b="1" i="1" dirty="0">
                    <a:solidFill>
                      <a:srgbClr val="339933"/>
                    </a:solidFill>
                  </a:rPr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990004"/>
                <a:ext cx="11417587" cy="5458422"/>
              </a:xfrm>
              <a:blipFill>
                <a:blip r:embed="rId2"/>
                <a:stretch>
                  <a:fillRect l="-961" t="-1786" b="-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38531</TotalTime>
  <Words>404</Words>
  <Application>Microsoft Office PowerPoint</Application>
  <PresentationFormat>Widescreen</PresentationFormat>
  <Paragraphs>182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Laplace Domain Analysis Using Block Diagrams</vt:lpstr>
      <vt:lpstr>Block Diagram</vt:lpstr>
      <vt:lpstr>Feedback and Instability</vt:lpstr>
      <vt:lpstr>Working with Block Diagrams</vt:lpstr>
      <vt:lpstr>Example 1</vt:lpstr>
      <vt:lpstr>Example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Nitin Kaistha</cp:lastModifiedBy>
  <cp:revision>441</cp:revision>
  <dcterms:created xsi:type="dcterms:W3CDTF">2019-12-31T10:16:46Z</dcterms:created>
  <dcterms:modified xsi:type="dcterms:W3CDTF">2021-02-28T15:41:29Z</dcterms:modified>
</cp:coreProperties>
</file>