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3" r:id="rId3"/>
    <p:sldId id="387" r:id="rId4"/>
    <p:sldId id="388" r:id="rId5"/>
    <p:sldId id="3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9933"/>
    <a:srgbClr val="CC3300"/>
    <a:srgbClr val="FF3399"/>
    <a:srgbClr val="008000"/>
    <a:srgbClr val="0000CC"/>
    <a:srgbClr val="D60093"/>
    <a:srgbClr val="FF0000"/>
    <a:srgbClr val="FF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57" autoAdjust="0"/>
  </p:normalViewPr>
  <p:slideViewPr>
    <p:cSldViewPr snapToGrid="0">
      <p:cViewPr>
        <p:scale>
          <a:sx n="62" d="100"/>
          <a:sy n="62" d="100"/>
        </p:scale>
        <p:origin x="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Block Diagrams for Process Systems</a:t>
            </a:r>
            <a:endParaRPr lang="en-IN" dirty="0">
              <a:solidFill>
                <a:srgbClr val="FFCC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4.4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Non-Isothermal CSTR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8468A8-23EE-451F-89E1-EDD642E20853}"/>
              </a:ext>
            </a:extLst>
          </p:cNvPr>
          <p:cNvGrpSpPr/>
          <p:nvPr/>
        </p:nvGrpSpPr>
        <p:grpSpPr>
          <a:xfrm>
            <a:off x="179874" y="921738"/>
            <a:ext cx="2617237" cy="2398011"/>
            <a:chOff x="433874" y="779498"/>
            <a:chExt cx="2617237" cy="23980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E22A54-E734-41D2-AF69-8821DACD9F3F}"/>
                </a:ext>
              </a:extLst>
            </p:cNvPr>
            <p:cNvGrpSpPr/>
            <p:nvPr/>
          </p:nvGrpSpPr>
          <p:grpSpPr>
            <a:xfrm>
              <a:off x="433874" y="779498"/>
              <a:ext cx="2617237" cy="2398011"/>
              <a:chOff x="1245636" y="2182590"/>
              <a:chExt cx="2617237" cy="239801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1EA5F70-C508-4285-8F8B-EEC70645177F}"/>
                  </a:ext>
                </a:extLst>
              </p:cNvPr>
              <p:cNvGrpSpPr/>
              <p:nvPr/>
            </p:nvGrpSpPr>
            <p:grpSpPr>
              <a:xfrm rot="16200000">
                <a:off x="2059732" y="2866830"/>
                <a:ext cx="1091682" cy="1226975"/>
                <a:chOff x="1903445" y="3023118"/>
                <a:chExt cx="1091682" cy="9144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E4F386F-2758-485C-812B-C2F758DB03E8}"/>
                    </a:ext>
                  </a:extLst>
                </p:cNvPr>
                <p:cNvSpPr/>
                <p:nvPr/>
              </p:nvSpPr>
              <p:spPr>
                <a:xfrm>
                  <a:off x="1903445" y="3023118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Flowchart: Delay 16">
                  <a:extLst>
                    <a:ext uri="{FF2B5EF4-FFF2-40B4-BE49-F238E27FC236}">
                      <a16:creationId xmlns:a16="http://schemas.microsoft.com/office/drawing/2014/main" id="{C92C8393-2637-42B6-A0D6-3DEBF8BF70A0}"/>
                    </a:ext>
                  </a:extLst>
                </p:cNvPr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F06E1C2-5C5F-4DB1-B772-63C3E72C9120}"/>
                  </a:ext>
                </a:extLst>
              </p:cNvPr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95FAF9C-BBD9-488C-8782-4C8C19566ACE}"/>
                    </a:ext>
                  </a:extLst>
                </p:cNvPr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3A1DFE1-A145-48AD-BABD-404C5970388C}"/>
                    </a:ext>
                  </a:extLst>
                </p:cNvPr>
                <p:cNvCxnSpPr>
                  <a:endCxn id="17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16DD42F-F8BD-470E-9984-A4A6932D5D34}"/>
                  </a:ext>
                </a:extLst>
              </p:cNvPr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AB0DAFB-D51E-4328-A1DB-A67680EA96AB}"/>
                    </a:ext>
                  </a:extLst>
                </p:cNvPr>
                <p:cNvCxnSpPr>
                  <a:stCxn id="16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D185E70-665A-473E-91D1-9D49DC935D2D}"/>
                    </a:ext>
                  </a:extLst>
                </p:cNvPr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E7A1AD8E-21F2-457F-978C-6A3C7ABE4116}"/>
                  </a:ext>
                </a:extLst>
              </p:cNvPr>
              <p:cNvSpPr/>
              <p:nvPr/>
            </p:nvSpPr>
            <p:spPr>
              <a:xfrm>
                <a:off x="1996751" y="3197502"/>
                <a:ext cx="1212980" cy="181891"/>
              </a:xfrm>
              <a:custGeom>
                <a:avLst/>
                <a:gdLst>
                  <a:gd name="connsiteX0" fmla="*/ 0 w 1212980"/>
                  <a:gd name="connsiteY0" fmla="*/ 86874 h 181891"/>
                  <a:gd name="connsiteX1" fmla="*/ 457200 w 1212980"/>
                  <a:gd name="connsiteY1" fmla="*/ 2898 h 181891"/>
                  <a:gd name="connsiteX2" fmla="*/ 933061 w 1212980"/>
                  <a:gd name="connsiteY2" fmla="*/ 180180 h 181891"/>
                  <a:gd name="connsiteX3" fmla="*/ 1212980 w 1212980"/>
                  <a:gd name="connsiteY3" fmla="*/ 77543 h 18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980" h="181891">
                    <a:moveTo>
                      <a:pt x="0" y="86874"/>
                    </a:moveTo>
                    <a:cubicBezTo>
                      <a:pt x="150845" y="37110"/>
                      <a:pt x="301690" y="-12653"/>
                      <a:pt x="457200" y="2898"/>
                    </a:cubicBezTo>
                    <a:cubicBezTo>
                      <a:pt x="612710" y="18449"/>
                      <a:pt x="807098" y="167739"/>
                      <a:pt x="933061" y="180180"/>
                    </a:cubicBezTo>
                    <a:cubicBezTo>
                      <a:pt x="1059024" y="192621"/>
                      <a:pt x="1136002" y="135082"/>
                      <a:pt x="1212980" y="7754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D9556D-63CC-4B46-906A-C52E64A2A4A7}"/>
                  </a:ext>
                </a:extLst>
              </p:cNvPr>
              <p:cNvSpPr txBox="1"/>
              <p:nvPr/>
            </p:nvSpPr>
            <p:spPr>
              <a:xfrm>
                <a:off x="2258007" y="3601612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 → 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41000A-E97D-4931-81C6-6B59C308434F}"/>
                  </a:ext>
                </a:extLst>
              </p:cNvPr>
              <p:cNvSpPr txBox="1"/>
              <p:nvPr/>
            </p:nvSpPr>
            <p:spPr>
              <a:xfrm>
                <a:off x="1324947" y="2182590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  <a:r>
                  <a:rPr lang="en-IN" baseline="-25000" dirty="0"/>
                  <a:t>0</a:t>
                </a:r>
                <a:r>
                  <a:rPr lang="en-IN" dirty="0"/>
                  <a:t> c</a:t>
                </a:r>
                <a:r>
                  <a:rPr lang="en-IN" baseline="-25000" dirty="0"/>
                  <a:t>A0</a:t>
                </a:r>
                <a:r>
                  <a:rPr lang="en-IN" dirty="0"/>
                  <a:t> T</a:t>
                </a:r>
                <a:r>
                  <a:rPr lang="en-IN" baseline="-25000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98058-1859-4D55-B7E7-9BF0FA825071}"/>
                  </a:ext>
                </a:extLst>
              </p:cNvPr>
              <p:cNvSpPr txBox="1"/>
              <p:nvPr/>
            </p:nvSpPr>
            <p:spPr>
              <a:xfrm>
                <a:off x="3153124" y="4211269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r>
                  <a:rPr lang="en-IN" dirty="0"/>
                  <a:t> T</a:t>
                </a:r>
                <a:endParaRPr lang="en-IN" baseline="-25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8591BA-6445-4E41-9DEA-E942CF5F8FB9}"/>
                  </a:ext>
                </a:extLst>
              </p:cNvPr>
              <p:cNvSpPr txBox="1"/>
              <p:nvPr/>
            </p:nvSpPr>
            <p:spPr>
              <a:xfrm>
                <a:off x="1796661" y="3993583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 = k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endParaRPr lang="en-IN" baseline="-250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76C2EB-3355-464C-9620-C331BCE50374}"/>
                </a:ext>
              </a:extLst>
            </p:cNvPr>
            <p:cNvSpPr/>
            <p:nvPr/>
          </p:nvSpPr>
          <p:spPr>
            <a:xfrm>
              <a:off x="944259" y="1710563"/>
              <a:ext cx="1692000" cy="910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C2E78-EA3E-43A7-818B-68286C1E6585}"/>
                </a:ext>
              </a:extLst>
            </p:cNvPr>
            <p:cNvSpPr txBox="1"/>
            <p:nvPr/>
          </p:nvSpPr>
          <p:spPr>
            <a:xfrm flipH="1">
              <a:off x="2349887" y="1966214"/>
              <a:ext cx="339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  <a:r>
                <a:rPr lang="en-IN" baseline="-25000" dirty="0"/>
                <a:t>J</a:t>
              </a:r>
              <a:endParaRPr lang="en-I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15A17F-C440-4000-BB95-D2CAFCB8D44F}"/>
              </a:ext>
            </a:extLst>
          </p:cNvPr>
          <p:cNvSpPr txBox="1"/>
          <p:nvPr/>
        </p:nvSpPr>
        <p:spPr>
          <a:xfrm>
            <a:off x="5444448" y="1073488"/>
            <a:ext cx="4135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Block diagram for effect of T</a:t>
            </a:r>
            <a:r>
              <a:rPr lang="en-IN" sz="2800" b="1" baseline="-25000" dirty="0">
                <a:solidFill>
                  <a:srgbClr val="C00000"/>
                </a:solidFill>
              </a:rPr>
              <a:t>0</a:t>
            </a:r>
            <a:r>
              <a:rPr lang="en-IN" sz="2800" b="1" dirty="0">
                <a:solidFill>
                  <a:srgbClr val="C00000"/>
                </a:solidFill>
              </a:rPr>
              <a:t> on T and </a:t>
            </a:r>
            <a:r>
              <a:rPr lang="en-IN" sz="2800" b="1" dirty="0" err="1">
                <a:solidFill>
                  <a:srgbClr val="C00000"/>
                </a:solidFill>
              </a:rPr>
              <a:t>c</a:t>
            </a:r>
            <a:r>
              <a:rPr lang="en-IN" sz="2800" b="1" baseline="-25000" dirty="0" err="1">
                <a:solidFill>
                  <a:srgbClr val="C00000"/>
                </a:solidFill>
              </a:rPr>
              <a:t>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B5DF86A8-4FDC-4009-8A28-67FFAFA6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9713" r="4288" b="11569"/>
          <a:stretch/>
        </p:blipFill>
        <p:spPr>
          <a:xfrm>
            <a:off x="4024260" y="2187809"/>
            <a:ext cx="6975494" cy="22638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FD0054-219E-4FF8-BE20-CDCF6D743860}"/>
              </a:ext>
            </a:extLst>
          </p:cNvPr>
          <p:cNvSpPr txBox="1"/>
          <p:nvPr/>
        </p:nvSpPr>
        <p:spPr>
          <a:xfrm>
            <a:off x="4303002" y="4954608"/>
            <a:ext cx="6696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C3300"/>
                </a:solidFill>
              </a:rPr>
              <a:t>EXERCISE</a:t>
            </a:r>
          </a:p>
          <a:p>
            <a:pPr algn="ctr"/>
            <a:r>
              <a:rPr lang="en-IN" sz="2800" b="1" dirty="0">
                <a:solidFill>
                  <a:srgbClr val="339933"/>
                </a:solidFill>
              </a:rPr>
              <a:t>Block diagrams for effect of</a:t>
            </a:r>
          </a:p>
          <a:p>
            <a:pPr algn="ctr"/>
            <a:r>
              <a:rPr lang="en-IN" sz="2800" b="1" dirty="0">
                <a:solidFill>
                  <a:srgbClr val="339933"/>
                </a:solidFill>
              </a:rPr>
              <a:t> c</a:t>
            </a:r>
            <a:r>
              <a:rPr lang="en-IN" sz="2800" b="1" baseline="-25000" dirty="0">
                <a:solidFill>
                  <a:srgbClr val="339933"/>
                </a:solidFill>
              </a:rPr>
              <a:t>A0</a:t>
            </a:r>
            <a:r>
              <a:rPr lang="en-IN" sz="2800" b="1" dirty="0">
                <a:solidFill>
                  <a:srgbClr val="339933"/>
                </a:solidFill>
              </a:rPr>
              <a:t>, F</a:t>
            </a:r>
            <a:r>
              <a:rPr lang="en-IN" sz="2800" b="1" baseline="-25000" dirty="0">
                <a:solidFill>
                  <a:srgbClr val="339933"/>
                </a:solidFill>
              </a:rPr>
              <a:t>0</a:t>
            </a:r>
            <a:r>
              <a:rPr lang="en-IN" sz="2800" b="1" dirty="0">
                <a:solidFill>
                  <a:srgbClr val="339933"/>
                </a:solidFill>
              </a:rPr>
              <a:t> or T</a:t>
            </a:r>
            <a:r>
              <a:rPr lang="en-IN" sz="2800" b="1" baseline="-25000" dirty="0">
                <a:solidFill>
                  <a:srgbClr val="339933"/>
                </a:solidFill>
              </a:rPr>
              <a:t>J</a:t>
            </a:r>
            <a:r>
              <a:rPr lang="en-IN" sz="2800" b="1" dirty="0">
                <a:solidFill>
                  <a:srgbClr val="339933"/>
                </a:solidFill>
              </a:rPr>
              <a:t> on T and </a:t>
            </a:r>
            <a:r>
              <a:rPr lang="en-IN" sz="2800" b="1" dirty="0" err="1">
                <a:solidFill>
                  <a:srgbClr val="339933"/>
                </a:solidFill>
              </a:rPr>
              <a:t>c</a:t>
            </a:r>
            <a:r>
              <a:rPr lang="en-IN" sz="2800" b="1" baseline="-25000" dirty="0" err="1">
                <a:solidFill>
                  <a:srgbClr val="339933"/>
                </a:solidFill>
              </a:rPr>
              <a:t>A</a:t>
            </a:r>
            <a:endParaRPr lang="en-IN" sz="2800" b="1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Exothermic R</a:t>
            </a:r>
            <a:r>
              <a:rPr lang="en-IN" dirty="0" err="1"/>
              <a:t>eactor</a:t>
            </a:r>
            <a:r>
              <a:rPr lang="en-IN" dirty="0"/>
              <a:t>-FEHE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3B4FE5-96C4-4BE5-91EC-A847FE348C08}"/>
              </a:ext>
            </a:extLst>
          </p:cNvPr>
          <p:cNvGrpSpPr/>
          <p:nvPr/>
        </p:nvGrpSpPr>
        <p:grpSpPr>
          <a:xfrm>
            <a:off x="202314" y="1086451"/>
            <a:ext cx="5266997" cy="1946037"/>
            <a:chOff x="1990474" y="1543651"/>
            <a:chExt cx="5266997" cy="194603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6F631E0-E11A-45E3-B998-D68CB5574CED}"/>
                </a:ext>
              </a:extLst>
            </p:cNvPr>
            <p:cNvGrpSpPr/>
            <p:nvPr/>
          </p:nvGrpSpPr>
          <p:grpSpPr>
            <a:xfrm>
              <a:off x="2264710" y="1543651"/>
              <a:ext cx="4641820" cy="1641248"/>
              <a:chOff x="2264710" y="1543651"/>
              <a:chExt cx="4641820" cy="1641248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E46850-A449-4747-A24E-2930FC6505C1}"/>
                  </a:ext>
                </a:extLst>
              </p:cNvPr>
              <p:cNvCxnSpPr/>
              <p:nvPr/>
            </p:nvCxnSpPr>
            <p:spPr>
              <a:xfrm flipV="1">
                <a:off x="6540770" y="2369866"/>
                <a:ext cx="365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9DD9E6-486A-4887-A414-CD9B58AEC726}"/>
                  </a:ext>
                </a:extLst>
              </p:cNvPr>
              <p:cNvCxnSpPr/>
              <p:nvPr/>
            </p:nvCxnSpPr>
            <p:spPr>
              <a:xfrm flipV="1">
                <a:off x="2264710" y="2371067"/>
                <a:ext cx="7315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257780D-84CC-468C-BDB5-411FECC8ADE2}"/>
                  </a:ext>
                </a:extLst>
              </p:cNvPr>
              <p:cNvGrpSpPr/>
              <p:nvPr/>
            </p:nvGrpSpPr>
            <p:grpSpPr>
              <a:xfrm>
                <a:off x="4209004" y="2086991"/>
                <a:ext cx="2330564" cy="548640"/>
                <a:chOff x="4574764" y="2076831"/>
                <a:chExt cx="2330564" cy="54864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9E3E122-8E68-4EA2-90ED-09C4C424A394}"/>
                    </a:ext>
                  </a:extLst>
                </p:cNvPr>
                <p:cNvGrpSpPr/>
                <p:nvPr/>
              </p:nvGrpSpPr>
              <p:grpSpPr>
                <a:xfrm>
                  <a:off x="4574764" y="2076831"/>
                  <a:ext cx="2330564" cy="548640"/>
                  <a:chOff x="4574764" y="2076831"/>
                  <a:chExt cx="2330564" cy="54864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CFE6B7C-1F8A-4406-AC5F-874AAD963D2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66427" y="1518305"/>
                    <a:ext cx="548640" cy="1665691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Flowchart: Delay 56">
                    <a:extLst>
                      <a:ext uri="{FF2B5EF4-FFF2-40B4-BE49-F238E27FC236}">
                        <a16:creationId xmlns:a16="http://schemas.microsoft.com/office/drawing/2014/main" id="{03EB0E41-E6A8-4444-81E5-06AB9CAF80AE}"/>
                      </a:ext>
                    </a:extLst>
                  </p:cNvPr>
                  <p:cNvSpPr/>
                  <p:nvPr/>
                </p:nvSpPr>
                <p:spPr>
                  <a:xfrm>
                    <a:off x="6572190" y="2076831"/>
                    <a:ext cx="333138" cy="54864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Delay 57">
                    <a:extLst>
                      <a:ext uri="{FF2B5EF4-FFF2-40B4-BE49-F238E27FC236}">
                        <a16:creationId xmlns:a16="http://schemas.microsoft.com/office/drawing/2014/main" id="{884637C2-6DF5-4CE6-812C-36DF2286F394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574764" y="2076831"/>
                    <a:ext cx="333138" cy="54864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03D38E3-ACBA-4384-A930-4B2D528C75B0}"/>
                    </a:ext>
                  </a:extLst>
                </p:cNvPr>
                <p:cNvSpPr txBox="1"/>
                <p:nvPr/>
              </p:nvSpPr>
              <p:spPr>
                <a:xfrm>
                  <a:off x="5310571" y="2155185"/>
                  <a:ext cx="919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IN" dirty="0"/>
                    <a:t>Reactor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3EE9C0-997A-46DB-AC60-AFE65019BAC2}"/>
                  </a:ext>
                </a:extLst>
              </p:cNvPr>
              <p:cNvGrpSpPr/>
              <p:nvPr/>
            </p:nvGrpSpPr>
            <p:grpSpPr>
              <a:xfrm>
                <a:off x="2999666" y="2056508"/>
                <a:ext cx="841106" cy="648000"/>
                <a:chOff x="2999666" y="2056508"/>
                <a:chExt cx="841106" cy="648000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3550437-E092-48BF-B2FE-C57D30F75BC8}"/>
                    </a:ext>
                  </a:extLst>
                </p:cNvPr>
                <p:cNvGrpSpPr/>
                <p:nvPr/>
              </p:nvGrpSpPr>
              <p:grpSpPr>
                <a:xfrm>
                  <a:off x="2999666" y="2056508"/>
                  <a:ext cx="841106" cy="648000"/>
                  <a:chOff x="2999666" y="2056508"/>
                  <a:chExt cx="841106" cy="648000"/>
                </a:xfrm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9FDD42C7-81ED-4211-B8F2-B37FD0C7A442}"/>
                      </a:ext>
                    </a:extLst>
                  </p:cNvPr>
                  <p:cNvSpPr/>
                  <p:nvPr/>
                </p:nvSpPr>
                <p:spPr>
                  <a:xfrm>
                    <a:off x="2999666" y="2167606"/>
                    <a:ext cx="841106" cy="391715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BA2D9F4D-F0E0-4702-A25D-C0EE06B69CC9}"/>
                      </a:ext>
                    </a:extLst>
                  </p:cNvPr>
                  <p:cNvCxnSpPr/>
                  <p:nvPr/>
                </p:nvCxnSpPr>
                <p:spPr>
                  <a:xfrm>
                    <a:off x="3149600" y="2056508"/>
                    <a:ext cx="0" cy="648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542AAA86-5539-4190-8C9B-0B8357BF932C}"/>
                      </a:ext>
                    </a:extLst>
                  </p:cNvPr>
                  <p:cNvCxnSpPr/>
                  <p:nvPr/>
                </p:nvCxnSpPr>
                <p:spPr>
                  <a:xfrm>
                    <a:off x="3677920" y="2056508"/>
                    <a:ext cx="0" cy="648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88E686E-F995-426C-A69B-634DFD76EBCF}"/>
                    </a:ext>
                  </a:extLst>
                </p:cNvPr>
                <p:cNvSpPr txBox="1"/>
                <p:nvPr/>
              </p:nvSpPr>
              <p:spPr>
                <a:xfrm>
                  <a:off x="3018733" y="2173087"/>
                  <a:ext cx="8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FEHE</a:t>
                  </a:r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97EB7E5-DC10-44EB-9874-4F3C6C262A20}"/>
                  </a:ext>
                </a:extLst>
              </p:cNvPr>
              <p:cNvCxnSpPr/>
              <p:nvPr/>
            </p:nvCxnSpPr>
            <p:spPr>
              <a:xfrm flipV="1">
                <a:off x="3858530" y="2376239"/>
                <a:ext cx="365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B4FA84C-2B34-441E-99A9-DCFADF569FFB}"/>
                  </a:ext>
                </a:extLst>
              </p:cNvPr>
              <p:cNvCxnSpPr/>
              <p:nvPr/>
            </p:nvCxnSpPr>
            <p:spPr>
              <a:xfrm flipH="1" flipV="1">
                <a:off x="6904236" y="1546970"/>
                <a:ext cx="0" cy="82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94E6637-EACA-41F9-887F-CAD13DE1C7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240476" y="-111590"/>
                <a:ext cx="0" cy="33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A41B056-3D42-4400-AAE2-1003F64C02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5405" y="1849651"/>
                <a:ext cx="6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10AD62-1AC6-4748-AB79-55A5AFBC42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99645" y="2878899"/>
                <a:ext cx="6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AD004F-B61D-48A2-9E01-BA3DCAA25E58}"/>
                </a:ext>
              </a:extLst>
            </p:cNvPr>
            <p:cNvSpPr txBox="1"/>
            <p:nvPr/>
          </p:nvSpPr>
          <p:spPr>
            <a:xfrm>
              <a:off x="1990474" y="220173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dirty="0"/>
                <a:t>T</a:t>
              </a:r>
              <a:r>
                <a:rPr lang="en-IN" baseline="-25000" dirty="0"/>
                <a:t>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0F87FE4-DE3D-4C08-81B8-31EFC5719CF8}"/>
                </a:ext>
              </a:extLst>
            </p:cNvPr>
            <p:cNvSpPr txBox="1"/>
            <p:nvPr/>
          </p:nvSpPr>
          <p:spPr>
            <a:xfrm>
              <a:off x="3856756" y="232370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dirty="0"/>
                <a:t>T</a:t>
              </a:r>
              <a:r>
                <a:rPr lang="en-IN" baseline="-25000" dirty="0"/>
                <a:t>1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A817EE-0901-4164-B48A-CB9ABEAA4DEA}"/>
                </a:ext>
              </a:extLst>
            </p:cNvPr>
            <p:cNvSpPr txBox="1"/>
            <p:nvPr/>
          </p:nvSpPr>
          <p:spPr>
            <a:xfrm>
              <a:off x="6882047" y="220173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dirty="0"/>
                <a:t>T</a:t>
              </a:r>
              <a:r>
                <a:rPr lang="en-IN" baseline="-25000" dirty="0"/>
                <a:t>2</a:t>
              </a:r>
              <a:endParaRPr lang="en-IN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2358F5-A6E4-4E26-9435-634AE35ACF0C}"/>
                </a:ext>
              </a:extLst>
            </p:cNvPr>
            <p:cNvSpPr txBox="1"/>
            <p:nvPr/>
          </p:nvSpPr>
          <p:spPr>
            <a:xfrm>
              <a:off x="3065114" y="31203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dirty="0"/>
                <a:t>T</a:t>
              </a:r>
              <a:r>
                <a:rPr lang="en-IN" baseline="-25000" dirty="0"/>
                <a:t>3</a:t>
              </a:r>
              <a:endParaRPr lang="en-IN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EC169D7-8D93-4C15-AA19-66FBCB861675}"/>
              </a:ext>
            </a:extLst>
          </p:cNvPr>
          <p:cNvSpPr txBox="1"/>
          <p:nvPr/>
        </p:nvSpPr>
        <p:spPr>
          <a:xfrm>
            <a:off x="6470608" y="1073488"/>
            <a:ext cx="4135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Block diagram for effect of T</a:t>
            </a:r>
            <a:r>
              <a:rPr lang="en-IN" sz="2800" b="1" baseline="-25000" dirty="0">
                <a:solidFill>
                  <a:srgbClr val="C00000"/>
                </a:solidFill>
              </a:rPr>
              <a:t>0</a:t>
            </a:r>
            <a:r>
              <a:rPr lang="en-IN" sz="2800" b="1" dirty="0">
                <a:solidFill>
                  <a:srgbClr val="C00000"/>
                </a:solidFill>
              </a:rPr>
              <a:t> on 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2" name="Picture 101" descr="Diagram, schematic&#10;&#10;Description automatically generated">
            <a:extLst>
              <a:ext uri="{FF2B5EF4-FFF2-40B4-BE49-F238E27FC236}">
                <a16:creationId xmlns:a16="http://schemas.microsoft.com/office/drawing/2014/main" id="{494B1420-2A8B-4B61-837C-324EFA90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0" y="2426779"/>
            <a:ext cx="4333786" cy="16186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29CA78-CDE5-4389-A615-0AA8D869CB1E}"/>
                  </a:ext>
                </a:extLst>
              </p:cNvPr>
              <p:cNvSpPr txBox="1"/>
              <p:nvPr/>
            </p:nvSpPr>
            <p:spPr>
              <a:xfrm>
                <a:off x="6551782" y="4627934"/>
                <a:ext cx="3405355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29CA78-CDE5-4389-A615-0AA8D869C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82" y="4627934"/>
                <a:ext cx="3405355" cy="653705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4014400-18B6-4F2B-A29C-84DFDF5BBFFF}"/>
              </a:ext>
            </a:extLst>
          </p:cNvPr>
          <p:cNvGrpSpPr/>
          <p:nvPr/>
        </p:nvGrpSpPr>
        <p:grpSpPr>
          <a:xfrm>
            <a:off x="8409908" y="2280031"/>
            <a:ext cx="1424245" cy="843897"/>
            <a:chOff x="8409908" y="2280031"/>
            <a:chExt cx="1424245" cy="8438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9E1942-4471-48C0-80DF-51B1AF61FDC1}"/>
                    </a:ext>
                  </a:extLst>
                </p:cNvPr>
                <p:cNvSpPr txBox="1"/>
                <p:nvPr/>
              </p:nvSpPr>
              <p:spPr>
                <a:xfrm>
                  <a:off x="9438019" y="2280031"/>
                  <a:ext cx="3961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9E1942-4471-48C0-80DF-51B1AF61F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019" y="2280031"/>
                  <a:ext cx="3961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308" r="-7692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5EE56AE-C1B7-4310-92DD-5DD62068499E}"/>
                </a:ext>
              </a:extLst>
            </p:cNvPr>
            <p:cNvCxnSpPr/>
            <p:nvPr/>
          </p:nvCxnSpPr>
          <p:spPr>
            <a:xfrm flipV="1">
              <a:off x="8409908" y="2444944"/>
              <a:ext cx="1018572" cy="678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9116B1C-169E-49D9-9FF0-59008E43CEA3}"/>
              </a:ext>
            </a:extLst>
          </p:cNvPr>
          <p:cNvGrpSpPr/>
          <p:nvPr/>
        </p:nvGrpSpPr>
        <p:grpSpPr>
          <a:xfrm>
            <a:off x="8399748" y="3318704"/>
            <a:ext cx="1580991" cy="1066995"/>
            <a:chOff x="8399748" y="3318704"/>
            <a:chExt cx="1580991" cy="1066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E733089-1768-4102-93FB-9E394C6A5044}"/>
                    </a:ext>
                  </a:extLst>
                </p:cNvPr>
                <p:cNvSpPr txBox="1"/>
                <p:nvPr/>
              </p:nvSpPr>
              <p:spPr>
                <a:xfrm>
                  <a:off x="9305939" y="3862542"/>
                  <a:ext cx="674800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E733089-1768-4102-93FB-9E394C6A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939" y="3862542"/>
                  <a:ext cx="674800" cy="5231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B0E6D96-291F-4439-AC29-522AF3C03E3F}"/>
                </a:ext>
              </a:extLst>
            </p:cNvPr>
            <p:cNvCxnSpPr>
              <a:cxnSpLocks/>
            </p:cNvCxnSpPr>
            <p:nvPr/>
          </p:nvCxnSpPr>
          <p:spPr>
            <a:xfrm>
              <a:off x="8399748" y="3318704"/>
              <a:ext cx="1018572" cy="678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94296FC-C69E-4196-A48F-235A7BBBFDCD}"/>
              </a:ext>
            </a:extLst>
          </p:cNvPr>
          <p:cNvGrpSpPr/>
          <p:nvPr/>
        </p:nvGrpSpPr>
        <p:grpSpPr>
          <a:xfrm>
            <a:off x="6155648" y="3050541"/>
            <a:ext cx="1403392" cy="896347"/>
            <a:chOff x="6155648" y="3050541"/>
            <a:chExt cx="1403392" cy="8963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F10D2D-C051-447F-BA05-6342FF02CF2E}"/>
                    </a:ext>
                  </a:extLst>
                </p:cNvPr>
                <p:cNvSpPr txBox="1"/>
                <p:nvPr/>
              </p:nvSpPr>
              <p:spPr>
                <a:xfrm>
                  <a:off x="6155648" y="3050541"/>
                  <a:ext cx="3961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F10D2D-C051-447F-BA05-6342FF02C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648" y="3050541"/>
                  <a:ext cx="3961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846" r="-6154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047A872-0782-435F-8D7A-7B1DC3288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0468" y="3267904"/>
              <a:ext cx="1018572" cy="678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32BDAFD-E53D-4187-9272-E7E523A21359}"/>
                  </a:ext>
                </a:extLst>
              </p:cNvPr>
              <p:cNvSpPr txBox="1"/>
              <p:nvPr/>
            </p:nvSpPr>
            <p:spPr>
              <a:xfrm>
                <a:off x="6686682" y="5635478"/>
                <a:ext cx="3057311" cy="77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32BDAFD-E53D-4187-9272-E7E523A21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682" y="5635478"/>
                <a:ext cx="3057311" cy="771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EF1C51C7-F110-4B1A-9C81-D0824598B2B0}"/>
              </a:ext>
            </a:extLst>
          </p:cNvPr>
          <p:cNvSpPr txBox="1"/>
          <p:nvPr/>
        </p:nvSpPr>
        <p:spPr>
          <a:xfrm>
            <a:off x="310650" y="4192170"/>
            <a:ext cx="58449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IN" sz="2800" b="1" i="1" dirty="0">
                <a:solidFill>
                  <a:srgbClr val="CC3300"/>
                </a:solidFill>
              </a:rPr>
              <a:t>RECYCLE EFFECT</a:t>
            </a:r>
            <a:endParaRPr lang="en-IN" sz="2400" b="1" i="1" dirty="0">
              <a:solidFill>
                <a:srgbClr val="CC3300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IN" sz="2400" dirty="0">
                <a:solidFill>
                  <a:srgbClr val="FF33CC"/>
                </a:solidFill>
              </a:rPr>
              <a:t>Much higher gain</a:t>
            </a:r>
          </a:p>
          <a:p>
            <a:pPr algn="l">
              <a:spcAft>
                <a:spcPts val="600"/>
              </a:spcAft>
            </a:pPr>
            <a:r>
              <a:rPr lang="en-IN" sz="2400" dirty="0">
                <a:solidFill>
                  <a:srgbClr val="FF33CC"/>
                </a:solidFill>
              </a:rPr>
              <a:t>Much larger time constant (</a:t>
            </a:r>
            <a:r>
              <a:rPr lang="en-IN" sz="2400" dirty="0" err="1">
                <a:solidFill>
                  <a:srgbClr val="FF33CC"/>
                </a:solidFill>
              </a:rPr>
              <a:t>ie</a:t>
            </a:r>
            <a:r>
              <a:rPr lang="en-IN" sz="2400" dirty="0">
                <a:solidFill>
                  <a:srgbClr val="FF33CC"/>
                </a:solidFill>
              </a:rPr>
              <a:t> slow dynamics)</a:t>
            </a:r>
          </a:p>
          <a:p>
            <a:pPr algn="l">
              <a:spcAft>
                <a:spcPts val="600"/>
              </a:spcAft>
            </a:pPr>
            <a:r>
              <a:rPr lang="en-IN" sz="2400" dirty="0">
                <a:solidFill>
                  <a:srgbClr val="FF33CC"/>
                </a:solidFill>
              </a:rPr>
              <a:t>Possible instability if K</a:t>
            </a:r>
            <a:r>
              <a:rPr lang="en-IN" sz="2400" baseline="-25000" dirty="0">
                <a:solidFill>
                  <a:srgbClr val="FF33CC"/>
                </a:solidFill>
              </a:rPr>
              <a:t>12</a:t>
            </a:r>
            <a:r>
              <a:rPr lang="en-IN" sz="2400" dirty="0">
                <a:solidFill>
                  <a:srgbClr val="FF33CC"/>
                </a:solidFill>
              </a:rPr>
              <a:t>K</a:t>
            </a:r>
            <a:r>
              <a:rPr lang="en-IN" sz="2400" baseline="-25000" dirty="0">
                <a:solidFill>
                  <a:srgbClr val="FF33CC"/>
                </a:solidFill>
              </a:rPr>
              <a:t>21</a:t>
            </a:r>
            <a:r>
              <a:rPr lang="en-IN" sz="2400" dirty="0">
                <a:solidFill>
                  <a:srgbClr val="FF33CC"/>
                </a:solidFill>
              </a:rPr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10497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3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Diagram&#10;&#10;Description automatically generated">
            <a:extLst>
              <a:ext uri="{FF2B5EF4-FFF2-40B4-BE49-F238E27FC236}">
                <a16:creationId xmlns:a16="http://schemas.microsoft.com/office/drawing/2014/main" id="{CCFAE169-A422-4FC6-B634-101EC335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31"/>
          <a:stretch/>
        </p:blipFill>
        <p:spPr>
          <a:xfrm>
            <a:off x="8248364" y="616449"/>
            <a:ext cx="2463884" cy="5948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" y="-131729"/>
            <a:ext cx="12192000" cy="84908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istillation</a:t>
            </a:r>
            <a:r>
              <a:rPr lang="en-IN" dirty="0"/>
              <a:t> Column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ABAA73-C091-40A5-81A4-0CA717281E45}"/>
              </a:ext>
            </a:extLst>
          </p:cNvPr>
          <p:cNvGrpSpPr/>
          <p:nvPr/>
        </p:nvGrpSpPr>
        <p:grpSpPr>
          <a:xfrm>
            <a:off x="2013734" y="1400861"/>
            <a:ext cx="1919740" cy="4259140"/>
            <a:chOff x="2013734" y="907704"/>
            <a:chExt cx="1919740" cy="425914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20E0940-4469-4010-81D5-A0DB1060147E}"/>
                </a:ext>
              </a:extLst>
            </p:cNvPr>
            <p:cNvGrpSpPr/>
            <p:nvPr/>
          </p:nvGrpSpPr>
          <p:grpSpPr>
            <a:xfrm>
              <a:off x="2013734" y="1294549"/>
              <a:ext cx="1367420" cy="3872295"/>
              <a:chOff x="2558266" y="1664413"/>
              <a:chExt cx="1367420" cy="387229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5DB0136-96C1-4381-95E7-C7B8606EA4CD}"/>
                  </a:ext>
                </a:extLst>
              </p:cNvPr>
              <p:cNvGrpSpPr/>
              <p:nvPr/>
            </p:nvGrpSpPr>
            <p:grpSpPr>
              <a:xfrm rot="5400000">
                <a:off x="1486328" y="3157594"/>
                <a:ext cx="2958957" cy="815082"/>
                <a:chOff x="4119938" y="2476072"/>
                <a:chExt cx="2958957" cy="636998"/>
              </a:xfrm>
            </p:grpSpPr>
            <p:sp>
              <p:nvSpPr>
                <p:cNvPr id="3" name="Left Bracket 2">
                  <a:extLst>
                    <a:ext uri="{FF2B5EF4-FFF2-40B4-BE49-F238E27FC236}">
                      <a16:creationId xmlns:a16="http://schemas.microsoft.com/office/drawing/2014/main" id="{DCE60300-FCCF-4338-A20B-EEF822668244}"/>
                    </a:ext>
                  </a:extLst>
                </p:cNvPr>
                <p:cNvSpPr/>
                <p:nvPr/>
              </p:nvSpPr>
              <p:spPr>
                <a:xfrm>
                  <a:off x="4119938" y="2476072"/>
                  <a:ext cx="369870" cy="636998"/>
                </a:xfrm>
                <a:prstGeom prst="leftBracket">
                  <a:avLst>
                    <a:gd name="adj" fmla="val 86111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460F6D4-86D5-40DF-B3AE-C310D15E9709}"/>
                    </a:ext>
                  </a:extLst>
                </p:cNvPr>
                <p:cNvCxnSpPr/>
                <p:nvPr/>
              </p:nvCxnSpPr>
              <p:spPr>
                <a:xfrm>
                  <a:off x="4489808" y="2476072"/>
                  <a:ext cx="25890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991FE61-5773-4A0C-9745-F3A591605583}"/>
                    </a:ext>
                  </a:extLst>
                </p:cNvPr>
                <p:cNvCxnSpPr/>
                <p:nvPr/>
              </p:nvCxnSpPr>
              <p:spPr>
                <a:xfrm>
                  <a:off x="4488098" y="3111351"/>
                  <a:ext cx="25890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194A130-5A1A-4849-87FE-3AE2CFD571AD}"/>
                  </a:ext>
                </a:extLst>
              </p:cNvPr>
              <p:cNvCxnSpPr/>
              <p:nvPr/>
            </p:nvCxnSpPr>
            <p:spPr>
              <a:xfrm flipV="1">
                <a:off x="2964094" y="1664413"/>
                <a:ext cx="0" cy="90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BD07E10-30D4-499E-8C42-F7D1D8B1BA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655686" y="2140649"/>
                <a:ext cx="0" cy="5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6A3BC8E-A699-421A-9BC4-1FCA36A46A17}"/>
                  </a:ext>
                </a:extLst>
              </p:cNvPr>
              <p:cNvGrpSpPr/>
              <p:nvPr/>
            </p:nvGrpSpPr>
            <p:grpSpPr>
              <a:xfrm>
                <a:off x="2568539" y="2558268"/>
                <a:ext cx="791110" cy="596548"/>
                <a:chOff x="2568539" y="2558268"/>
                <a:chExt cx="791110" cy="596548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AA108A2-C5CD-4A4C-8C44-49689C46F3E0}"/>
                    </a:ext>
                  </a:extLst>
                </p:cNvPr>
                <p:cNvCxnSpPr/>
                <p:nvPr/>
              </p:nvCxnSpPr>
              <p:spPr>
                <a:xfrm>
                  <a:off x="2568539" y="2558268"/>
                  <a:ext cx="7911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73CAB46-3E54-40E7-AA9D-82BC25A7CE7F}"/>
                    </a:ext>
                  </a:extLst>
                </p:cNvPr>
                <p:cNvCxnSpPr/>
                <p:nvPr/>
              </p:nvCxnSpPr>
              <p:spPr>
                <a:xfrm>
                  <a:off x="3236360" y="257881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E34E01D7-2330-4479-A29A-13834B244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0392" y="257710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704E358-3BF5-4DBE-8F66-0BE95A0B9443}"/>
                  </a:ext>
                </a:extLst>
              </p:cNvPr>
              <p:cNvGrpSpPr/>
              <p:nvPr/>
            </p:nvGrpSpPr>
            <p:grpSpPr>
              <a:xfrm>
                <a:off x="2566829" y="3152454"/>
                <a:ext cx="791110" cy="596548"/>
                <a:chOff x="2568539" y="2558268"/>
                <a:chExt cx="791110" cy="596548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38AE06D-D155-4ECE-B67B-D53334AD6278}"/>
                    </a:ext>
                  </a:extLst>
                </p:cNvPr>
                <p:cNvCxnSpPr/>
                <p:nvPr/>
              </p:nvCxnSpPr>
              <p:spPr>
                <a:xfrm>
                  <a:off x="2568539" y="2558268"/>
                  <a:ext cx="7911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851C85E1-1543-4FD0-91A0-D1F941755B3F}"/>
                    </a:ext>
                  </a:extLst>
                </p:cNvPr>
                <p:cNvCxnSpPr/>
                <p:nvPr/>
              </p:nvCxnSpPr>
              <p:spPr>
                <a:xfrm>
                  <a:off x="3236360" y="257881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54CC3BC4-8892-4E76-80FE-7D2350F88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0392" y="257710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CBFE23A-E5C1-42FF-969E-10548C1AE27E}"/>
                  </a:ext>
                </a:extLst>
              </p:cNvPr>
              <p:cNvGrpSpPr/>
              <p:nvPr/>
            </p:nvGrpSpPr>
            <p:grpSpPr>
              <a:xfrm>
                <a:off x="2566829" y="3768902"/>
                <a:ext cx="791110" cy="596548"/>
                <a:chOff x="2568539" y="2558268"/>
                <a:chExt cx="791110" cy="596548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9005AFB-122A-4C60-B3FB-17B802BB177D}"/>
                    </a:ext>
                  </a:extLst>
                </p:cNvPr>
                <p:cNvCxnSpPr/>
                <p:nvPr/>
              </p:nvCxnSpPr>
              <p:spPr>
                <a:xfrm>
                  <a:off x="2568539" y="2558268"/>
                  <a:ext cx="7911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96031F81-E981-4333-B49D-8D16E3138E32}"/>
                    </a:ext>
                  </a:extLst>
                </p:cNvPr>
                <p:cNvCxnSpPr/>
                <p:nvPr/>
              </p:nvCxnSpPr>
              <p:spPr>
                <a:xfrm>
                  <a:off x="3236360" y="257881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0B722101-17D7-4531-90CE-D27115750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0392" y="257710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45F5AFB-9D3C-4846-8A04-89E18EE16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500" y="4423020"/>
                    <a:ext cx="22603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45F5AFB-9D3C-4846-8A04-89E18EE16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500" y="4423020"/>
                    <a:ext cx="226032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393D1AB-23B3-4057-A641-CE3AC9AFA4F3}"/>
                  </a:ext>
                </a:extLst>
              </p:cNvPr>
              <p:cNvGrpSpPr/>
              <p:nvPr/>
            </p:nvGrpSpPr>
            <p:grpSpPr>
              <a:xfrm>
                <a:off x="2566829" y="4929886"/>
                <a:ext cx="791110" cy="606822"/>
                <a:chOff x="2568539" y="2558268"/>
                <a:chExt cx="791110" cy="606822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432BCC3-CA88-44D1-B1A0-8A22533C223F}"/>
                    </a:ext>
                  </a:extLst>
                </p:cNvPr>
                <p:cNvCxnSpPr/>
                <p:nvPr/>
              </p:nvCxnSpPr>
              <p:spPr>
                <a:xfrm>
                  <a:off x="2568539" y="2558268"/>
                  <a:ext cx="7911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04E837FD-7857-4C82-80EC-0E5FB0E69026}"/>
                    </a:ext>
                  </a:extLst>
                </p:cNvPr>
                <p:cNvCxnSpPr/>
                <p:nvPr/>
              </p:nvCxnSpPr>
              <p:spPr>
                <a:xfrm>
                  <a:off x="3236360" y="2589090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F236B9B7-6BF5-437C-898B-D8831EBA1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0392" y="2577106"/>
                  <a:ext cx="0" cy="57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B44B525-73E5-4097-B4D3-6F7251EE8AA6}"/>
                </a:ext>
              </a:extLst>
            </p:cNvPr>
            <p:cNvSpPr txBox="1"/>
            <p:nvPr/>
          </p:nvSpPr>
          <p:spPr>
            <a:xfrm>
              <a:off x="2164993" y="907704"/>
              <a:ext cx="676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dirty="0"/>
                <a:t>V, y</a:t>
              </a:r>
              <a:r>
                <a:rPr lang="en-IN" baseline="-25000" dirty="0"/>
                <a:t>1</a:t>
              </a:r>
              <a:endParaRPr lang="en-IN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86F952-AA09-48AC-B41D-08D638D8077A}"/>
                </a:ext>
              </a:extLst>
            </p:cNvPr>
            <p:cNvSpPr txBox="1"/>
            <p:nvPr/>
          </p:nvSpPr>
          <p:spPr>
            <a:xfrm>
              <a:off x="3393493" y="1835309"/>
              <a:ext cx="539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dirty="0"/>
                <a:t>L, x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11741A6-E242-4F5A-8A6E-8D726EEA8883}"/>
              </a:ext>
            </a:extLst>
          </p:cNvPr>
          <p:cNvSpPr txBox="1"/>
          <p:nvPr/>
        </p:nvSpPr>
        <p:spPr>
          <a:xfrm>
            <a:off x="3656051" y="2821975"/>
            <a:ext cx="4135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Block diagram for effect of L on y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40EE6B-CCA7-4E6B-8CDB-D884983211DE}"/>
              </a:ext>
            </a:extLst>
          </p:cNvPr>
          <p:cNvSpPr txBox="1"/>
          <p:nvPr/>
        </p:nvSpPr>
        <p:spPr>
          <a:xfrm>
            <a:off x="3309263" y="4679503"/>
            <a:ext cx="5128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339933"/>
                </a:solidFill>
              </a:rPr>
              <a:t>EXERCISE</a:t>
            </a:r>
          </a:p>
          <a:p>
            <a:pPr algn="ctr"/>
            <a:r>
              <a:rPr lang="en-IN" sz="2800" b="1" dirty="0">
                <a:solidFill>
                  <a:srgbClr val="FF33CC"/>
                </a:solidFill>
              </a:rPr>
              <a:t>Derive transfer function relating y</a:t>
            </a:r>
            <a:r>
              <a:rPr lang="en-IN" sz="2800" b="1" baseline="-25000" dirty="0">
                <a:solidFill>
                  <a:srgbClr val="FF33CC"/>
                </a:solidFill>
              </a:rPr>
              <a:t>1</a:t>
            </a:r>
            <a:r>
              <a:rPr lang="en-IN" sz="2800" b="1" dirty="0">
                <a:solidFill>
                  <a:srgbClr val="FF33CC"/>
                </a:solidFill>
              </a:rPr>
              <a:t> and L</a:t>
            </a:r>
          </a:p>
        </p:txBody>
      </p:sp>
    </p:spTree>
    <p:extLst>
      <p:ext uri="{BB962C8B-B14F-4D97-AF65-F5344CB8AC3E}">
        <p14:creationId xmlns:p14="http://schemas.microsoft.com/office/powerpoint/2010/main" val="8242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990004"/>
            <a:ext cx="11417587" cy="5458422"/>
          </a:xfrm>
        </p:spPr>
        <p:txBody>
          <a:bodyPr>
            <a:normAutofit/>
          </a:bodyPr>
          <a:lstStyle/>
          <a:p>
            <a:r>
              <a:rPr lang="en-US" dirty="0"/>
              <a:t>Physical process structure determines the block diagram structure</a:t>
            </a:r>
          </a:p>
          <a:p>
            <a:endParaRPr lang="en-US" dirty="0"/>
          </a:p>
          <a:p>
            <a:r>
              <a:rPr lang="en-US" dirty="0"/>
              <a:t>CSTR example</a:t>
            </a:r>
          </a:p>
          <a:p>
            <a:pPr lvl="1"/>
            <a:r>
              <a:rPr lang="en-US" dirty="0"/>
              <a:t>Coupled material and energy balance</a:t>
            </a:r>
          </a:p>
          <a:p>
            <a:endParaRPr lang="en-US" dirty="0"/>
          </a:p>
          <a:p>
            <a:r>
              <a:rPr lang="en-US" dirty="0"/>
              <a:t>Reactor FEHE example</a:t>
            </a:r>
          </a:p>
          <a:p>
            <a:pPr lvl="1"/>
            <a:r>
              <a:rPr lang="en-US" dirty="0"/>
              <a:t>Energy recycle causes large increase in process gain and time constant</a:t>
            </a:r>
          </a:p>
          <a:p>
            <a:pPr lvl="1"/>
            <a:r>
              <a:rPr lang="en-US" dirty="0"/>
              <a:t>Process may become unstable</a:t>
            </a:r>
          </a:p>
          <a:p>
            <a:endParaRPr lang="en-US" dirty="0"/>
          </a:p>
          <a:p>
            <a:r>
              <a:rPr lang="en-US" dirty="0"/>
              <a:t>Distillation column example</a:t>
            </a:r>
          </a:p>
          <a:p>
            <a:pPr lvl="1"/>
            <a:r>
              <a:rPr lang="en-US" dirty="0"/>
              <a:t>Interacting lags in series</a:t>
            </a:r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35994</TotalTime>
  <Words>176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Block Diagrams for Process Systems</vt:lpstr>
      <vt:lpstr>Non-Isothermal CSTR</vt:lpstr>
      <vt:lpstr>Exothermic Reactor-FEHE</vt:lpstr>
      <vt:lpstr>Distillation Column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460</cp:revision>
  <dcterms:created xsi:type="dcterms:W3CDTF">2019-12-31T10:16:46Z</dcterms:created>
  <dcterms:modified xsi:type="dcterms:W3CDTF">2021-02-27T06:57:21Z</dcterms:modified>
</cp:coreProperties>
</file>