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89" r:id="rId3"/>
    <p:sldId id="373" r:id="rId4"/>
    <p:sldId id="390" r:id="rId5"/>
    <p:sldId id="391" r:id="rId6"/>
    <p:sldId id="392" r:id="rId7"/>
    <p:sldId id="398" r:id="rId8"/>
    <p:sldId id="393" r:id="rId9"/>
    <p:sldId id="394" r:id="rId10"/>
    <p:sldId id="395" r:id="rId11"/>
    <p:sldId id="396" r:id="rId12"/>
    <p:sldId id="397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3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CC">
        <a:alpha val="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99FF"/>
    <a:srgbClr val="FF33CC"/>
    <a:srgbClr val="339933"/>
    <a:srgbClr val="CC3300"/>
    <a:srgbClr val="008000"/>
    <a:srgbClr val="0000CC"/>
    <a:srgbClr val="D60093"/>
    <a:srgbClr val="FF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57" autoAdjust="0"/>
  </p:normalViewPr>
  <p:slideViewPr>
    <p:cSldViewPr snapToGrid="0">
      <p:cViewPr varScale="1">
        <p:scale>
          <a:sx n="104" d="100"/>
          <a:sy n="104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11/04/21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11/04/21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11/04/21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11/04/21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11/04/21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11/04/21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11/04/21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11/04/21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11/04/21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Laplace Domain Analysis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SISO Feedback Loops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sz="3200" dirty="0">
                <a:solidFill>
                  <a:srgbClr val="FF99FF"/>
                </a:solidFill>
              </a:rPr>
              <a:t>Analysis and Design</a:t>
            </a:r>
            <a:endParaRPr lang="en-IN" dirty="0">
              <a:solidFill>
                <a:srgbClr val="FF99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CC"/>
                </a:solidFill>
              </a:rPr>
              <a:t>Module 4.4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31B8F3-BF88-43E0-BDCF-C139458B1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/>
              <a:t>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FC8C-C550-41A9-B497-E2FB3DB4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Routh Array 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AFC7F2-A239-4087-9B2C-0A5B9536CB9E}"/>
                  </a:ext>
                </a:extLst>
              </p:cNvPr>
              <p:cNvSpPr txBox="1"/>
              <p:nvPr/>
            </p:nvSpPr>
            <p:spPr>
              <a:xfrm>
                <a:off x="2221189" y="1073649"/>
                <a:ext cx="5816977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+9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−12=0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AFC7F2-A239-4087-9B2C-0A5B9536C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189" y="1073649"/>
                <a:ext cx="5816977" cy="373500"/>
              </a:xfrm>
              <a:prstGeom prst="rect">
                <a:avLst/>
              </a:prstGeom>
              <a:blipFill>
                <a:blip r:embed="rId2"/>
                <a:stretch>
                  <a:fillRect l="-838" r="-733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6BBDEE7-9B72-4CDC-997B-6F589B1959D8}"/>
              </a:ext>
            </a:extLst>
          </p:cNvPr>
          <p:cNvSpPr txBox="1"/>
          <p:nvPr/>
        </p:nvSpPr>
        <p:spPr>
          <a:xfrm>
            <a:off x="2461606" y="2198670"/>
            <a:ext cx="667212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	ROUTH ARRAY</a:t>
            </a:r>
            <a:endParaRPr lang="en-IN" b="1" dirty="0"/>
          </a:p>
          <a:p>
            <a:pPr algn="l"/>
            <a:r>
              <a:rPr lang="en-IN" dirty="0"/>
              <a:t>s</a:t>
            </a:r>
            <a:r>
              <a:rPr lang="en-IN" baseline="30000" dirty="0"/>
              <a:t>5</a:t>
            </a:r>
            <a:r>
              <a:rPr lang="en-IN" dirty="0"/>
              <a:t>	1	3	-4	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4</a:t>
            </a:r>
            <a:r>
              <a:rPr lang="en-IN" dirty="0"/>
              <a:t>	3 (1)	9 (3)	-12 (-4)	Common factor 3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3</a:t>
            </a:r>
            <a:r>
              <a:rPr lang="en-IN" dirty="0"/>
              <a:t>	0 (4) (2)	0 (6) (3)		Aux </a:t>
            </a:r>
            <a:r>
              <a:rPr lang="en-IN" dirty="0" err="1"/>
              <a:t>polynominal</a:t>
            </a:r>
            <a:r>
              <a:rPr lang="en-IN" dirty="0"/>
              <a:t>. 2 common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2	</a:t>
            </a:r>
            <a:r>
              <a:rPr lang="en-IN" dirty="0"/>
              <a:t>1.5	-4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1	</a:t>
            </a:r>
            <a:r>
              <a:rPr lang="en-IN" dirty="0"/>
              <a:t>8.33	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0</a:t>
            </a:r>
            <a:r>
              <a:rPr lang="en-IN" dirty="0"/>
              <a:t>	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86FF7F-B9C3-4F7E-885E-2BD327194EA2}"/>
                  </a:ext>
                </a:extLst>
              </p:cNvPr>
              <p:cNvSpPr txBox="1"/>
              <p:nvPr/>
            </p:nvSpPr>
            <p:spPr>
              <a:xfrm>
                <a:off x="934949" y="5553518"/>
                <a:ext cx="85891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/>
                  <a:t>1 sign changes in first column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IN" sz="2400" dirty="0"/>
                  <a:t> 1 RHP root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IN" sz="2400" dirty="0"/>
                  <a:t> </a:t>
                </a:r>
                <a:r>
                  <a:rPr lang="en-IN" sz="2400" b="1" dirty="0"/>
                  <a:t>Unstable system</a:t>
                </a:r>
                <a:r>
                  <a:rPr lang="en-IN" sz="2400" dirty="0"/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86FF7F-B9C3-4F7E-885E-2BD327194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49" y="5553518"/>
                <a:ext cx="8589194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003F3-78B7-4032-A2E2-8CAC8F5B58CA}"/>
                  </a:ext>
                </a:extLst>
              </p:cNvPr>
              <p:cNvSpPr txBox="1"/>
              <p:nvPr/>
            </p:nvSpPr>
            <p:spPr>
              <a:xfrm>
                <a:off x="1828800" y="4719906"/>
                <a:ext cx="82284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IN" dirty="0"/>
                  <a:t>Aux poly: s</a:t>
                </a:r>
                <a:r>
                  <a:rPr lang="en-IN" baseline="30000" dirty="0"/>
                  <a:t>4</a:t>
                </a:r>
                <a:r>
                  <a:rPr lang="en-IN" dirty="0"/>
                  <a:t> + 3s</a:t>
                </a:r>
                <a:r>
                  <a:rPr lang="en-IN" baseline="30000" dirty="0"/>
                  <a:t>2</a:t>
                </a:r>
                <a:r>
                  <a:rPr lang="en-IN" dirty="0"/>
                  <a:t> – 4 = 0 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IN" dirty="0"/>
                  <a:t> s = ±2j &amp; s = ±1 are roots of p(s) = 0. Remaining root s = -3</a:t>
                </a:r>
              </a:p>
              <a:p>
                <a:pPr algn="ctr"/>
                <a:r>
                  <a:rPr lang="en-IN" dirty="0"/>
                  <a:t>p(s) ≡ (s+1)(s-1)(s+2j)(s-2j)(s+3)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003F3-78B7-4032-A2E2-8CAC8F5B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719906"/>
                <a:ext cx="8228471" cy="646331"/>
              </a:xfrm>
              <a:prstGeom prst="rect">
                <a:avLst/>
              </a:prstGeom>
              <a:blipFill>
                <a:blip r:embed="rId4"/>
                <a:stretch>
                  <a:fillRect l="-593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36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9296-DB27-4409-82EF-EF2C60B2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Routh Array Example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8CB6F4-3642-4E57-A485-1CB3855C5113}"/>
                  </a:ext>
                </a:extLst>
              </p:cNvPr>
              <p:cNvSpPr txBox="1"/>
              <p:nvPr/>
            </p:nvSpPr>
            <p:spPr>
              <a:xfrm>
                <a:off x="2238796" y="972155"/>
                <a:ext cx="7952197" cy="1929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:r>
                  <a:rPr lang="en-IN" dirty="0"/>
                  <a:t>Consider SISO system with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+1)(3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+1)(4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+1)(5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algn="l">
                  <a:spcBef>
                    <a:spcPts val="600"/>
                  </a:spcBef>
                </a:pPr>
                <a:r>
                  <a:rPr lang="en-IN" dirty="0"/>
                  <a:t>It is controlled using a P only controller. Use Routh array to </a:t>
                </a:r>
              </a:p>
              <a:p>
                <a:pPr marL="342900" indent="-342900" algn="l">
                  <a:buFont typeface="+mj-lt"/>
                  <a:buAutoNum type="alphaLcParenR"/>
                </a:pPr>
                <a:r>
                  <a:rPr lang="en-IN" dirty="0"/>
                  <a:t>Obtain controller gain range for which closed loop system is stable</a:t>
                </a:r>
              </a:p>
              <a:p>
                <a:pPr marL="342900" indent="-342900" algn="l">
                  <a:buFont typeface="+mj-lt"/>
                  <a:buAutoNum type="alphaLcParenR"/>
                </a:pPr>
                <a:r>
                  <a:rPr lang="en-IN" dirty="0"/>
                  <a:t>Frequency of oscillations at the verge of instability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8CB6F4-3642-4E57-A485-1CB3855C5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6" y="972155"/>
                <a:ext cx="7952197" cy="1929374"/>
              </a:xfrm>
              <a:prstGeom prst="rect">
                <a:avLst/>
              </a:prstGeom>
              <a:blipFill>
                <a:blip r:embed="rId2"/>
                <a:stretch>
                  <a:fillRect l="-638" t="-1307" b="-4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96CE91-FB01-4303-BBF3-126B83D47C9F}"/>
                  </a:ext>
                </a:extLst>
              </p:cNvPr>
              <p:cNvSpPr txBox="1"/>
              <p:nvPr/>
            </p:nvSpPr>
            <p:spPr>
              <a:xfrm>
                <a:off x="1594289" y="2987871"/>
                <a:ext cx="8867876" cy="342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𝐶𝐿𝐶𝐸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≡1+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⟹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120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+274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+225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+85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+1+5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𝐾𝑐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96CE91-FB01-4303-BBF3-126B83D47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289" y="2987871"/>
                <a:ext cx="8867876" cy="342081"/>
              </a:xfrm>
              <a:prstGeom prst="rect">
                <a:avLst/>
              </a:prstGeom>
              <a:blipFill>
                <a:blip r:embed="rId3"/>
                <a:stretch>
                  <a:fillRect l="-206" r="-206" b="-19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C4C4F0-8CB0-4224-BA14-63C9A275A584}"/>
              </a:ext>
            </a:extLst>
          </p:cNvPr>
          <p:cNvSpPr txBox="1"/>
          <p:nvPr/>
        </p:nvSpPr>
        <p:spPr>
          <a:xfrm>
            <a:off x="530063" y="3479969"/>
            <a:ext cx="7411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	ROUTH ARRAY</a:t>
            </a:r>
            <a:endParaRPr lang="en-IN" b="1" dirty="0"/>
          </a:p>
          <a:p>
            <a:pPr algn="l"/>
            <a:r>
              <a:rPr lang="en-IN" dirty="0"/>
              <a:t>s</a:t>
            </a:r>
            <a:r>
              <a:rPr lang="en-IN" baseline="30000" dirty="0"/>
              <a:t>5</a:t>
            </a:r>
            <a:r>
              <a:rPr lang="en-IN" dirty="0"/>
              <a:t>	120 (8)		225 (15)		15 (1)	common factor 15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4</a:t>
            </a:r>
            <a:r>
              <a:rPr lang="en-IN" dirty="0"/>
              <a:t>	274		85		</a:t>
            </a:r>
            <a:r>
              <a:rPr lang="el-GR" dirty="0"/>
              <a:t>α</a:t>
            </a:r>
            <a:endParaRPr lang="en-IN" dirty="0"/>
          </a:p>
          <a:p>
            <a:pPr algn="l"/>
            <a:r>
              <a:rPr lang="en-IN" dirty="0"/>
              <a:t>s</a:t>
            </a:r>
            <a:r>
              <a:rPr lang="en-IN" baseline="30000" dirty="0"/>
              <a:t>3</a:t>
            </a:r>
            <a:r>
              <a:rPr lang="en-IN" dirty="0"/>
              <a:t>	b=12.52		c=1-0.0292</a:t>
            </a:r>
            <a:r>
              <a:rPr lang="el-GR" dirty="0"/>
              <a:t>α</a:t>
            </a:r>
            <a:r>
              <a:rPr lang="en-IN" dirty="0"/>
              <a:t>	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2	</a:t>
            </a:r>
            <a:r>
              <a:rPr lang="en-IN" dirty="0"/>
              <a:t>d=63.112+0.6391</a:t>
            </a:r>
            <a:r>
              <a:rPr lang="el-GR" dirty="0"/>
              <a:t>α</a:t>
            </a:r>
            <a:r>
              <a:rPr lang="en-IN" dirty="0"/>
              <a:t>	</a:t>
            </a:r>
            <a:r>
              <a:rPr lang="el-GR" dirty="0"/>
              <a:t>α</a:t>
            </a:r>
            <a:endParaRPr lang="en-IN" dirty="0"/>
          </a:p>
          <a:p>
            <a:pPr algn="l"/>
            <a:r>
              <a:rPr lang="en-IN" dirty="0"/>
              <a:t>s</a:t>
            </a:r>
            <a:r>
              <a:rPr lang="en-IN" baseline="30000" dirty="0"/>
              <a:t>1	</a:t>
            </a:r>
            <a:r>
              <a:rPr lang="en-IN" dirty="0"/>
              <a:t>e		0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0</a:t>
            </a:r>
            <a:r>
              <a:rPr lang="en-IN" dirty="0"/>
              <a:t>	</a:t>
            </a:r>
            <a:r>
              <a:rPr lang="el-GR" dirty="0"/>
              <a:t>α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58ADE-2D89-4CAB-A496-449FF3AE693B}"/>
                  </a:ext>
                </a:extLst>
              </p:cNvPr>
              <p:cNvSpPr txBox="1"/>
              <p:nvPr/>
            </p:nvSpPr>
            <p:spPr>
              <a:xfrm>
                <a:off x="6028227" y="4402479"/>
                <a:ext cx="3923575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0.0187</m:t>
                          </m:r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13.7219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63.1120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58ADE-2D89-4CAB-A496-449FF3AE6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27" y="4402479"/>
                <a:ext cx="3923575" cy="5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48A52C-6F05-4435-93B5-B2499BABD17F}"/>
                  </a:ext>
                </a:extLst>
              </p:cNvPr>
              <p:cNvSpPr txBox="1"/>
              <p:nvPr/>
            </p:nvSpPr>
            <p:spPr>
              <a:xfrm>
                <a:off x="5978590" y="5081509"/>
                <a:ext cx="40228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IN" dirty="0"/>
                  <a:t>For no sign change, </a:t>
                </a:r>
                <a:r>
                  <a:rPr lang="el-GR" dirty="0"/>
                  <a:t>α</a:t>
                </a:r>
                <a:r>
                  <a:rPr lang="en-IN" dirty="0"/>
                  <a:t> = 1+5K</a:t>
                </a:r>
                <a:r>
                  <a:rPr lang="en-IN" baseline="-25000" dirty="0"/>
                  <a:t>C</a:t>
                </a:r>
                <a:r>
                  <a:rPr lang="en-IN" dirty="0"/>
                  <a:t> &lt; 4.5710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IN" dirty="0"/>
                  <a:t> </a:t>
                </a:r>
                <a:r>
                  <a:rPr lang="en-IN" b="1" dirty="0"/>
                  <a:t>K</a:t>
                </a:r>
                <a:r>
                  <a:rPr lang="en-IN" b="1" baseline="-25000" dirty="0"/>
                  <a:t>C</a:t>
                </a:r>
                <a:r>
                  <a:rPr lang="en-IN" b="1" dirty="0"/>
                  <a:t> &lt; 0.714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48A52C-6F05-4435-93B5-B2499BAB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590" y="5081509"/>
                <a:ext cx="4022847" cy="646331"/>
              </a:xfrm>
              <a:prstGeom prst="rect">
                <a:avLst/>
              </a:prstGeom>
              <a:blipFill>
                <a:blip r:embed="rId5"/>
                <a:stretch>
                  <a:fillRect l="-1364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C77811-0B59-476D-9162-1D4E96C1C514}"/>
                  </a:ext>
                </a:extLst>
              </p:cNvPr>
              <p:cNvSpPr txBox="1"/>
              <p:nvPr/>
            </p:nvSpPr>
            <p:spPr>
              <a:xfrm>
                <a:off x="2085653" y="5851077"/>
                <a:ext cx="75021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At </a:t>
                </a:r>
                <a:r>
                  <a:rPr lang="el-GR" dirty="0"/>
                  <a:t>α</a:t>
                </a:r>
                <a:r>
                  <a:rPr lang="en-IN" dirty="0"/>
                  <a:t> = 4.57, aux. poly. ≡ ds</a:t>
                </a:r>
                <a:r>
                  <a:rPr lang="en-IN" baseline="30000" dirty="0"/>
                  <a:t>2</a:t>
                </a:r>
                <a:r>
                  <a:rPr lang="en-IN" dirty="0"/>
                  <a:t> + </a:t>
                </a:r>
                <a:r>
                  <a:rPr lang="el-GR" dirty="0"/>
                  <a:t>α</a:t>
                </a:r>
                <a:r>
                  <a:rPr lang="en-IN" dirty="0"/>
                  <a:t> = 0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IN" dirty="0"/>
                  <a:t> 66.0327s</a:t>
                </a:r>
                <a:r>
                  <a:rPr lang="en-IN" baseline="30000" dirty="0"/>
                  <a:t>2</a:t>
                </a:r>
                <a:r>
                  <a:rPr lang="en-IN" dirty="0"/>
                  <a:t> + 4.570 = 0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IN" dirty="0"/>
                  <a:t> s = ±0.2631j</a:t>
                </a:r>
              </a:p>
              <a:p>
                <a:pPr algn="ctr"/>
                <a:r>
                  <a:rPr lang="en-IN" dirty="0"/>
                  <a:t>Frequency of oscillation at verge of instability </a:t>
                </a:r>
                <a:r>
                  <a:rPr lang="en-IN" b="1" dirty="0"/>
                  <a:t>0.2631 rad/min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C77811-0B59-476D-9162-1D4E96C1C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653" y="5851077"/>
                <a:ext cx="7502182" cy="646331"/>
              </a:xfrm>
              <a:prstGeom prst="rect">
                <a:avLst/>
              </a:prstGeom>
              <a:blipFill>
                <a:blip r:embed="rId6"/>
                <a:stretch>
                  <a:fillRect l="-676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1391B60B-59DB-9944-92FC-F76FE20DF25D}"/>
              </a:ext>
            </a:extLst>
          </p:cNvPr>
          <p:cNvSpPr txBox="1">
            <a:spLocks/>
          </p:cNvSpPr>
          <p:nvPr/>
        </p:nvSpPr>
        <p:spPr>
          <a:xfrm>
            <a:off x="0" y="206640"/>
            <a:ext cx="12192000" cy="849086"/>
          </a:xfrm>
          <a:prstGeom prst="rect">
            <a:avLst/>
          </a:prstGeom>
          <a:solidFill>
            <a:srgbClr val="0000CC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FFF0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IN"/>
              <a:t>Routh Array Example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11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30AC018-D027-4C5E-AC7F-548F063F4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61" y="1758241"/>
            <a:ext cx="6431624" cy="4823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1512E1-920F-488D-AAF7-7C757C1E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Ultimate Gain and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D4C4-1DF4-4328-A06B-456A819CB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4662685"/>
          </a:xfrm>
        </p:spPr>
        <p:txBody>
          <a:bodyPr/>
          <a:lstStyle/>
          <a:p>
            <a:r>
              <a:rPr lang="en-IN" dirty="0"/>
              <a:t>Ultimate gain (K</a:t>
            </a:r>
            <a:r>
              <a:rPr lang="en-IN" baseline="-25000" dirty="0"/>
              <a:t>U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Proportional controller gain for which sustained closed loop oscillations occur</a:t>
            </a:r>
          </a:p>
          <a:p>
            <a:r>
              <a:rPr lang="en-IN" dirty="0"/>
              <a:t>Ultimate period (P</a:t>
            </a:r>
            <a:r>
              <a:rPr lang="en-IN" baseline="-25000" dirty="0"/>
              <a:t>U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 Sustained oscillation period at K</a:t>
            </a:r>
            <a:r>
              <a:rPr lang="en-IN" baseline="-25000" dirty="0"/>
              <a:t>U</a:t>
            </a:r>
          </a:p>
          <a:p>
            <a:r>
              <a:rPr lang="en-IN" dirty="0"/>
              <a:t>K</a:t>
            </a:r>
            <a:r>
              <a:rPr lang="en-IN" baseline="-25000" dirty="0"/>
              <a:t>U</a:t>
            </a:r>
            <a:r>
              <a:rPr lang="en-IN" dirty="0"/>
              <a:t>, P</a:t>
            </a:r>
            <a:r>
              <a:rPr lang="en-IN" baseline="-25000" dirty="0"/>
              <a:t>U</a:t>
            </a:r>
            <a:r>
              <a:rPr lang="en-IN" dirty="0"/>
              <a:t> used for empirical tuning</a:t>
            </a:r>
          </a:p>
        </p:txBody>
      </p:sp>
    </p:spTree>
    <p:extLst>
      <p:ext uri="{BB962C8B-B14F-4D97-AF65-F5344CB8AC3E}">
        <p14:creationId xmlns:p14="http://schemas.microsoft.com/office/powerpoint/2010/main" val="16943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ACC1-1487-49C1-9CDE-38FCA105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Empirical Tuning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1E38-EB85-410F-BA11-840097A45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06" y="1322227"/>
            <a:ext cx="11417587" cy="4754724"/>
          </a:xfrm>
        </p:spPr>
        <p:txBody>
          <a:bodyPr/>
          <a:lstStyle/>
          <a:p>
            <a:r>
              <a:rPr lang="en-IN" dirty="0"/>
              <a:t>Give K</a:t>
            </a:r>
            <a:r>
              <a:rPr lang="en-IN" baseline="-25000" dirty="0"/>
              <a:t>C</a:t>
            </a:r>
            <a:r>
              <a:rPr lang="en-IN" dirty="0"/>
              <a:t>, </a:t>
            </a:r>
            <a:r>
              <a:rPr lang="el-GR" dirty="0"/>
              <a:t>τ</a:t>
            </a:r>
            <a:r>
              <a:rPr lang="en-IN" baseline="-25000" dirty="0"/>
              <a:t>I</a:t>
            </a:r>
            <a:r>
              <a:rPr lang="en-IN" dirty="0"/>
              <a:t> and </a:t>
            </a:r>
            <a:r>
              <a:rPr lang="el-GR" dirty="0"/>
              <a:t>τ</a:t>
            </a:r>
            <a:r>
              <a:rPr lang="en-IN" baseline="-25000" dirty="0"/>
              <a:t>D</a:t>
            </a:r>
            <a:r>
              <a:rPr lang="en-IN" dirty="0"/>
              <a:t> in terms of K</a:t>
            </a:r>
            <a:r>
              <a:rPr lang="en-IN" baseline="-25000" dirty="0"/>
              <a:t>U</a:t>
            </a:r>
            <a:r>
              <a:rPr lang="en-IN" dirty="0"/>
              <a:t> and P</a:t>
            </a:r>
            <a:r>
              <a:rPr lang="en-IN" baseline="-25000" dirty="0"/>
              <a:t>U</a:t>
            </a:r>
          </a:p>
          <a:p>
            <a:pPr lvl="1"/>
            <a:r>
              <a:rPr lang="en-IN" dirty="0"/>
              <a:t>Experience based tuning rules (empirical)</a:t>
            </a:r>
          </a:p>
          <a:p>
            <a:endParaRPr lang="en-IN" dirty="0"/>
          </a:p>
          <a:p>
            <a:r>
              <a:rPr lang="en-IN" dirty="0"/>
              <a:t>Zeigler-Nichols</a:t>
            </a:r>
          </a:p>
          <a:p>
            <a:pPr lvl="1"/>
            <a:r>
              <a:rPr lang="en-IN" dirty="0"/>
              <a:t>Developed for quarter decay ratio regulator response in typical systems</a:t>
            </a:r>
          </a:p>
          <a:p>
            <a:pPr lvl="1"/>
            <a:r>
              <a:rPr lang="en-IN" dirty="0"/>
              <a:t>Aggressive</a:t>
            </a:r>
          </a:p>
          <a:p>
            <a:pPr lvl="1"/>
            <a:r>
              <a:rPr lang="en-IN" dirty="0"/>
              <a:t>Use when aggressive control is desired (e.g. exothermic reactor T control)</a:t>
            </a:r>
          </a:p>
          <a:p>
            <a:endParaRPr lang="en-IN" dirty="0"/>
          </a:p>
          <a:p>
            <a:r>
              <a:rPr lang="en-IN" dirty="0" err="1"/>
              <a:t>Tyreus-Luyben</a:t>
            </a:r>
            <a:endParaRPr lang="en-IN" dirty="0"/>
          </a:p>
          <a:p>
            <a:pPr lvl="1"/>
            <a:r>
              <a:rPr lang="en-IN" dirty="0"/>
              <a:t>Used on most process systems for gentle changes in MVs (smooth operation)</a:t>
            </a:r>
          </a:p>
        </p:txBody>
      </p:sp>
    </p:spTree>
    <p:extLst>
      <p:ext uri="{BB962C8B-B14F-4D97-AF65-F5344CB8AC3E}">
        <p14:creationId xmlns:p14="http://schemas.microsoft.com/office/powerpoint/2010/main" val="38642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ACC1-1487-49C1-9CDE-38FCA105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Empirical Tuning Rules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993348-3C84-468D-AEBC-44989F351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62230"/>
              </p:ext>
            </p:extLst>
          </p:nvPr>
        </p:nvGraphicFramePr>
        <p:xfrm>
          <a:off x="1831975" y="849087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74740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561127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6212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7829742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ZIEGLER-NICHOLS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02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Controller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  <a:r>
                        <a:rPr lang="en-IN" baseline="-25000" dirty="0"/>
                        <a:t>C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τ</a:t>
                      </a:r>
                      <a:r>
                        <a:rPr lang="en-IN" baseline="-25000" dirty="0"/>
                        <a:t>I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τ</a:t>
                      </a:r>
                      <a:r>
                        <a:rPr lang="en-IN" baseline="-25000" dirty="0"/>
                        <a:t>D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only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  <a:r>
                        <a:rPr lang="en-IN" baseline="-25000" dirty="0"/>
                        <a:t>U</a:t>
                      </a:r>
                      <a:r>
                        <a:rPr lang="en-IN" baseline="0" dirty="0"/>
                        <a:t>/2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632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  <a:r>
                        <a:rPr lang="en-IN" baseline="-25000" dirty="0"/>
                        <a:t>U</a:t>
                      </a:r>
                      <a:r>
                        <a:rPr lang="en-IN" baseline="0" dirty="0"/>
                        <a:t>/2.2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  <a:r>
                        <a:rPr lang="en-IN" baseline="-25000" dirty="0"/>
                        <a:t>U</a:t>
                      </a:r>
                      <a:r>
                        <a:rPr lang="en-IN" baseline="0" dirty="0"/>
                        <a:t>/1.2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90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  <a:r>
                        <a:rPr lang="en-IN" baseline="-25000" dirty="0"/>
                        <a:t>U</a:t>
                      </a:r>
                      <a:r>
                        <a:rPr lang="en-IN" baseline="0" dirty="0"/>
                        <a:t>/1.7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  <a:r>
                        <a:rPr lang="en-IN" baseline="-25000" dirty="0"/>
                        <a:t>U</a:t>
                      </a:r>
                      <a:r>
                        <a:rPr lang="en-IN" baseline="0" dirty="0"/>
                        <a:t>/2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  <a:r>
                        <a:rPr lang="en-IN" baseline="-25000" dirty="0"/>
                        <a:t>U</a:t>
                      </a:r>
                      <a:r>
                        <a:rPr lang="en-IN" baseline="0" dirty="0"/>
                        <a:t>/8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8250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36B417BD-DB95-40CC-AFA0-7F733429A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216786"/>
              </p:ext>
            </p:extLst>
          </p:nvPr>
        </p:nvGraphicFramePr>
        <p:xfrm>
          <a:off x="1822450" y="3001737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74740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561127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6212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7829742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TYREUS-LUYBEN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02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Controller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  <a:r>
                        <a:rPr lang="en-IN" baseline="-25000" dirty="0"/>
                        <a:t>C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τ</a:t>
                      </a:r>
                      <a:r>
                        <a:rPr lang="en-IN" baseline="-25000" dirty="0"/>
                        <a:t>I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τ</a:t>
                      </a:r>
                      <a:r>
                        <a:rPr lang="en-IN" baseline="-25000" dirty="0"/>
                        <a:t>D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  <a:r>
                        <a:rPr lang="en-IN" baseline="-25000" dirty="0"/>
                        <a:t>U</a:t>
                      </a:r>
                      <a:r>
                        <a:rPr lang="en-IN" baseline="0" dirty="0"/>
                        <a:t>/3.2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2.2P</a:t>
                      </a:r>
                      <a:r>
                        <a:rPr lang="en-IN" baseline="-25000" dirty="0"/>
                        <a:t>U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0690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  <a:r>
                        <a:rPr lang="en-IN" baseline="-25000" dirty="0"/>
                        <a:t>U</a:t>
                      </a:r>
                      <a:r>
                        <a:rPr lang="en-IN" baseline="0" dirty="0"/>
                        <a:t>/2.2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2.2P</a:t>
                      </a:r>
                      <a:r>
                        <a:rPr lang="en-IN" baseline="-25000" dirty="0"/>
                        <a:t>U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  <a:r>
                        <a:rPr lang="en-IN" baseline="-25000" dirty="0"/>
                        <a:t>U</a:t>
                      </a:r>
                      <a:r>
                        <a:rPr lang="en-IN" baseline="0" dirty="0"/>
                        <a:t>/6.3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8250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2CF51A24-55A8-472B-9B42-EAFAFFF21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2398"/>
              </p:ext>
            </p:extLst>
          </p:nvPr>
        </p:nvGraphicFramePr>
        <p:xfrm>
          <a:off x="1822450" y="4973412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74740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561127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6212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7829742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CIANCONE-MARLIN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02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Controller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  <a:r>
                        <a:rPr lang="en-IN" baseline="-25000" dirty="0"/>
                        <a:t>C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τ</a:t>
                      </a:r>
                      <a:r>
                        <a:rPr lang="en-IN" baseline="-25000" dirty="0"/>
                        <a:t>I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τ</a:t>
                      </a:r>
                      <a:r>
                        <a:rPr lang="en-IN" baseline="-25000" dirty="0"/>
                        <a:t>D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  <a:r>
                        <a:rPr lang="en-IN" baseline="-25000" dirty="0"/>
                        <a:t>U</a:t>
                      </a:r>
                      <a:r>
                        <a:rPr lang="en-IN" baseline="0" dirty="0"/>
                        <a:t>/3.3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  <a:r>
                        <a:rPr lang="en-IN" baseline="-25000" dirty="0"/>
                        <a:t>U</a:t>
                      </a:r>
                      <a:r>
                        <a:rPr lang="en-IN" baseline="0" dirty="0"/>
                        <a:t>/4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0690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  <a:r>
                        <a:rPr lang="en-IN" baseline="-25000" dirty="0"/>
                        <a:t>U</a:t>
                      </a:r>
                      <a:r>
                        <a:rPr lang="en-IN" baseline="0" dirty="0"/>
                        <a:t>/3.3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  <a:r>
                        <a:rPr lang="en-IN" baseline="-25000" dirty="0"/>
                        <a:t>U</a:t>
                      </a:r>
                      <a:r>
                        <a:rPr lang="en-IN" baseline="0" dirty="0"/>
                        <a:t>/4.4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  <a:r>
                        <a:rPr lang="en-IN" baseline="-25000" dirty="0"/>
                        <a:t>U</a:t>
                      </a:r>
                      <a:r>
                        <a:rPr lang="en-IN" baseline="0" dirty="0"/>
                        <a:t>/8.1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82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A332348-BB03-423C-9A5B-8907A62EF1C9}"/>
              </a:ext>
            </a:extLst>
          </p:cNvPr>
          <p:cNvSpPr txBox="1"/>
          <p:nvPr/>
        </p:nvSpPr>
        <p:spPr>
          <a:xfrm>
            <a:off x="10448926" y="3619048"/>
            <a:ext cx="135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Lag Dominant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D32F2-A605-49D6-8E66-7BE7FDBE81C0}"/>
              </a:ext>
            </a:extLst>
          </p:cNvPr>
          <p:cNvSpPr txBox="1"/>
          <p:nvPr/>
        </p:nvSpPr>
        <p:spPr>
          <a:xfrm>
            <a:off x="10448926" y="5715092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Delay Dominant</a:t>
            </a:r>
          </a:p>
        </p:txBody>
      </p:sp>
    </p:spTree>
    <p:extLst>
      <p:ext uri="{BB962C8B-B14F-4D97-AF65-F5344CB8AC3E}">
        <p14:creationId xmlns:p14="http://schemas.microsoft.com/office/powerpoint/2010/main" val="413344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C6AF-41EC-4F3C-ADED-5C4B0652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8EF51-8ACF-4432-B5DA-B17EC6F2003A}"/>
                  </a:ext>
                </a:extLst>
              </p:cNvPr>
              <p:cNvSpPr txBox="1"/>
              <p:nvPr/>
            </p:nvSpPr>
            <p:spPr>
              <a:xfrm>
                <a:off x="3028950" y="962025"/>
                <a:ext cx="7496175" cy="1033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dirty="0"/>
                  <a:t>Consider a SISO process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Calculate K</a:t>
                </a:r>
                <a:r>
                  <a:rPr lang="en-IN" baseline="-25000" dirty="0"/>
                  <a:t>U</a:t>
                </a:r>
                <a:r>
                  <a:rPr lang="en-IN" dirty="0"/>
                  <a:t>, P</a:t>
                </a:r>
                <a:r>
                  <a:rPr lang="en-IN" baseline="-25000" dirty="0"/>
                  <a:t>U</a:t>
                </a:r>
                <a:r>
                  <a:rPr lang="en-IN" dirty="0"/>
                  <a:t> and ZN settings for P, PI and PID controllers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8EF51-8ACF-4432-B5DA-B17EC6F2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962025"/>
                <a:ext cx="7496175" cy="1033360"/>
              </a:xfrm>
              <a:prstGeom prst="rect">
                <a:avLst/>
              </a:prstGeom>
              <a:blipFill>
                <a:blip r:embed="rId2"/>
                <a:stretch>
                  <a:fillRect l="-732" b="-88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8FF3A7-A5DC-47D0-ACE6-BDC4B93627A0}"/>
                  </a:ext>
                </a:extLst>
              </p:cNvPr>
              <p:cNvSpPr txBox="1"/>
              <p:nvPr/>
            </p:nvSpPr>
            <p:spPr>
              <a:xfrm>
                <a:off x="581918" y="2489323"/>
                <a:ext cx="5614549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𝐶𝐿𝐶𝐸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⟹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+1+2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8FF3A7-A5DC-47D0-ACE6-BDC4B9362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8" y="2489323"/>
                <a:ext cx="5614549" cy="516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DFF5ED-3F02-4A4A-8188-41B4DDEC5D9D}"/>
                  </a:ext>
                </a:extLst>
              </p:cNvPr>
              <p:cNvSpPr txBox="1"/>
              <p:nvPr/>
            </p:nvSpPr>
            <p:spPr>
              <a:xfrm>
                <a:off x="581918" y="3429000"/>
                <a:ext cx="4926253" cy="294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At K</a:t>
                </a:r>
                <a:r>
                  <a:rPr lang="en-IN" baseline="-25000" dirty="0"/>
                  <a:t>C</a:t>
                </a:r>
                <a:r>
                  <a:rPr lang="en-IN" dirty="0"/>
                  <a:t> = K</a:t>
                </a:r>
                <a:r>
                  <a:rPr lang="en-IN" baseline="-25000" dirty="0"/>
                  <a:t>U</a:t>
                </a:r>
                <a:r>
                  <a:rPr lang="en-IN" dirty="0"/>
                  <a:t>, s = j</a:t>
                </a:r>
                <a:r>
                  <a:rPr lang="el-GR" dirty="0"/>
                  <a:t>ω</a:t>
                </a:r>
                <a:r>
                  <a:rPr lang="en-IN" dirty="0"/>
                  <a:t> satisfies CLCE </a:t>
                </a:r>
                <a:endParaRPr lang="en-I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+1+2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+1−2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rad</m:t>
                      </m:r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=3.36 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=5.625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DFF5ED-3F02-4A4A-8188-41B4DDEC5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8" y="3429000"/>
                <a:ext cx="4926253" cy="2942472"/>
              </a:xfrm>
              <a:prstGeom prst="rect">
                <a:avLst/>
              </a:prstGeom>
              <a:blipFill>
                <a:blip r:embed="rId4"/>
                <a:stretch>
                  <a:fillRect l="-989" t="-12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2D0F15-D3F7-45B3-A75D-341D34BE2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110829"/>
              </p:ext>
            </p:extLst>
          </p:nvPr>
        </p:nvGraphicFramePr>
        <p:xfrm>
          <a:off x="6096000" y="3561032"/>
          <a:ext cx="544445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113">
                  <a:extLst>
                    <a:ext uri="{9D8B030D-6E8A-4147-A177-3AD203B41FA5}">
                      <a16:colId xmlns:a16="http://schemas.microsoft.com/office/drawing/2014/main" val="3574740156"/>
                    </a:ext>
                  </a:extLst>
                </a:gridCol>
                <a:gridCol w="1361113">
                  <a:extLst>
                    <a:ext uri="{9D8B030D-6E8A-4147-A177-3AD203B41FA5}">
                      <a16:colId xmlns:a16="http://schemas.microsoft.com/office/drawing/2014/main" val="4156112762"/>
                    </a:ext>
                  </a:extLst>
                </a:gridCol>
                <a:gridCol w="1361113">
                  <a:extLst>
                    <a:ext uri="{9D8B030D-6E8A-4147-A177-3AD203B41FA5}">
                      <a16:colId xmlns:a16="http://schemas.microsoft.com/office/drawing/2014/main" val="3609621236"/>
                    </a:ext>
                  </a:extLst>
                </a:gridCol>
                <a:gridCol w="1361113">
                  <a:extLst>
                    <a:ext uri="{9D8B030D-6E8A-4147-A177-3AD203B41FA5}">
                      <a16:colId xmlns:a16="http://schemas.microsoft.com/office/drawing/2014/main" val="57829742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ZIEGLER-NICHOLS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02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Controller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</a:t>
                      </a:r>
                      <a:r>
                        <a:rPr lang="en-IN" baseline="-25000" dirty="0"/>
                        <a:t>C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τ</a:t>
                      </a:r>
                      <a:r>
                        <a:rPr lang="en-IN" baseline="-25000" dirty="0"/>
                        <a:t>I</a:t>
                      </a:r>
                      <a:r>
                        <a:rPr lang="en-IN" baseline="0" dirty="0"/>
                        <a:t> (min)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τ</a:t>
                      </a:r>
                      <a:r>
                        <a:rPr lang="en-IN" baseline="-25000" dirty="0"/>
                        <a:t>D</a:t>
                      </a:r>
                      <a:r>
                        <a:rPr lang="en-IN" baseline="0" dirty="0"/>
                        <a:t> (min)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only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632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PI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90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8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C6AF-41EC-4F3C-ADED-5C4B0652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CA9BD-7381-403A-B3F1-2DAD5CEB9E0A}"/>
                  </a:ext>
                </a:extLst>
              </p:cNvPr>
              <p:cNvSpPr txBox="1"/>
              <p:nvPr/>
            </p:nvSpPr>
            <p:spPr>
              <a:xfrm>
                <a:off x="2247900" y="942975"/>
                <a:ext cx="7496175" cy="1033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dirty="0"/>
                  <a:t>Consider a SISO process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Tune a P controller for a closed loop damping coefficient of 0.7071 (1/sqrt(2))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CA9BD-7381-403A-B3F1-2DAD5CEB9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942975"/>
                <a:ext cx="7496175" cy="1033360"/>
              </a:xfrm>
              <a:prstGeom prst="rect">
                <a:avLst/>
              </a:prstGeom>
              <a:blipFill>
                <a:blip r:embed="rId2"/>
                <a:stretch>
                  <a:fillRect l="-732" b="-88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4B946-461F-430C-A3DD-6FE9C7941778}"/>
                  </a:ext>
                </a:extLst>
              </p:cNvPr>
              <p:cNvSpPr txBox="1"/>
              <p:nvPr/>
            </p:nvSpPr>
            <p:spPr>
              <a:xfrm>
                <a:off x="581918" y="2489323"/>
                <a:ext cx="5614549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𝐶𝐿𝐶𝐸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⟹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+1+2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4B946-461F-430C-A3DD-6FE9C7941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8" y="2489323"/>
                <a:ext cx="5614549" cy="516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C72B19-7BC9-4D10-9452-852367C4F1CF}"/>
                  </a:ext>
                </a:extLst>
              </p:cNvPr>
              <p:cNvSpPr txBox="1"/>
              <p:nvPr/>
            </p:nvSpPr>
            <p:spPr>
              <a:xfrm>
                <a:off x="581919" y="3429000"/>
                <a:ext cx="6515568" cy="2704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⟹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/4⟹</m:t>
                        </m:r>
                      </m:e>
                    </m:func>
                  </m:oMath>
                </a14:m>
                <a:r>
                  <a:rPr lang="en-IN" dirty="0"/>
                  <a:t> s = -a + </a:t>
                </a:r>
                <a:r>
                  <a:rPr lang="en-IN" dirty="0" err="1"/>
                  <a:t>aj</a:t>
                </a:r>
                <a:r>
                  <a:rPr lang="en-IN" dirty="0"/>
                  <a:t> satisfies CLCE </a:t>
                </a:r>
                <a:endParaRPr lang="en-I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𝑎𝑗</m:t>
                              </m:r>
                            </m:e>
                          </m:d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𝑎𝑗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𝑎𝑗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+1+2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+1+2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𝑎𝑗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=2.8956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0.6044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rad</m:t>
                      </m:r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+1+2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=−19.71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0.3369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C72B19-7BC9-4D10-9452-852367C4F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9" y="3429000"/>
                <a:ext cx="6515568" cy="2704266"/>
              </a:xfrm>
              <a:prstGeom prst="rect">
                <a:avLst/>
              </a:prstGeom>
              <a:blipFill>
                <a:blip r:embed="rId4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7D0142F-35BD-47F9-B6DE-00D7AE1E2CED}"/>
              </a:ext>
            </a:extLst>
          </p:cNvPr>
          <p:cNvSpPr txBox="1"/>
          <p:nvPr/>
        </p:nvSpPr>
        <p:spPr>
          <a:xfrm>
            <a:off x="9089571" y="45503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/>
              <a:t>K</a:t>
            </a:r>
            <a:r>
              <a:rPr lang="en-IN" sz="2400" b="1" baseline="-25000" dirty="0"/>
              <a:t>c</a:t>
            </a:r>
            <a:r>
              <a:rPr lang="en-IN" sz="2400" b="1" dirty="0"/>
              <a:t> = 0.3369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8594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C6AF-41EC-4F3C-ADED-5C4B0652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7A8F32-4AB6-483B-AA47-BF45C0F8BBCC}"/>
                  </a:ext>
                </a:extLst>
              </p:cNvPr>
              <p:cNvSpPr txBox="1"/>
              <p:nvPr/>
            </p:nvSpPr>
            <p:spPr>
              <a:xfrm>
                <a:off x="1352550" y="1019175"/>
                <a:ext cx="10010775" cy="1310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dirty="0"/>
                  <a:t>Consider a SISO process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Tune a PI controller K</a:t>
                </a:r>
                <a:r>
                  <a:rPr lang="en-IN" baseline="-25000" dirty="0"/>
                  <a:t>C</a:t>
                </a:r>
                <a:r>
                  <a:rPr lang="en-IN" dirty="0"/>
                  <a:t> for a closed loop damping coefficient of 0.7071 (1/sqrt(2)). </a:t>
                </a:r>
                <a:r>
                  <a:rPr lang="el-GR" dirty="0"/>
                  <a:t>τ</a:t>
                </a:r>
                <a:r>
                  <a:rPr lang="en-IN" baseline="-25000" dirty="0"/>
                  <a:t>I</a:t>
                </a:r>
                <a:r>
                  <a:rPr lang="en-IN" dirty="0"/>
                  <a:t> is chosen to cancel the dominant open loop pole.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7A8F32-4AB6-483B-AA47-BF45C0F8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1019175"/>
                <a:ext cx="10010775" cy="1310359"/>
              </a:xfrm>
              <a:prstGeom prst="rect">
                <a:avLst/>
              </a:prstGeom>
              <a:blipFill>
                <a:blip r:embed="rId2"/>
                <a:stretch>
                  <a:fillRect l="-548" b="-65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229438-8B76-4D07-8426-4D55CF588013}"/>
                  </a:ext>
                </a:extLst>
              </p:cNvPr>
              <p:cNvSpPr txBox="1"/>
              <p:nvPr/>
            </p:nvSpPr>
            <p:spPr>
              <a:xfrm>
                <a:off x="581918" y="2489323"/>
                <a:ext cx="9464899" cy="791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𝐶𝐿𝐶𝐸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⟹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229438-8B76-4D07-8426-4D55CF588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8" y="2489323"/>
                <a:ext cx="9464899" cy="791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80ECDF-2EE4-4160-A3D6-B634C7F6A7D2}"/>
                  </a:ext>
                </a:extLst>
              </p:cNvPr>
              <p:cNvSpPr txBox="1"/>
              <p:nvPr/>
            </p:nvSpPr>
            <p:spPr>
              <a:xfrm>
                <a:off x="581918" y="3703176"/>
                <a:ext cx="6515568" cy="2155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⟹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/4⟹</m:t>
                        </m:r>
                      </m:e>
                    </m:func>
                  </m:oMath>
                </a14:m>
                <a:r>
                  <a:rPr lang="en-IN" dirty="0"/>
                  <a:t> s = -a + </a:t>
                </a:r>
                <a:r>
                  <a:rPr lang="en-IN" dirty="0" err="1"/>
                  <a:t>aj</a:t>
                </a:r>
                <a:r>
                  <a:rPr lang="en-IN" dirty="0"/>
                  <a:t> satisfies CLCE </a:t>
                </a:r>
                <a:endParaRPr lang="en-I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𝑎𝑗</m:t>
                              </m:r>
                            </m:e>
                          </m:d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𝑎𝑗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𝑎𝑗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𝑎𝑗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 6180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0.3820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rad</m:t>
                      </m:r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+1+2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=−15.33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0.3262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80ECDF-2EE4-4160-A3D6-B634C7F6A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8" y="3703176"/>
                <a:ext cx="6515568" cy="2155911"/>
              </a:xfrm>
              <a:prstGeom prst="rect">
                <a:avLst/>
              </a:prstGeom>
              <a:blipFill>
                <a:blip r:embed="rId4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44E634E-8FB8-47D4-B93D-48B2540532C3}"/>
              </a:ext>
            </a:extLst>
          </p:cNvPr>
          <p:cNvSpPr txBox="1"/>
          <p:nvPr/>
        </p:nvSpPr>
        <p:spPr>
          <a:xfrm>
            <a:off x="9089571" y="45503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/>
              <a:t>K</a:t>
            </a:r>
            <a:r>
              <a:rPr lang="en-IN" sz="2400" b="1" baseline="-25000" dirty="0"/>
              <a:t>c</a:t>
            </a:r>
            <a:r>
              <a:rPr lang="en-IN" sz="2400" b="1" dirty="0"/>
              <a:t> = 0.3262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2627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C6AF-41EC-4F3C-ADED-5C4B0652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79F18-C57D-45B8-BE5E-F665652DB72C}"/>
                  </a:ext>
                </a:extLst>
              </p:cNvPr>
              <p:cNvSpPr txBox="1"/>
              <p:nvPr/>
            </p:nvSpPr>
            <p:spPr>
              <a:xfrm>
                <a:off x="1090612" y="876300"/>
                <a:ext cx="10010775" cy="1310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dirty="0"/>
                  <a:t>Consider a SISO process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Tune a PID controller K</a:t>
                </a:r>
                <a:r>
                  <a:rPr lang="en-IN" baseline="-25000" dirty="0"/>
                  <a:t>C</a:t>
                </a:r>
                <a:r>
                  <a:rPr lang="en-IN" dirty="0"/>
                  <a:t> for a closed loop damping coefficient of 0.7071 (1/sqrt(2)). </a:t>
                </a:r>
                <a:r>
                  <a:rPr lang="el-GR" dirty="0"/>
                  <a:t>τ</a:t>
                </a:r>
                <a:r>
                  <a:rPr lang="en-IN" baseline="-25000" dirty="0"/>
                  <a:t>I</a:t>
                </a:r>
                <a:r>
                  <a:rPr lang="en-IN" dirty="0"/>
                  <a:t> and </a:t>
                </a:r>
                <a:r>
                  <a:rPr lang="el-GR" dirty="0"/>
                  <a:t>τ</a:t>
                </a:r>
                <a:r>
                  <a:rPr lang="en-IN" baseline="-25000" dirty="0"/>
                  <a:t>D </a:t>
                </a:r>
                <a:r>
                  <a:rPr lang="en-IN" dirty="0"/>
                  <a:t>are chosen to cancel the slowest and fastest open loop poles, respectively.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79F18-C57D-45B8-BE5E-F665652DB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12" y="876300"/>
                <a:ext cx="10010775" cy="1310359"/>
              </a:xfrm>
              <a:prstGeom prst="rect">
                <a:avLst/>
              </a:prstGeom>
              <a:blipFill>
                <a:blip r:embed="rId2"/>
                <a:stretch>
                  <a:fillRect l="-548" r="-183" b="-65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F67867-78CA-49A1-9B38-DA8B6E6DE091}"/>
                  </a:ext>
                </a:extLst>
              </p:cNvPr>
              <p:cNvSpPr txBox="1"/>
              <p:nvPr/>
            </p:nvSpPr>
            <p:spPr>
              <a:xfrm>
                <a:off x="581918" y="2489323"/>
                <a:ext cx="7139390" cy="1251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𝐶𝐿𝐶𝐸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0.1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⟹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+21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+20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F67867-78CA-49A1-9B38-DA8B6E6D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8" y="2489323"/>
                <a:ext cx="7139390" cy="1251753"/>
              </a:xfrm>
              <a:prstGeom prst="rect">
                <a:avLst/>
              </a:prstGeom>
              <a:blipFill>
                <a:blip r:embed="rId3"/>
                <a:stretch>
                  <a:fillRect b="-2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5C51C8-88BA-4666-A054-BBEB48FCBFED}"/>
                  </a:ext>
                </a:extLst>
              </p:cNvPr>
              <p:cNvSpPr txBox="1"/>
              <p:nvPr/>
            </p:nvSpPr>
            <p:spPr>
              <a:xfrm>
                <a:off x="581918" y="4007976"/>
                <a:ext cx="6515568" cy="1916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⟹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/4⟹</m:t>
                        </m:r>
                      </m:e>
                    </m:func>
                  </m:oMath>
                </a14:m>
                <a:r>
                  <a:rPr lang="en-IN" dirty="0"/>
                  <a:t> s = -a + </a:t>
                </a:r>
                <a:r>
                  <a:rPr lang="en-IN" dirty="0" err="1"/>
                  <a:t>aj</a:t>
                </a:r>
                <a:r>
                  <a:rPr lang="en-IN" dirty="0"/>
                  <a:t> satisfies CLCE </a:t>
                </a:r>
                <a:endParaRPr lang="en-I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𝑎𝑗</m:t>
                              </m:r>
                            </m:e>
                          </m:d>
                        </m:e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+21</m:t>
                      </m:r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𝑎𝑗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+20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𝑎𝑗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−21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𝑎𝑗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−21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=20.5125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0.4875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rad</m:t>
                      </m:r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=−842.6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0.4759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5C51C8-88BA-4666-A054-BBEB48FCB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8" y="4007976"/>
                <a:ext cx="6515568" cy="1916166"/>
              </a:xfrm>
              <a:prstGeom prst="rect">
                <a:avLst/>
              </a:prstGeom>
              <a:blipFill>
                <a:blip r:embed="rId4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35A589A-6C1F-4331-ABE0-9B38D87471AB}"/>
              </a:ext>
            </a:extLst>
          </p:cNvPr>
          <p:cNvSpPr txBox="1"/>
          <p:nvPr/>
        </p:nvSpPr>
        <p:spPr>
          <a:xfrm>
            <a:off x="9089571" y="45503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/>
              <a:t>K</a:t>
            </a:r>
            <a:r>
              <a:rPr lang="en-IN" sz="2400" b="1" baseline="-25000" dirty="0"/>
              <a:t>c</a:t>
            </a:r>
            <a:r>
              <a:rPr lang="en-IN" sz="2400" b="1" dirty="0"/>
              <a:t> = 0.4759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3260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EC97-77EC-4716-ADE2-FC8A26A8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Responses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EA3EECB-E9F4-44F2-AB36-6E10FF5AD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" y="1582886"/>
            <a:ext cx="6000000" cy="45000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09D2F60-BFD4-4003-9270-63D3CDFF6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21" y="1582886"/>
            <a:ext cx="60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7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ADA5-70B1-4279-9591-F9F0C00B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SISO Feedback Loop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9F12B18-F409-44E2-AE31-C47C52FE0D11}"/>
              </a:ext>
            </a:extLst>
          </p:cNvPr>
          <p:cNvGrpSpPr/>
          <p:nvPr/>
        </p:nvGrpSpPr>
        <p:grpSpPr>
          <a:xfrm>
            <a:off x="2654565" y="957536"/>
            <a:ext cx="3444265" cy="2193372"/>
            <a:chOff x="2654565" y="957536"/>
            <a:chExt cx="3444265" cy="219337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CCA901-D304-478A-83BF-37080E738888}"/>
                </a:ext>
              </a:extLst>
            </p:cNvPr>
            <p:cNvGrpSpPr/>
            <p:nvPr/>
          </p:nvGrpSpPr>
          <p:grpSpPr>
            <a:xfrm>
              <a:off x="3298032" y="2530609"/>
              <a:ext cx="914400" cy="620299"/>
              <a:chOff x="5474614" y="2446861"/>
              <a:chExt cx="914400" cy="6202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7D0DC0-7D6A-4327-BD62-E8F163D491AC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 err="1"/>
                  <a:t>G</a:t>
                </a:r>
                <a:r>
                  <a:rPr lang="en-IN" sz="2400" i="1" baseline="-25000" dirty="0" err="1"/>
                  <a:t>p</a:t>
                </a:r>
                <a:endParaRPr lang="en-IN" i="1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54017C-BDE1-4CB6-AA62-62B377C895C8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1C5E40-6321-4DA9-B55A-BD8D69CBE587}"/>
                </a:ext>
              </a:extLst>
            </p:cNvPr>
            <p:cNvGrpSpPr/>
            <p:nvPr/>
          </p:nvGrpSpPr>
          <p:grpSpPr>
            <a:xfrm>
              <a:off x="4858457" y="2656092"/>
              <a:ext cx="295567" cy="369332"/>
              <a:chOff x="2284583" y="4408592"/>
              <a:chExt cx="295567" cy="36933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9A159C-82B8-4247-BF1F-929B16384E75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Σ</a:t>
                </a:r>
                <a:endParaRPr lang="en-IN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7243CA-45D7-4735-9607-6AB5F5F45A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86E663-4B14-476F-9007-5A7CE4F6CEB6}"/>
                </a:ext>
              </a:extLst>
            </p:cNvPr>
            <p:cNvCxnSpPr/>
            <p:nvPr/>
          </p:nvCxnSpPr>
          <p:spPr>
            <a:xfrm>
              <a:off x="4212432" y="2840758"/>
              <a:ext cx="6434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807B4A-3246-4811-B8B3-8ECD3EBE795C}"/>
                </a:ext>
              </a:extLst>
            </p:cNvPr>
            <p:cNvGrpSpPr/>
            <p:nvPr/>
          </p:nvGrpSpPr>
          <p:grpSpPr>
            <a:xfrm>
              <a:off x="4534165" y="1683406"/>
              <a:ext cx="914400" cy="620299"/>
              <a:chOff x="5474614" y="2446861"/>
              <a:chExt cx="914400" cy="62029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6C1D24-0F91-47EA-822F-5A23B3D34E90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/>
                  <a:t>G</a:t>
                </a:r>
                <a:r>
                  <a:rPr lang="en-IN" sz="2400" i="1" baseline="-25000" dirty="0"/>
                  <a:t>d</a:t>
                </a:r>
                <a:endParaRPr lang="en-IN" i="1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4AB1899-E898-4B44-9D77-D46067952E48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7519A77-A99C-4037-B866-F451DADD92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19833" y="2495827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CFB2BD7-AF54-4088-AB1F-5C9B1FF4D7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15865" y="1469538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E6A89F-2C55-44BD-AD89-1C2B48187812}"/>
                </a:ext>
              </a:extLst>
            </p:cNvPr>
            <p:cNvCxnSpPr/>
            <p:nvPr/>
          </p:nvCxnSpPr>
          <p:spPr>
            <a:xfrm>
              <a:off x="5126830" y="2840758"/>
              <a:ext cx="97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FF36D9-56B0-4F59-B86F-37EB0B2CABFA}"/>
                </a:ext>
              </a:extLst>
            </p:cNvPr>
            <p:cNvCxnSpPr/>
            <p:nvPr/>
          </p:nvCxnSpPr>
          <p:spPr>
            <a:xfrm>
              <a:off x="2654565" y="2840758"/>
              <a:ext cx="6434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71975F-32DE-4094-A99D-4FCAE0201327}"/>
                </a:ext>
              </a:extLst>
            </p:cNvPr>
            <p:cNvSpPr txBox="1"/>
            <p:nvPr/>
          </p:nvSpPr>
          <p:spPr>
            <a:xfrm>
              <a:off x="2786578" y="251422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u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627EDD-A07C-4EAA-9408-367E61D6FDB9}"/>
                </a:ext>
              </a:extLst>
            </p:cNvPr>
            <p:cNvSpPr txBox="1"/>
            <p:nvPr/>
          </p:nvSpPr>
          <p:spPr>
            <a:xfrm>
              <a:off x="4849522" y="9575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5F848C-150E-47A9-8034-81CF8D6816DC}"/>
              </a:ext>
            </a:extLst>
          </p:cNvPr>
          <p:cNvSpPr txBox="1"/>
          <p:nvPr/>
        </p:nvSpPr>
        <p:spPr>
          <a:xfrm>
            <a:off x="6058378" y="26310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y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5D00BEA-0A38-4FB9-9C01-62B458928F0C}"/>
              </a:ext>
            </a:extLst>
          </p:cNvPr>
          <p:cNvGrpSpPr/>
          <p:nvPr/>
        </p:nvGrpSpPr>
        <p:grpSpPr>
          <a:xfrm>
            <a:off x="110206" y="2495836"/>
            <a:ext cx="5451932" cy="1916139"/>
            <a:chOff x="110206" y="2495836"/>
            <a:chExt cx="5451932" cy="191613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4A4D94-FF02-445E-9602-BCEFFD878D52}"/>
                </a:ext>
              </a:extLst>
            </p:cNvPr>
            <p:cNvGrpSpPr/>
            <p:nvPr/>
          </p:nvGrpSpPr>
          <p:grpSpPr>
            <a:xfrm>
              <a:off x="1744666" y="2530721"/>
              <a:ext cx="914400" cy="620299"/>
              <a:chOff x="5474614" y="2446861"/>
              <a:chExt cx="914400" cy="62029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6FA8C5-72EE-4280-B0CF-A2EF41947FCF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/>
                  <a:t>G</a:t>
                </a:r>
                <a:r>
                  <a:rPr lang="en-IN" sz="2400" i="1" baseline="-25000" dirty="0"/>
                  <a:t>c</a:t>
                </a:r>
                <a:endParaRPr lang="en-IN" i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0FE18E-ABCD-4ED1-8FC9-1FF4F66856E2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FADB88A-1549-4B5F-A205-4E6AEA1D96B3}"/>
                </a:ext>
              </a:extLst>
            </p:cNvPr>
            <p:cNvGrpSpPr/>
            <p:nvPr/>
          </p:nvGrpSpPr>
          <p:grpSpPr>
            <a:xfrm>
              <a:off x="812051" y="2622584"/>
              <a:ext cx="295567" cy="369332"/>
              <a:chOff x="2284583" y="4408592"/>
              <a:chExt cx="295567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29B062-F11D-4BFC-B2F0-4B96B7ECA444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Σ</a:t>
                </a:r>
                <a:endParaRPr lang="en-IN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9B3F7D2-B5CD-444B-80A5-DD381664E6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936D07-2F4C-4EF0-988D-6EC802130611}"/>
                </a:ext>
              </a:extLst>
            </p:cNvPr>
            <p:cNvCxnSpPr>
              <a:cxnSpLocks/>
            </p:cNvCxnSpPr>
            <p:nvPr/>
          </p:nvCxnSpPr>
          <p:spPr>
            <a:xfrm>
              <a:off x="439224" y="2820714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773037-6EB3-4636-B56D-92B6D67EFBE7}"/>
                </a:ext>
              </a:extLst>
            </p:cNvPr>
            <p:cNvSpPr txBox="1"/>
            <p:nvPr/>
          </p:nvSpPr>
          <p:spPr>
            <a:xfrm>
              <a:off x="110206" y="2614117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err="1"/>
                <a:t>y</a:t>
              </a:r>
              <a:r>
                <a:rPr lang="en-IN" i="1" baseline="30000" dirty="0" err="1"/>
                <a:t>SP</a:t>
              </a:r>
              <a:endParaRPr lang="en-IN" i="1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1BEFADD-AA79-4897-A203-8FB47AEFADFF}"/>
                </a:ext>
              </a:extLst>
            </p:cNvPr>
            <p:cNvCxnSpPr/>
            <p:nvPr/>
          </p:nvCxnSpPr>
          <p:spPr>
            <a:xfrm>
              <a:off x="1112493" y="2829181"/>
              <a:ext cx="6434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4BC433-34B6-4175-9E77-5513228EE6D2}"/>
                </a:ext>
              </a:extLst>
            </p:cNvPr>
            <p:cNvSpPr txBox="1"/>
            <p:nvPr/>
          </p:nvSpPr>
          <p:spPr>
            <a:xfrm>
              <a:off x="2993229" y="4042643"/>
              <a:ext cx="37221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/>
                <a:t>-1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BF42E0-BD66-4685-B958-0A06C1C1F3C2}"/>
                </a:ext>
              </a:extLst>
            </p:cNvPr>
            <p:cNvCxnSpPr/>
            <p:nvPr/>
          </p:nvCxnSpPr>
          <p:spPr>
            <a:xfrm>
              <a:off x="5553561" y="2840758"/>
              <a:ext cx="0" cy="13841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F55ACBC-74C4-4060-B572-F0155BD5A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6138" y="4241801"/>
              <a:ext cx="21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D171C5-03DB-4D66-9152-C4A4ECD565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76760" y="3236373"/>
              <a:ext cx="0" cy="201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0CE5E-D83F-4433-B8EC-0E6A8D936C6E}"/>
                </a:ext>
              </a:extLst>
            </p:cNvPr>
            <p:cNvCxnSpPr/>
            <p:nvPr/>
          </p:nvCxnSpPr>
          <p:spPr>
            <a:xfrm>
              <a:off x="956051" y="2953022"/>
              <a:ext cx="0" cy="129600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098CEE5-D9C3-4222-B483-F7B749306078}"/>
                </a:ext>
              </a:extLst>
            </p:cNvPr>
            <p:cNvSpPr txBox="1"/>
            <p:nvPr/>
          </p:nvSpPr>
          <p:spPr>
            <a:xfrm>
              <a:off x="1286800" y="249583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C9B6B6-0067-46FC-8379-0CEE7AD7725D}"/>
              </a:ext>
            </a:extLst>
          </p:cNvPr>
          <p:cNvGrpSpPr/>
          <p:nvPr/>
        </p:nvGrpSpPr>
        <p:grpSpPr>
          <a:xfrm>
            <a:off x="8068898" y="822069"/>
            <a:ext cx="3993359" cy="2418577"/>
            <a:chOff x="8068898" y="822069"/>
            <a:chExt cx="3993359" cy="2418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4EDCDAD-E354-412A-9004-AA784FD9A4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78252" y="1537912"/>
                  <a:ext cx="1235793" cy="758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IN" i="1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4EDCDAD-E354-412A-9004-AA784FD9A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8252" y="1537912"/>
                  <a:ext cx="1235793" cy="758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25F5531-209F-4DE1-966F-FFF19F9328C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719110" y="2457803"/>
                  <a:ext cx="1227965" cy="7828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IN" i="1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25F5531-209F-4DE1-966F-FFF19F932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110" y="2457803"/>
                  <a:ext cx="1227965" cy="7828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68DB7E4-DABA-4EE7-8F34-7B84F7C95149}"/>
                </a:ext>
              </a:extLst>
            </p:cNvPr>
            <p:cNvGrpSpPr/>
            <p:nvPr/>
          </p:nvGrpSpPr>
          <p:grpSpPr>
            <a:xfrm>
              <a:off x="8068898" y="822069"/>
              <a:ext cx="3993359" cy="2395179"/>
              <a:chOff x="8068898" y="822069"/>
              <a:chExt cx="3993359" cy="2395179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1446FD6-8E03-4DB9-8482-B7EDED7AC561}"/>
                  </a:ext>
                </a:extLst>
              </p:cNvPr>
              <p:cNvSpPr txBox="1"/>
              <p:nvPr/>
            </p:nvSpPr>
            <p:spPr>
              <a:xfrm>
                <a:off x="11773395" y="262258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y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26EF14E3-2F76-4070-A204-5AB4807744AB}"/>
                  </a:ext>
                </a:extLst>
              </p:cNvPr>
              <p:cNvGrpSpPr/>
              <p:nvPr/>
            </p:nvGrpSpPr>
            <p:grpSpPr>
              <a:xfrm>
                <a:off x="8068898" y="822069"/>
                <a:ext cx="3744949" cy="2395179"/>
                <a:chOff x="8068898" y="822069"/>
                <a:chExt cx="3744949" cy="2395179"/>
              </a:xfrm>
            </p:grpSpPr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2E5B492-487B-428E-9103-F363BAA8F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0480077" y="1334071"/>
                  <a:ext cx="360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DE588FF7-9F8E-48BE-9FCA-44695762605D}"/>
                    </a:ext>
                  </a:extLst>
                </p:cNvPr>
                <p:cNvGrpSpPr/>
                <p:nvPr/>
              </p:nvGrpSpPr>
              <p:grpSpPr>
                <a:xfrm>
                  <a:off x="8068898" y="822069"/>
                  <a:ext cx="3744949" cy="2395179"/>
                  <a:chOff x="8068898" y="822069"/>
                  <a:chExt cx="3744949" cy="2395179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F8126CA7-605D-462F-AB42-45AB876B8A3E}"/>
                      </a:ext>
                    </a:extLst>
                  </p:cNvPr>
                  <p:cNvGrpSpPr/>
                  <p:nvPr/>
                </p:nvGrpSpPr>
                <p:grpSpPr>
                  <a:xfrm>
                    <a:off x="10548555" y="2643294"/>
                    <a:ext cx="295567" cy="369332"/>
                    <a:chOff x="2284583" y="4408592"/>
                    <a:chExt cx="295567" cy="369332"/>
                  </a:xfrm>
                </p:grpSpPr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471AC280-224B-4DE4-8DD7-C24485369F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9686" y="4408592"/>
                      <a:ext cx="2904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dirty="0"/>
                        <a:t>Σ</a:t>
                      </a:r>
                      <a:endParaRPr lang="en-IN" dirty="0"/>
                    </a:p>
                  </p:txBody>
                </p:sp>
                <p:sp>
                  <p:nvSpPr>
                    <p:cNvPr id="14" name="Oval 13">
                      <a:extLst>
                        <a:ext uri="{FF2B5EF4-FFF2-40B4-BE49-F238E27FC236}">
                          <a16:creationId xmlns:a16="http://schemas.microsoft.com/office/drawing/2014/main" id="{E57F1B28-6707-493F-ACFC-0F754A316F3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84583" y="4451390"/>
                      <a:ext cx="288000" cy="288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F5D5B45-7644-4531-8BFB-97A2914E63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780271" y="2472889"/>
                    <a:ext cx="1097280" cy="744359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D034B55D-8D1A-4226-96CA-8DFE61EF6852}"/>
                      </a:ext>
                    </a:extLst>
                  </p:cNvPr>
                  <p:cNvCxnSpPr/>
                  <p:nvPr/>
                </p:nvCxnSpPr>
                <p:spPr>
                  <a:xfrm>
                    <a:off x="10841847" y="2832291"/>
                    <a:ext cx="97200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0484E22-0993-431D-A286-BDBC748529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42216" y="1549774"/>
                    <a:ext cx="1097280" cy="744359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0A19130-523A-4E3A-8550-CB23C2C76852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3734" y="822069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i="1" dirty="0"/>
                      <a:t>d</a:t>
                    </a:r>
                  </a:p>
                </p:txBody>
              </p: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77E96632-BB45-4266-B840-043AC9185A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0513941" y="2494002"/>
                    <a:ext cx="36000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CF63B01B-A200-4052-A047-806E1B5561F6}"/>
                      </a:ext>
                    </a:extLst>
                  </p:cNvPr>
                  <p:cNvCxnSpPr/>
                  <p:nvPr/>
                </p:nvCxnSpPr>
                <p:spPr>
                  <a:xfrm>
                    <a:off x="9875781" y="2837075"/>
                    <a:ext cx="68400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0A649A31-FA08-4D2F-9F33-B0DC3423CB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97916" y="2846111"/>
                    <a:ext cx="36000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7E75A9C-8FE5-49FF-A843-064A57C94C3E}"/>
                      </a:ext>
                    </a:extLst>
                  </p:cNvPr>
                  <p:cNvSpPr txBox="1"/>
                  <p:nvPr/>
                </p:nvSpPr>
                <p:spPr>
                  <a:xfrm>
                    <a:off x="8068898" y="2639514"/>
                    <a:ext cx="4363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i="1" dirty="0" err="1"/>
                      <a:t>y</a:t>
                    </a:r>
                    <a:r>
                      <a:rPr lang="en-IN" i="1" baseline="30000" dirty="0" err="1"/>
                      <a:t>SP</a:t>
                    </a:r>
                    <a:endParaRPr lang="en-IN" i="1" dirty="0"/>
                  </a:p>
                </p:txBody>
              </p:sp>
            </p:grpSp>
          </p:grp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F23EE1C-F975-43CB-B8DF-62BD6609E1C3}"/>
              </a:ext>
            </a:extLst>
          </p:cNvPr>
          <p:cNvGrpSpPr/>
          <p:nvPr/>
        </p:nvGrpSpPr>
        <p:grpSpPr>
          <a:xfrm>
            <a:off x="8394756" y="3672351"/>
            <a:ext cx="3525196" cy="1142636"/>
            <a:chOff x="8394756" y="3672351"/>
            <a:chExt cx="3525196" cy="1142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8EE337F-915D-4AE0-9848-659BBBCC84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394756" y="3672351"/>
                  <a:ext cx="3525196" cy="7641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𝑆𝑃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IN" i="1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8EE337F-915D-4AE0-9848-659BBBCC8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756" y="3672351"/>
                  <a:ext cx="3525196" cy="7641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B8ABF6-CE44-4F56-9946-D61A4C4E4C41}"/>
                </a:ext>
              </a:extLst>
            </p:cNvPr>
            <p:cNvSpPr txBox="1"/>
            <p:nvPr/>
          </p:nvSpPr>
          <p:spPr>
            <a:xfrm>
              <a:off x="9031438" y="4436535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Servo </a:t>
              </a:r>
              <a:r>
                <a:rPr lang="en-IN" dirty="0" err="1"/>
                <a:t>tf</a:t>
              </a:r>
              <a:endParaRPr lang="en-IN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6EEDC5D-2199-4018-A62F-83A358B4C5FF}"/>
                </a:ext>
              </a:extLst>
            </p:cNvPr>
            <p:cNvSpPr txBox="1"/>
            <p:nvPr/>
          </p:nvSpPr>
          <p:spPr>
            <a:xfrm>
              <a:off x="10580549" y="4445655"/>
              <a:ext cx="1290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Regulator </a:t>
              </a:r>
              <a:r>
                <a:rPr lang="en-IN" dirty="0" err="1"/>
                <a:t>tf</a:t>
              </a:r>
              <a:endParaRPr lang="en-IN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87CF467-BC1F-4A02-88F8-B592A047EE9B}"/>
              </a:ext>
            </a:extLst>
          </p:cNvPr>
          <p:cNvSpPr txBox="1"/>
          <p:nvPr/>
        </p:nvSpPr>
        <p:spPr>
          <a:xfrm>
            <a:off x="6461621" y="5280542"/>
            <a:ext cx="560063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CLOSED LOOP CHARACTERISTIC EQUATION</a:t>
            </a:r>
          </a:p>
          <a:p>
            <a:pPr algn="ctr"/>
            <a:r>
              <a:rPr lang="en-IN" sz="2800" i="1" dirty="0">
                <a:solidFill>
                  <a:srgbClr val="FF3399"/>
                </a:solidFill>
              </a:rPr>
              <a:t>1 + </a:t>
            </a:r>
            <a:r>
              <a:rPr lang="en-IN" sz="2800" i="1" dirty="0" err="1">
                <a:solidFill>
                  <a:srgbClr val="FF3399"/>
                </a:solidFill>
              </a:rPr>
              <a:t>G</a:t>
            </a:r>
            <a:r>
              <a:rPr lang="en-IN" sz="2800" i="1" baseline="-25000" dirty="0" err="1">
                <a:solidFill>
                  <a:srgbClr val="FF3399"/>
                </a:solidFill>
              </a:rPr>
              <a:t>p</a:t>
            </a:r>
            <a:r>
              <a:rPr lang="en-IN" sz="2800" i="1" dirty="0" err="1">
                <a:solidFill>
                  <a:srgbClr val="FF3399"/>
                </a:solidFill>
              </a:rPr>
              <a:t>G</a:t>
            </a:r>
            <a:r>
              <a:rPr lang="en-IN" sz="2800" i="1" baseline="-25000" dirty="0" err="1">
                <a:solidFill>
                  <a:srgbClr val="FF3399"/>
                </a:solidFill>
              </a:rPr>
              <a:t>c</a:t>
            </a:r>
            <a:r>
              <a:rPr lang="en-IN" sz="2800" i="1" dirty="0">
                <a:solidFill>
                  <a:srgbClr val="FF3399"/>
                </a:solidFill>
              </a:rPr>
              <a:t>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8A195-6E94-4017-8785-9A3763C7C64A}"/>
                  </a:ext>
                </a:extLst>
              </p:cNvPr>
              <p:cNvSpPr txBox="1"/>
              <p:nvPr/>
            </p:nvSpPr>
            <p:spPr>
              <a:xfrm>
                <a:off x="1352661" y="4832430"/>
                <a:ext cx="3757951" cy="1491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b="1" dirty="0"/>
                  <a:t>PID Controller</a:t>
                </a:r>
              </a:p>
              <a:p>
                <a:pPr algn="l"/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8A195-6E94-4017-8785-9A3763C7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661" y="4832430"/>
                <a:ext cx="3757951" cy="1491755"/>
              </a:xfrm>
              <a:prstGeom prst="rect">
                <a:avLst/>
              </a:prstGeom>
              <a:blipFill>
                <a:blip r:embed="rId6"/>
                <a:stretch>
                  <a:fillRect t="-40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75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10547" y="990004"/>
            <a:ext cx="11417587" cy="5458422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Dynamic System Analysis vs Design for Dynamic Performance Spec</a:t>
            </a:r>
            <a:endParaRPr lang="en-US" sz="2400" dirty="0"/>
          </a:p>
          <a:p>
            <a:r>
              <a:rPr lang="en-US" dirty="0"/>
              <a:t>Routh Array</a:t>
            </a:r>
          </a:p>
          <a:p>
            <a:pPr lvl="1"/>
            <a:r>
              <a:rPr lang="en-US" dirty="0"/>
              <a:t>A simple tool for determining system stability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Controller tuning limit(s) for system stability</a:t>
            </a:r>
          </a:p>
          <a:p>
            <a:r>
              <a:rPr lang="en-US" dirty="0"/>
              <a:t>Ultimate gain and Ultimate period</a:t>
            </a:r>
          </a:p>
          <a:p>
            <a:pPr lvl="1"/>
            <a:r>
              <a:rPr lang="en-US" dirty="0"/>
              <a:t>Correspond to P controller gain at verge of instability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Used in empirical tuning rules for PID tuning</a:t>
            </a:r>
          </a:p>
          <a:p>
            <a:r>
              <a:rPr lang="en-US" dirty="0"/>
              <a:t>Controller design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C</a:t>
            </a:r>
            <a:r>
              <a:rPr lang="en-US" dirty="0"/>
              <a:t> adjusted so that dominant closed loop pole pair has desired </a:t>
            </a:r>
            <a:r>
              <a:rPr lang="el-GR" dirty="0"/>
              <a:t>ξ</a:t>
            </a:r>
            <a:endParaRPr lang="en-IN" dirty="0"/>
          </a:p>
          <a:p>
            <a:pPr lvl="1"/>
            <a:r>
              <a:rPr lang="en-IN" dirty="0"/>
              <a:t>Governed by closed loop characteristic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Controller: Analysis and Design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216A5F-05E7-4045-AF8A-3278327D9EF1}"/>
              </a:ext>
            </a:extLst>
          </p:cNvPr>
          <p:cNvSpPr txBox="1"/>
          <p:nvPr/>
        </p:nvSpPr>
        <p:spPr>
          <a:xfrm>
            <a:off x="1017141" y="1239747"/>
            <a:ext cx="472643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IN" sz="2800" b="1" dirty="0"/>
              <a:t>ANALYSIS</a:t>
            </a:r>
            <a:endParaRPr lang="en-IN" sz="2800" dirty="0"/>
          </a:p>
          <a:p>
            <a:pPr algn="l"/>
            <a:r>
              <a:rPr lang="en-IN" sz="2400" dirty="0"/>
              <a:t>Given a dynamic system, what are its dynamic response characteristics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6CD079-EC7A-43B3-85F8-4321A552BB18}"/>
              </a:ext>
            </a:extLst>
          </p:cNvPr>
          <p:cNvSpPr txBox="1"/>
          <p:nvPr/>
        </p:nvSpPr>
        <p:spPr>
          <a:xfrm>
            <a:off x="6933344" y="1239747"/>
            <a:ext cx="48305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IN" sz="2800" b="1" dirty="0"/>
              <a:t>DESIGN</a:t>
            </a:r>
            <a:endParaRPr lang="en-IN" sz="2800" dirty="0"/>
          </a:p>
          <a:p>
            <a:pPr algn="l"/>
            <a:r>
              <a:rPr lang="en-IN" sz="2400" dirty="0"/>
              <a:t>For desired closed loop response characteristics, obtain  controller tuning (K</a:t>
            </a:r>
            <a:r>
              <a:rPr lang="en-IN" sz="2400" baseline="-25000" dirty="0"/>
              <a:t>c</a:t>
            </a:r>
            <a:r>
              <a:rPr lang="en-IN" sz="2400" dirty="0"/>
              <a:t>, </a:t>
            </a:r>
            <a:r>
              <a:rPr lang="el-GR" sz="2400" dirty="0"/>
              <a:t>τ</a:t>
            </a:r>
            <a:r>
              <a:rPr lang="en-IN" sz="2400" baseline="-25000" dirty="0"/>
              <a:t>I</a:t>
            </a:r>
            <a:r>
              <a:rPr lang="en-IN" sz="2400" dirty="0"/>
              <a:t> and </a:t>
            </a:r>
            <a:r>
              <a:rPr lang="el-GR" sz="2400" dirty="0"/>
              <a:t>τ</a:t>
            </a:r>
            <a:r>
              <a:rPr lang="en-IN" sz="2400" baseline="-25000" dirty="0"/>
              <a:t>D</a:t>
            </a:r>
            <a:r>
              <a:rPr lang="en-IN" sz="2400" dirty="0"/>
              <a:t>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F2289-201C-45AB-BF5E-F7B87F4CDCAD}"/>
              </a:ext>
            </a:extLst>
          </p:cNvPr>
          <p:cNvSpPr txBox="1"/>
          <p:nvPr/>
        </p:nvSpPr>
        <p:spPr>
          <a:xfrm>
            <a:off x="1522072" y="3735977"/>
            <a:ext cx="8443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IN" sz="2800" b="1" dirty="0"/>
              <a:t>Metrics Characterizing Closed Loop Response</a:t>
            </a:r>
            <a:endParaRPr lang="en-IN" sz="2800" dirty="0"/>
          </a:p>
          <a:p>
            <a:pPr algn="l"/>
            <a:r>
              <a:rPr lang="en-IN" sz="2400" b="1" i="1" dirty="0"/>
              <a:t>Time Domain:</a:t>
            </a:r>
          </a:p>
          <a:p>
            <a:pPr algn="l">
              <a:spcAft>
                <a:spcPts val="1200"/>
              </a:spcAft>
            </a:pPr>
            <a:r>
              <a:rPr lang="en-IN" sz="2400" dirty="0"/>
              <a:t>	Rise time, peak time, POR, DR</a:t>
            </a:r>
          </a:p>
          <a:p>
            <a:pPr algn="l"/>
            <a:r>
              <a:rPr lang="en-IN" sz="2400" b="1" i="1" dirty="0"/>
              <a:t>Laplace Domain:</a:t>
            </a:r>
          </a:p>
          <a:p>
            <a:pPr algn="l"/>
            <a:r>
              <a:rPr lang="en-IN" sz="2400" dirty="0"/>
              <a:t>	Closed loop damping coefficient (</a:t>
            </a:r>
            <a:r>
              <a:rPr lang="en-IN" sz="2400" i="1" dirty="0"/>
              <a:t>ξ</a:t>
            </a:r>
            <a:r>
              <a:rPr lang="en-IN" sz="2400" dirty="0"/>
              <a:t>) of dominant pole-pair</a:t>
            </a:r>
          </a:p>
        </p:txBody>
      </p:sp>
    </p:spTree>
    <p:extLst>
      <p:ext uri="{BB962C8B-B14F-4D97-AF65-F5344CB8AC3E}">
        <p14:creationId xmlns:p14="http://schemas.microsoft.com/office/powerpoint/2010/main" val="35015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097B-3A5F-48EF-8FBD-80F19113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the System Stable?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1424-1904-4CD0-ADA1-C7412965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Governed by system characteristic equation roots (transfer function poles)</a:t>
            </a:r>
          </a:p>
          <a:p>
            <a:pPr lvl="1"/>
            <a:r>
              <a:rPr lang="en-IN" dirty="0"/>
              <a:t>If any root / pole in RHP, system is unstable</a:t>
            </a:r>
          </a:p>
          <a:p>
            <a:pPr lvl="1"/>
            <a:r>
              <a:rPr lang="en-IN" dirty="0"/>
              <a:t>If all roots in LHP, system is stable</a:t>
            </a:r>
          </a:p>
          <a:p>
            <a:r>
              <a:rPr lang="en-IN" dirty="0"/>
              <a:t>Need a simple technique for # of RHP poles</a:t>
            </a:r>
          </a:p>
          <a:p>
            <a:pPr lvl="1"/>
            <a:r>
              <a:rPr lang="en-IN" dirty="0"/>
              <a:t>Without calculating all roots</a:t>
            </a:r>
          </a:p>
          <a:p>
            <a:r>
              <a:rPr lang="en-IN" dirty="0"/>
              <a:t>Routh array is that simple technique</a:t>
            </a:r>
          </a:p>
          <a:p>
            <a:pPr lvl="1"/>
            <a:r>
              <a:rPr lang="en-IN" dirty="0"/>
              <a:t>Write down characteristic equation p(s) = 0</a:t>
            </a:r>
          </a:p>
          <a:p>
            <a:pPr lvl="1"/>
            <a:r>
              <a:rPr lang="en-IN" dirty="0"/>
              <a:t>Prepare Routh array of p(s)</a:t>
            </a:r>
          </a:p>
          <a:p>
            <a:pPr lvl="1"/>
            <a:r>
              <a:rPr lang="en-IN" dirty="0"/>
              <a:t># of RHP roots = # of sign changes in first column of Routh array</a:t>
            </a:r>
          </a:p>
          <a:p>
            <a:r>
              <a:rPr lang="en-IN" dirty="0"/>
              <a:t>For closed loop systems, Routh array may be used to calculate limiting K</a:t>
            </a:r>
            <a:r>
              <a:rPr lang="en-IN" baseline="-25000" dirty="0"/>
              <a:t>C</a:t>
            </a:r>
            <a:r>
              <a:rPr lang="en-IN" dirty="0"/>
              <a:t> at which system goes unstable</a:t>
            </a:r>
          </a:p>
        </p:txBody>
      </p:sp>
    </p:spTree>
    <p:extLst>
      <p:ext uri="{BB962C8B-B14F-4D97-AF65-F5344CB8AC3E}">
        <p14:creationId xmlns:p14="http://schemas.microsoft.com/office/powerpoint/2010/main" val="11995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5F17-B25F-419E-9C94-E986BD35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Routh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9E90F8-ADB2-4FE2-BB63-FEC42230889C}"/>
                  </a:ext>
                </a:extLst>
              </p:cNvPr>
              <p:cNvSpPr txBox="1"/>
              <p:nvPr/>
            </p:nvSpPr>
            <p:spPr>
              <a:xfrm>
                <a:off x="2352675" y="909637"/>
                <a:ext cx="742959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IN" sz="2400" b="1" dirty="0"/>
                  <a:t>General Characteristic Equation</a:t>
                </a:r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       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9E90F8-ADB2-4FE2-BB63-FEC422308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909637"/>
                <a:ext cx="7429598" cy="830997"/>
              </a:xfrm>
              <a:prstGeom prst="rect">
                <a:avLst/>
              </a:prstGeom>
              <a:blipFill>
                <a:blip r:embed="rId2"/>
                <a:stretch>
                  <a:fillRect t="-10949" b="-51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8C129C0-8D0E-42E0-B59D-5FC290F416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0172684"/>
                  </p:ext>
                </p:extLst>
              </p:nvPr>
            </p:nvGraphicFramePr>
            <p:xfrm>
              <a:off x="469900" y="2128900"/>
              <a:ext cx="6673849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12309">
                      <a:extLst>
                        <a:ext uri="{9D8B030D-6E8A-4147-A177-3AD203B41FA5}">
                          <a16:colId xmlns:a16="http://schemas.microsoft.com/office/drawing/2014/main" val="1306832525"/>
                        </a:ext>
                      </a:extLst>
                    </a:gridCol>
                    <a:gridCol w="989541">
                      <a:extLst>
                        <a:ext uri="{9D8B030D-6E8A-4147-A177-3AD203B41FA5}">
                          <a16:colId xmlns:a16="http://schemas.microsoft.com/office/drawing/2014/main" val="1894175245"/>
                        </a:ext>
                      </a:extLst>
                    </a:gridCol>
                    <a:gridCol w="878887">
                      <a:extLst>
                        <a:ext uri="{9D8B030D-6E8A-4147-A177-3AD203B41FA5}">
                          <a16:colId xmlns:a16="http://schemas.microsoft.com/office/drawing/2014/main" val="813162168"/>
                        </a:ext>
                      </a:extLst>
                    </a:gridCol>
                    <a:gridCol w="873713">
                      <a:extLst>
                        <a:ext uri="{9D8B030D-6E8A-4147-A177-3AD203B41FA5}">
                          <a16:colId xmlns:a16="http://schemas.microsoft.com/office/drawing/2014/main" val="957473847"/>
                        </a:ext>
                      </a:extLst>
                    </a:gridCol>
                    <a:gridCol w="819624">
                      <a:extLst>
                        <a:ext uri="{9D8B030D-6E8A-4147-A177-3AD203B41FA5}">
                          <a16:colId xmlns:a16="http://schemas.microsoft.com/office/drawing/2014/main" val="1036436723"/>
                        </a:ext>
                      </a:extLst>
                    </a:gridCol>
                    <a:gridCol w="1999775">
                      <a:extLst>
                        <a:ext uri="{9D8B030D-6E8A-4147-A177-3AD203B41FA5}">
                          <a16:colId xmlns:a16="http://schemas.microsoft.com/office/drawing/2014/main" val="38882107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Power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Coefficients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31071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Odd/even </a:t>
                          </a:r>
                          <a:r>
                            <a:rPr lang="en-IN" dirty="0" err="1"/>
                            <a:t>coefs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5185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Even/odd </a:t>
                          </a:r>
                          <a:r>
                            <a:rPr lang="en-IN" dirty="0" err="1"/>
                            <a:t>coefs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36085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9983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922874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49821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94805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8C129C0-8D0E-42E0-B59D-5FC290F416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0172684"/>
                  </p:ext>
                </p:extLst>
              </p:nvPr>
            </p:nvGraphicFramePr>
            <p:xfrm>
              <a:off x="469900" y="2128900"/>
              <a:ext cx="6673849" cy="2600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12309">
                      <a:extLst>
                        <a:ext uri="{9D8B030D-6E8A-4147-A177-3AD203B41FA5}">
                          <a16:colId xmlns:a16="http://schemas.microsoft.com/office/drawing/2014/main" val="1306832525"/>
                        </a:ext>
                      </a:extLst>
                    </a:gridCol>
                    <a:gridCol w="989541">
                      <a:extLst>
                        <a:ext uri="{9D8B030D-6E8A-4147-A177-3AD203B41FA5}">
                          <a16:colId xmlns:a16="http://schemas.microsoft.com/office/drawing/2014/main" val="1894175245"/>
                        </a:ext>
                      </a:extLst>
                    </a:gridCol>
                    <a:gridCol w="878887">
                      <a:extLst>
                        <a:ext uri="{9D8B030D-6E8A-4147-A177-3AD203B41FA5}">
                          <a16:colId xmlns:a16="http://schemas.microsoft.com/office/drawing/2014/main" val="813162168"/>
                        </a:ext>
                      </a:extLst>
                    </a:gridCol>
                    <a:gridCol w="873713">
                      <a:extLst>
                        <a:ext uri="{9D8B030D-6E8A-4147-A177-3AD203B41FA5}">
                          <a16:colId xmlns:a16="http://schemas.microsoft.com/office/drawing/2014/main" val="957473847"/>
                        </a:ext>
                      </a:extLst>
                    </a:gridCol>
                    <a:gridCol w="819624">
                      <a:extLst>
                        <a:ext uri="{9D8B030D-6E8A-4147-A177-3AD203B41FA5}">
                          <a16:colId xmlns:a16="http://schemas.microsoft.com/office/drawing/2014/main" val="1036436723"/>
                        </a:ext>
                      </a:extLst>
                    </a:gridCol>
                    <a:gridCol w="1999775">
                      <a:extLst>
                        <a:ext uri="{9D8B030D-6E8A-4147-A177-3AD203B41FA5}">
                          <a16:colId xmlns:a16="http://schemas.microsoft.com/office/drawing/2014/main" val="38882107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Power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Coefficients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31071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08197" r="-49836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2963" t="-108197" r="-46296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9583" t="-108197" r="-42083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1958" t="-108197" r="-32377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8148" t="-108197" r="-24296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Odd/even </a:t>
                          </a:r>
                          <a:r>
                            <a:rPr lang="en-IN" dirty="0" err="1"/>
                            <a:t>coefs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5185661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208197" r="-49836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blipFill>
                          <a:blip r:embed="rId3"/>
                          <a:stretch>
                            <a:fillRect l="-112963" t="-208197" r="-46296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9583" t="-208197" r="-42083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1958" t="-208197" r="-32377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8148" t="-208197" r="-24296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Even/odd </a:t>
                          </a:r>
                          <a:r>
                            <a:rPr lang="en-IN" dirty="0" err="1"/>
                            <a:t>coefs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36085016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308197" r="-49836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blipFill>
                          <a:blip r:embed="rId3"/>
                          <a:stretch>
                            <a:fillRect l="-112963" t="-308197" r="-46296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9583" t="-308197" r="-42083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1958" t="-308197" r="-32377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9983220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408197" r="-49836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blipFill>
                          <a:blip r:embed="rId3"/>
                          <a:stretch>
                            <a:fillRect l="-112963" t="-408197" r="-46296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9583" t="-408197" r="-42083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1958" t="-408197" r="-3237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922874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508197" r="-49836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blipFill>
                          <a:blip r:embed="rId3"/>
                          <a:stretch>
                            <a:fillRect l="-112963" t="-508197" r="-46296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49821956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8197" r="-49836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963" t="-608197" r="-46296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94805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26E334-2132-4F61-B847-64F94C9073EB}"/>
                  </a:ext>
                </a:extLst>
              </p:cNvPr>
              <p:cNvSpPr txBox="1"/>
              <p:nvPr/>
            </p:nvSpPr>
            <p:spPr>
              <a:xfrm>
                <a:off x="8756246" y="2358600"/>
                <a:ext cx="2507289" cy="519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26E334-2132-4F61-B847-64F94C907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246" y="2358600"/>
                <a:ext cx="2507289" cy="519694"/>
              </a:xfrm>
              <a:prstGeom prst="rect">
                <a:avLst/>
              </a:prstGeom>
              <a:blipFill>
                <a:blip r:embed="rId4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91AB4F-F39C-457E-AA19-8A32590CBFDC}"/>
                  </a:ext>
                </a:extLst>
              </p:cNvPr>
              <p:cNvSpPr txBox="1"/>
              <p:nvPr/>
            </p:nvSpPr>
            <p:spPr>
              <a:xfrm>
                <a:off x="8750924" y="3257617"/>
                <a:ext cx="2512611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91AB4F-F39C-457E-AA19-8A32590CB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924" y="3257617"/>
                <a:ext cx="2512611" cy="5211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8D6DC0-4CEA-43F9-9AD1-E8C4DADB1AF4}"/>
                  </a:ext>
                </a:extLst>
              </p:cNvPr>
              <p:cNvSpPr txBox="1"/>
              <p:nvPr/>
            </p:nvSpPr>
            <p:spPr>
              <a:xfrm>
                <a:off x="8750924" y="4158108"/>
                <a:ext cx="2280561" cy="572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8D6DC0-4CEA-43F9-9AD1-E8C4DADB1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924" y="4158108"/>
                <a:ext cx="2280561" cy="5727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DE0BFFA-4C5F-4AF3-8F71-C41EB147E988}"/>
              </a:ext>
            </a:extLst>
          </p:cNvPr>
          <p:cNvSpPr/>
          <p:nvPr/>
        </p:nvSpPr>
        <p:spPr>
          <a:xfrm>
            <a:off x="1685925" y="2533650"/>
            <a:ext cx="666750" cy="2243075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5F0F9-D551-442F-A841-4794D9D746AD}"/>
              </a:ext>
            </a:extLst>
          </p:cNvPr>
          <p:cNvSpPr txBox="1"/>
          <p:nvPr/>
        </p:nvSpPr>
        <p:spPr>
          <a:xfrm>
            <a:off x="1400176" y="5514975"/>
            <a:ext cx="963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solidFill>
                  <a:srgbClr val="FF3399"/>
                </a:solidFill>
              </a:rPr>
              <a:t># of RHP roots/poles = # of sign changes in first column of Routh array</a:t>
            </a:r>
          </a:p>
        </p:txBody>
      </p:sp>
    </p:spTree>
    <p:extLst>
      <p:ext uri="{BB962C8B-B14F-4D97-AF65-F5344CB8AC3E}">
        <p14:creationId xmlns:p14="http://schemas.microsoft.com/office/powerpoint/2010/main" val="110588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646E-E242-4608-BDEB-6868572E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Routh Array: Special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5CA4-2E02-4F1F-848D-DD932ADC6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72" y="875088"/>
            <a:ext cx="11417587" cy="5859623"/>
          </a:xfrm>
        </p:spPr>
        <p:txBody>
          <a:bodyPr>
            <a:normAutofit/>
          </a:bodyPr>
          <a:lstStyle/>
          <a:p>
            <a:r>
              <a:rPr lang="en-IN" dirty="0"/>
              <a:t>Common factor in a row</a:t>
            </a:r>
          </a:p>
          <a:p>
            <a:pPr lvl="1"/>
            <a:r>
              <a:rPr lang="en-IN" dirty="0"/>
              <a:t>Divide all elements by the common factor</a:t>
            </a:r>
          </a:p>
          <a:p>
            <a:r>
              <a:rPr lang="en-IN" dirty="0"/>
              <a:t>Zero first element in a row</a:t>
            </a:r>
          </a:p>
          <a:p>
            <a:pPr lvl="1"/>
            <a:r>
              <a:rPr lang="en-IN" dirty="0"/>
              <a:t>Replace </a:t>
            </a:r>
            <a:r>
              <a:rPr lang="en-IN" i="1" dirty="0"/>
              <a:t>0</a:t>
            </a:r>
            <a:r>
              <a:rPr lang="en-IN" dirty="0"/>
              <a:t> by infinitesimal </a:t>
            </a:r>
            <a:r>
              <a:rPr lang="en-IN" i="1" dirty="0"/>
              <a:t>δ</a:t>
            </a:r>
            <a:r>
              <a:rPr lang="en-IN" dirty="0"/>
              <a:t> and complete array</a:t>
            </a:r>
          </a:p>
          <a:p>
            <a:pPr lvl="1"/>
            <a:r>
              <a:rPr lang="en-IN" dirty="0"/>
              <a:t>Look at signs of elements above and below </a:t>
            </a:r>
            <a:r>
              <a:rPr lang="en-IN" i="1" dirty="0"/>
              <a:t>δ</a:t>
            </a:r>
          </a:p>
          <a:p>
            <a:pPr lvl="2"/>
            <a:r>
              <a:rPr lang="en-IN" dirty="0"/>
              <a:t>If same sign, then a purely imaginary conjugate root pair is indicated</a:t>
            </a:r>
          </a:p>
          <a:p>
            <a:pPr lvl="2"/>
            <a:r>
              <a:rPr lang="en-IN" dirty="0"/>
              <a:t>If sign change, # of sign changes = # of RHP roots</a:t>
            </a:r>
          </a:p>
          <a:p>
            <a:pPr lvl="1"/>
            <a:r>
              <a:rPr lang="en-IN" dirty="0"/>
              <a:t>Alternatively, replace </a:t>
            </a:r>
            <a:r>
              <a:rPr lang="en-IN" i="1" dirty="0"/>
              <a:t>s</a:t>
            </a:r>
            <a:r>
              <a:rPr lang="en-IN" dirty="0"/>
              <a:t> by </a:t>
            </a:r>
            <a:r>
              <a:rPr lang="en-IN" i="1" dirty="0"/>
              <a:t>x</a:t>
            </a:r>
            <a:r>
              <a:rPr lang="en-IN" i="1" baseline="30000" dirty="0"/>
              <a:t>-1</a:t>
            </a:r>
            <a:r>
              <a:rPr lang="en-IN" dirty="0"/>
              <a:t> and obtain Routh array for revised </a:t>
            </a:r>
            <a:r>
              <a:rPr lang="en-IN" i="1" dirty="0"/>
              <a:t>p(x) = 0</a:t>
            </a:r>
          </a:p>
          <a:p>
            <a:r>
              <a:rPr lang="en-IN" dirty="0"/>
              <a:t>Entire row is zero</a:t>
            </a:r>
          </a:p>
          <a:p>
            <a:pPr lvl="1"/>
            <a:r>
              <a:rPr lang="en-IN" dirty="0"/>
              <a:t>Replace zero row by coefficients of </a:t>
            </a:r>
            <a:r>
              <a:rPr lang="en-IN" i="1" dirty="0"/>
              <a:t>d/ds[Auxiliary Polynomial] </a:t>
            </a:r>
            <a:r>
              <a:rPr lang="en-IN" dirty="0"/>
              <a:t>and proceed</a:t>
            </a:r>
          </a:p>
          <a:p>
            <a:pPr lvl="1"/>
            <a:r>
              <a:rPr lang="en-IN" dirty="0"/>
              <a:t>Auxiliary polynomial = polynomial for row above zero row</a:t>
            </a:r>
          </a:p>
          <a:p>
            <a:pPr lvl="1"/>
            <a:r>
              <a:rPr lang="en-IN" dirty="0"/>
              <a:t>Indicates complex conjugate root pairs or (+a, -a) root pairs</a:t>
            </a:r>
          </a:p>
          <a:p>
            <a:pPr lvl="1"/>
            <a:r>
              <a:rPr lang="en-IN" dirty="0"/>
              <a:t>Auxiliary polynomial always of even degree</a:t>
            </a:r>
          </a:p>
          <a:p>
            <a:pPr lvl="1"/>
            <a:r>
              <a:rPr lang="en-IN" dirty="0"/>
              <a:t>Roots of auxiliary polynomial give conjugate/(+a,-a) roots pairs</a:t>
            </a:r>
          </a:p>
        </p:txBody>
      </p:sp>
    </p:spTree>
    <p:extLst>
      <p:ext uri="{BB962C8B-B14F-4D97-AF65-F5344CB8AC3E}">
        <p14:creationId xmlns:p14="http://schemas.microsoft.com/office/powerpoint/2010/main" val="411451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626F-B39E-4418-90A1-CA8F4FAE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Routh Array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C5F5DE-5EA4-4918-9E80-46C99D089D85}"/>
                  </a:ext>
                </a:extLst>
              </p:cNvPr>
              <p:cNvSpPr txBox="1"/>
              <p:nvPr/>
            </p:nvSpPr>
            <p:spPr>
              <a:xfrm>
                <a:off x="2507325" y="1083924"/>
                <a:ext cx="7177349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)≡120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+274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+225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+85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+3=0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C5F5DE-5EA4-4918-9E80-46C99D089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325" y="1083924"/>
                <a:ext cx="7177349" cy="373500"/>
              </a:xfrm>
              <a:prstGeom prst="rect">
                <a:avLst/>
              </a:prstGeom>
              <a:blipFill>
                <a:blip r:embed="rId2"/>
                <a:stretch>
                  <a:fillRect l="-594" t="-1639" r="-509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2A02D9D-9F46-4118-835B-E1A62F24E10F}"/>
              </a:ext>
            </a:extLst>
          </p:cNvPr>
          <p:cNvSpPr txBox="1"/>
          <p:nvPr/>
        </p:nvSpPr>
        <p:spPr>
          <a:xfrm>
            <a:off x="2461606" y="2198670"/>
            <a:ext cx="579881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	ROUTH ARRAY</a:t>
            </a:r>
            <a:endParaRPr lang="en-IN" b="1" dirty="0"/>
          </a:p>
          <a:p>
            <a:pPr algn="l"/>
            <a:r>
              <a:rPr lang="en-IN" dirty="0"/>
              <a:t>s</a:t>
            </a:r>
            <a:r>
              <a:rPr lang="en-IN" baseline="30000" dirty="0"/>
              <a:t>5</a:t>
            </a:r>
            <a:r>
              <a:rPr lang="en-IN" dirty="0"/>
              <a:t>	120 (8)	225 (15)	15 (1)	common factor 15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4</a:t>
            </a:r>
            <a:r>
              <a:rPr lang="en-IN" dirty="0"/>
              <a:t>	274	85	3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3</a:t>
            </a:r>
            <a:r>
              <a:rPr lang="en-IN" dirty="0"/>
              <a:t>	12.52	0.912	0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2	</a:t>
            </a:r>
            <a:r>
              <a:rPr lang="en-IN" dirty="0"/>
              <a:t>65	3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1	</a:t>
            </a:r>
            <a:r>
              <a:rPr lang="en-IN" dirty="0"/>
              <a:t>0.335	0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0</a:t>
            </a:r>
            <a:r>
              <a:rPr lang="en-IN" dirty="0"/>
              <a:t>	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BDFF6C-F375-46DE-8717-ABC14BC2C420}"/>
                  </a:ext>
                </a:extLst>
              </p:cNvPr>
              <p:cNvSpPr txBox="1"/>
              <p:nvPr/>
            </p:nvSpPr>
            <p:spPr>
              <a:xfrm>
                <a:off x="1510302" y="5225635"/>
                <a:ext cx="85891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/>
                  <a:t>0 sign changes in first column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IN" sz="2400" dirty="0"/>
                  <a:t> 0 RHP roots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IN" sz="2400" dirty="0"/>
                  <a:t> </a:t>
                </a:r>
                <a:r>
                  <a:rPr lang="en-IN" sz="2400" b="1" dirty="0"/>
                  <a:t>Stable system</a:t>
                </a:r>
                <a:r>
                  <a:rPr lang="en-IN" sz="2400" dirty="0"/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BDFF6C-F375-46DE-8717-ABC14BC2C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302" y="5225635"/>
                <a:ext cx="8589194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34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626F-B39E-4418-90A1-CA8F4FAE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Routh Array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C5F5DE-5EA4-4918-9E80-46C99D089D85}"/>
                  </a:ext>
                </a:extLst>
              </p:cNvPr>
              <p:cNvSpPr txBox="1"/>
              <p:nvPr/>
            </p:nvSpPr>
            <p:spPr>
              <a:xfrm>
                <a:off x="2507325" y="1083924"/>
                <a:ext cx="7177349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)≡120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+274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+225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+85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+5=0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C5F5DE-5EA4-4918-9E80-46C99D089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325" y="1083924"/>
                <a:ext cx="7177349" cy="373500"/>
              </a:xfrm>
              <a:prstGeom prst="rect">
                <a:avLst/>
              </a:prstGeom>
              <a:blipFill>
                <a:blip r:embed="rId2"/>
                <a:stretch>
                  <a:fillRect l="-594" t="-1639" r="-509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2A02D9D-9F46-4118-835B-E1A62F24E10F}"/>
              </a:ext>
            </a:extLst>
          </p:cNvPr>
          <p:cNvSpPr txBox="1"/>
          <p:nvPr/>
        </p:nvSpPr>
        <p:spPr>
          <a:xfrm>
            <a:off x="2461606" y="2198670"/>
            <a:ext cx="579881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	ROUTH ARRAY</a:t>
            </a:r>
            <a:endParaRPr lang="en-IN" b="1" dirty="0"/>
          </a:p>
          <a:p>
            <a:pPr algn="l"/>
            <a:r>
              <a:rPr lang="en-IN" dirty="0"/>
              <a:t>s</a:t>
            </a:r>
            <a:r>
              <a:rPr lang="en-IN" baseline="30000" dirty="0"/>
              <a:t>5</a:t>
            </a:r>
            <a:r>
              <a:rPr lang="en-IN" dirty="0"/>
              <a:t>	120 (8)	225 (15)	15 (1)	common factor 15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4</a:t>
            </a:r>
            <a:r>
              <a:rPr lang="en-IN" dirty="0"/>
              <a:t>	274	85	5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3</a:t>
            </a:r>
            <a:r>
              <a:rPr lang="en-IN" dirty="0"/>
              <a:t>	12.52	0.8540	0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2	</a:t>
            </a:r>
            <a:r>
              <a:rPr lang="en-IN" dirty="0"/>
              <a:t>66.31	5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1	</a:t>
            </a:r>
            <a:r>
              <a:rPr lang="en-IN" dirty="0"/>
              <a:t>-0.09	0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0</a:t>
            </a:r>
            <a:r>
              <a:rPr lang="en-IN" dirty="0"/>
              <a:t>	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BDFF6C-F375-46DE-8717-ABC14BC2C420}"/>
                  </a:ext>
                </a:extLst>
              </p:cNvPr>
              <p:cNvSpPr txBox="1"/>
              <p:nvPr/>
            </p:nvSpPr>
            <p:spPr>
              <a:xfrm>
                <a:off x="1510302" y="5225635"/>
                <a:ext cx="85891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/>
                  <a:t>2 sign changes in first column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IN" sz="2400" dirty="0"/>
                  <a:t> 2 RHP roots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IN" sz="2400" dirty="0"/>
                  <a:t> </a:t>
                </a:r>
                <a:r>
                  <a:rPr lang="en-IN" sz="2400" b="1" dirty="0"/>
                  <a:t>Unstable system</a:t>
                </a:r>
                <a:r>
                  <a:rPr lang="en-IN" sz="2400" dirty="0"/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BDFF6C-F375-46DE-8717-ABC14BC2C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302" y="5225635"/>
                <a:ext cx="8589194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23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0C04-F3D8-4543-900D-E8504054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Routh Array 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7716C-5385-4039-84FC-8AB2DE99C3DA}"/>
                  </a:ext>
                </a:extLst>
              </p:cNvPr>
              <p:cNvSpPr txBox="1"/>
              <p:nvPr/>
            </p:nvSpPr>
            <p:spPr>
              <a:xfrm>
                <a:off x="2221189" y="1073649"/>
                <a:ext cx="7749622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)≡120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+274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+225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+85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+4.571=0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7716C-5385-4039-84FC-8AB2DE99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189" y="1073649"/>
                <a:ext cx="7749622" cy="373500"/>
              </a:xfrm>
              <a:prstGeom prst="rect">
                <a:avLst/>
              </a:prstGeom>
              <a:blipFill>
                <a:blip r:embed="rId2"/>
                <a:stretch>
                  <a:fillRect l="-472" r="-472" b="-360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37CB350-F25D-48F8-B852-A5AD19E3DECB}"/>
              </a:ext>
            </a:extLst>
          </p:cNvPr>
          <p:cNvSpPr txBox="1"/>
          <p:nvPr/>
        </p:nvSpPr>
        <p:spPr>
          <a:xfrm>
            <a:off x="2461606" y="2198670"/>
            <a:ext cx="579881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	ROUTH ARRAY</a:t>
            </a:r>
            <a:endParaRPr lang="en-IN" b="1" dirty="0"/>
          </a:p>
          <a:p>
            <a:pPr algn="l"/>
            <a:r>
              <a:rPr lang="en-IN" dirty="0"/>
              <a:t>s</a:t>
            </a:r>
            <a:r>
              <a:rPr lang="en-IN" baseline="30000" dirty="0"/>
              <a:t>5</a:t>
            </a:r>
            <a:r>
              <a:rPr lang="en-IN" dirty="0"/>
              <a:t>	120 (8)	225 (15)	15 (1)	common factor 15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4</a:t>
            </a:r>
            <a:r>
              <a:rPr lang="en-IN" dirty="0"/>
              <a:t>	274	85	4.571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3</a:t>
            </a:r>
            <a:r>
              <a:rPr lang="en-IN" dirty="0"/>
              <a:t>	12.52	0.8665	0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2	</a:t>
            </a:r>
            <a:r>
              <a:rPr lang="en-IN" dirty="0"/>
              <a:t>66.03	4.571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1	</a:t>
            </a:r>
            <a:r>
              <a:rPr lang="el-GR" dirty="0"/>
              <a:t>δ</a:t>
            </a:r>
            <a:r>
              <a:rPr lang="en-IN" dirty="0"/>
              <a:t>	0</a:t>
            </a:r>
          </a:p>
          <a:p>
            <a:pPr algn="l"/>
            <a:r>
              <a:rPr lang="en-IN" dirty="0"/>
              <a:t>s</a:t>
            </a:r>
            <a:r>
              <a:rPr lang="en-IN" baseline="30000" dirty="0"/>
              <a:t>0</a:t>
            </a:r>
            <a:r>
              <a:rPr lang="en-IN" dirty="0"/>
              <a:t>	4.571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E41AE4-C125-46C6-9969-6D0F0EAAE58A}"/>
                  </a:ext>
                </a:extLst>
              </p:cNvPr>
              <p:cNvSpPr txBox="1"/>
              <p:nvPr/>
            </p:nvSpPr>
            <p:spPr>
              <a:xfrm>
                <a:off x="1828800" y="4719906"/>
                <a:ext cx="7415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IN" dirty="0"/>
                  <a:t>Purely imaginary root pair corresponds to 66.03s</a:t>
                </a:r>
                <a:r>
                  <a:rPr lang="en-IN" baseline="30000" dirty="0"/>
                  <a:t>2</a:t>
                </a:r>
                <a:r>
                  <a:rPr lang="en-IN" dirty="0"/>
                  <a:t> + 4.571 = 0 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IN" dirty="0"/>
                  <a:t> s = ± 0.2631j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E41AE4-C125-46C6-9969-6D0F0EAAE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719906"/>
                <a:ext cx="7415876" cy="369332"/>
              </a:xfrm>
              <a:prstGeom prst="rect">
                <a:avLst/>
              </a:prstGeom>
              <a:blipFill>
                <a:blip r:embed="rId3"/>
                <a:stretch>
                  <a:fillRect l="-657" t="-8197" r="-41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35553D-6644-4922-80B8-EEA6FE714012}"/>
                  </a:ext>
                </a:extLst>
              </p:cNvPr>
              <p:cNvSpPr txBox="1"/>
              <p:nvPr/>
            </p:nvSpPr>
            <p:spPr>
              <a:xfrm>
                <a:off x="523983" y="5471427"/>
                <a:ext cx="10346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/>
                  <a:t>No RHP root. 2 purely imaginary root pair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IN" sz="2400" dirty="0"/>
                  <a:t> System with </a:t>
                </a:r>
                <a:r>
                  <a:rPr lang="en-IN" sz="2400" b="1" dirty="0"/>
                  <a:t>sustained oscillations</a:t>
                </a:r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35553D-6644-4922-80B8-EEA6FE714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3" y="5471427"/>
                <a:ext cx="10346076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75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39193</TotalTime>
  <Words>1901</Words>
  <Application>Microsoft Macintosh PowerPoint</Application>
  <PresentationFormat>Widescreen</PresentationFormat>
  <Paragraphs>294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Office Theme</vt:lpstr>
      <vt:lpstr>Laplace Domain Analysis SISO Feedback Loops Analysis and Design</vt:lpstr>
      <vt:lpstr>SISO Feedback Loop</vt:lpstr>
      <vt:lpstr>PID Controller: Analysis and Design</vt:lpstr>
      <vt:lpstr>Is the System Stable?</vt:lpstr>
      <vt:lpstr>The Routh Array</vt:lpstr>
      <vt:lpstr>Routh Array: Special Cases</vt:lpstr>
      <vt:lpstr>Routh Array Example 1</vt:lpstr>
      <vt:lpstr>Routh Array Example 2</vt:lpstr>
      <vt:lpstr>Routh Array Example 3</vt:lpstr>
      <vt:lpstr>Routh Array Example 4</vt:lpstr>
      <vt:lpstr>Routh Array Example 5</vt:lpstr>
      <vt:lpstr>Ultimate Gain and Period</vt:lpstr>
      <vt:lpstr>Empirical Tuning Rules</vt:lpstr>
      <vt:lpstr>Empirical Tuning Rules</vt:lpstr>
      <vt:lpstr>Example 1</vt:lpstr>
      <vt:lpstr>Example 2</vt:lpstr>
      <vt:lpstr>Example 3</vt:lpstr>
      <vt:lpstr>Example 4</vt:lpstr>
      <vt:lpstr>Dynamic Responses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Shubham Gupta</cp:lastModifiedBy>
  <cp:revision>509</cp:revision>
  <dcterms:created xsi:type="dcterms:W3CDTF">2019-12-31T10:16:46Z</dcterms:created>
  <dcterms:modified xsi:type="dcterms:W3CDTF">2021-04-11T16:54:23Z</dcterms:modified>
</cp:coreProperties>
</file>