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89" r:id="rId3"/>
    <p:sldId id="406" r:id="rId4"/>
    <p:sldId id="407" r:id="rId5"/>
    <p:sldId id="408" r:id="rId6"/>
    <p:sldId id="418" r:id="rId7"/>
    <p:sldId id="409" r:id="rId8"/>
    <p:sldId id="419" r:id="rId9"/>
    <p:sldId id="410" r:id="rId10"/>
    <p:sldId id="411" r:id="rId11"/>
    <p:sldId id="412" r:id="rId12"/>
    <p:sldId id="413" r:id="rId13"/>
    <p:sldId id="4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99FF"/>
    <a:srgbClr val="FF33CC"/>
    <a:srgbClr val="339933"/>
    <a:srgbClr val="CC3300"/>
    <a:srgbClr val="008000"/>
    <a:srgbClr val="0000CC"/>
    <a:srgbClr val="D60093"/>
    <a:srgbClr val="FF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57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Root Locus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99FF"/>
                </a:solidFill>
              </a:rPr>
              <a:t>Construction Rules </a:t>
            </a:r>
            <a:endParaRPr lang="en-IN" dirty="0">
              <a:solidFill>
                <a:srgbClr val="FF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4.6.1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4746" y="1063489"/>
            <a:ext cx="91225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b="1" dirty="0"/>
              <a:t>RULE 9	</a:t>
            </a:r>
            <a:r>
              <a:rPr lang="en-IN" dirty="0"/>
              <a:t>Angle of departure from complex pole</a:t>
            </a:r>
          </a:p>
          <a:p>
            <a:pPr algn="ctr">
              <a:spcAft>
                <a:spcPts val="1200"/>
              </a:spcAft>
            </a:pPr>
            <a:r>
              <a:rPr lang="en-IN" dirty="0"/>
              <a:t>Angle of departure is 180° - angle subtended by other poles + angle subtended by other zeroes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7353" y="2078110"/>
            <a:ext cx="90772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b="1" dirty="0"/>
              <a:t>RULE 10	</a:t>
            </a:r>
            <a:r>
              <a:rPr lang="en-IN" dirty="0"/>
              <a:t>Angle of arrival at complex zero</a:t>
            </a:r>
          </a:p>
          <a:p>
            <a:pPr algn="ctr">
              <a:spcAft>
                <a:spcPts val="1200"/>
              </a:spcAft>
            </a:pPr>
            <a:r>
              <a:rPr lang="en-IN" dirty="0"/>
              <a:t>Angle of arrival is 180° + angle subtended by other poles - angle subtended by other zeroes </a:t>
            </a:r>
          </a:p>
        </p:txBody>
      </p:sp>
    </p:spTree>
    <p:extLst>
      <p:ext uri="{BB962C8B-B14F-4D97-AF65-F5344CB8AC3E}">
        <p14:creationId xmlns:p14="http://schemas.microsoft.com/office/powerpoint/2010/main" val="17776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0437" y="1063489"/>
            <a:ext cx="571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b="1" dirty="0"/>
              <a:t>RULE 11	</a:t>
            </a:r>
            <a:r>
              <a:rPr lang="en-IN" dirty="0"/>
              <a:t>Angle condition in vicinity of break-out (in) point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9" y="1514692"/>
            <a:ext cx="2573503" cy="2226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" y="3969586"/>
            <a:ext cx="2753140" cy="24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4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5416" y="1063489"/>
            <a:ext cx="59412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b="1" dirty="0"/>
              <a:t>RULE 12	</a:t>
            </a:r>
            <a:r>
              <a:rPr lang="en-IN" dirty="0"/>
              <a:t>Conservation of roots</a:t>
            </a:r>
          </a:p>
          <a:p>
            <a:pPr algn="ctr">
              <a:spcAft>
                <a:spcPts val="1200"/>
              </a:spcAft>
            </a:pPr>
            <a:r>
              <a:rPr lang="en-IN" dirty="0"/>
              <a:t>If </a:t>
            </a:r>
            <a:r>
              <a:rPr lang="en-IN" i="1" dirty="0"/>
              <a:t>n – m ≥ 2</a:t>
            </a:r>
            <a:r>
              <a:rPr lang="en-IN" dirty="0"/>
              <a:t>, then sum of CLCE roots = sum of open loop poles</a:t>
            </a:r>
          </a:p>
        </p:txBody>
      </p:sp>
    </p:spTree>
    <p:extLst>
      <p:ext uri="{BB962C8B-B14F-4D97-AF65-F5344CB8AC3E}">
        <p14:creationId xmlns:p14="http://schemas.microsoft.com/office/powerpoint/2010/main" val="73151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Rules’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6470" y="1103244"/>
                <a:ext cx="11192166" cy="495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:r>
                  <a:rPr lang="en-IN" b="1" dirty="0"/>
                  <a:t>RULE 1</a:t>
                </a:r>
                <a:r>
                  <a:rPr lang="en-IN" dirty="0"/>
                  <a:t>		Locus has </a:t>
                </a:r>
                <a:r>
                  <a:rPr lang="en-IN" i="1" dirty="0"/>
                  <a:t>n</a:t>
                </a:r>
                <a:r>
                  <a:rPr lang="en-IN" dirty="0"/>
                  <a:t> branches</a:t>
                </a:r>
                <a:endParaRPr lang="en-IN" sz="100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2</a:t>
                </a:r>
                <a:r>
                  <a:rPr lang="en-IN" dirty="0"/>
                  <a:t>		Loci begin at </a:t>
                </a:r>
                <a:r>
                  <a:rPr lang="en-IN" i="1" dirty="0"/>
                  <a:t>n</a:t>
                </a:r>
                <a:r>
                  <a:rPr lang="en-IN" dirty="0"/>
                  <a:t> open loop poles</a:t>
                </a:r>
                <a:endParaRPr lang="en-IN" sz="100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3</a:t>
                </a:r>
                <a:r>
                  <a:rPr lang="en-IN" dirty="0"/>
                  <a:t>		Loci end at </a:t>
                </a:r>
                <a:r>
                  <a:rPr lang="en-IN" i="1" dirty="0"/>
                  <a:t>m</a:t>
                </a:r>
                <a:r>
                  <a:rPr lang="en-IN" dirty="0"/>
                  <a:t> open loop zeroes and </a:t>
                </a:r>
                <a:r>
                  <a:rPr lang="en-IN" i="1" dirty="0"/>
                  <a:t>n-m</a:t>
                </a:r>
                <a:r>
                  <a:rPr lang="en-IN" dirty="0"/>
                  <a:t> asymptotes</a:t>
                </a:r>
                <a:endParaRPr lang="en-IN" sz="105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4		</a:t>
                </a:r>
                <a:r>
                  <a:rPr lang="en-IN" dirty="0"/>
                  <a:t>Root locus is symmetric about real axis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5		</a:t>
                </a:r>
                <a:r>
                  <a:rPr lang="en-IN" dirty="0"/>
                  <a:t>Locus exists on real axis only if # of poles and zeroes to right is odd</a:t>
                </a:r>
                <a:endParaRPr lang="en-IN" sz="1000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6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asymptotes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IN" b="1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7		</a:t>
                </a:r>
                <a:r>
                  <a:rPr lang="en-IN" dirty="0"/>
                  <a:t>Real axis intercept of asymptotes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 …</m:t>
                    </m:r>
                  </m:oMath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8		</a:t>
                </a:r>
                <a:r>
                  <a:rPr lang="en-IN" dirty="0"/>
                  <a:t>At break-out (break-in) point, |G</a:t>
                </a:r>
                <a:r>
                  <a:rPr lang="en-IN" baseline="-25000" dirty="0"/>
                  <a:t>(s)</a:t>
                </a:r>
                <a:r>
                  <a:rPr lang="en-IN" dirty="0"/>
                  <a:t>| is maximum (minimum) a – b </a:t>
                </a:r>
                <a:endParaRPr lang="en-IN" b="1" dirty="0"/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9 (10)	</a:t>
                </a:r>
                <a:r>
                  <a:rPr lang="en-IN" dirty="0"/>
                  <a:t>Angle of departure (arrival) from (to) complex zero = 180° – (+)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 </m:t>
                    </m:r>
                  </m:oMath>
                </a14:m>
                <a:r>
                  <a:rPr lang="en-IN" dirty="0"/>
                  <a:t>other poles + (–)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 </m:t>
                    </m:r>
                  </m:oMath>
                </a14:m>
                <a:r>
                  <a:rPr lang="en-IN" dirty="0"/>
                  <a:t>other zeroes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11		</a:t>
                </a:r>
                <a:r>
                  <a:rPr lang="en-IN" dirty="0"/>
                  <a:t>Angle condition in vicinity of break-out (in) point allows iterative calculation of the point</a:t>
                </a:r>
              </a:p>
              <a:p>
                <a:pPr>
                  <a:spcAft>
                    <a:spcPts val="1200"/>
                  </a:spcAft>
                </a:pPr>
                <a:r>
                  <a:rPr lang="en-IN" b="1" dirty="0"/>
                  <a:t>RULE 12		</a:t>
                </a:r>
                <a:r>
                  <a:rPr lang="en-IN" dirty="0"/>
                  <a:t>Conservation of CLCE roots. If </a:t>
                </a:r>
                <a:r>
                  <a:rPr lang="en-IN" i="1" dirty="0"/>
                  <a:t>n – m ≥ 2</a:t>
                </a:r>
                <a:r>
                  <a:rPr lang="en-IN" dirty="0"/>
                  <a:t>, then sum of CLCE roots = sum of open loop poles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0" y="1103244"/>
                <a:ext cx="11192166" cy="4959563"/>
              </a:xfrm>
              <a:prstGeom prst="rect">
                <a:avLst/>
              </a:prstGeom>
              <a:blipFill>
                <a:blip r:embed="rId2"/>
                <a:stretch>
                  <a:fillRect l="-490" t="-737" b="-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86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Locus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9556" y="1066604"/>
            <a:ext cx="486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Locus of closed loop characteristic equation roots as controller gain magnitude |K</a:t>
            </a:r>
            <a:r>
              <a:rPr lang="en-IN" sz="2400" baseline="-25000" dirty="0"/>
              <a:t>C</a:t>
            </a:r>
            <a:r>
              <a:rPr lang="en-IN" sz="2400" dirty="0"/>
              <a:t>| is varied from 0 to ∞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3153" y="855219"/>
            <a:ext cx="6237034" cy="3454439"/>
            <a:chOff x="110206" y="957536"/>
            <a:chExt cx="6237034" cy="345443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9F12B18-F409-44E2-AE31-C47C52FE0D11}"/>
                </a:ext>
              </a:extLst>
            </p:cNvPr>
            <p:cNvGrpSpPr/>
            <p:nvPr/>
          </p:nvGrpSpPr>
          <p:grpSpPr>
            <a:xfrm>
              <a:off x="2654565" y="957536"/>
              <a:ext cx="3444265" cy="2193372"/>
              <a:chOff x="2654565" y="957536"/>
              <a:chExt cx="3444265" cy="2193372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3298032" y="2530609"/>
                <a:ext cx="914400" cy="620299"/>
                <a:chOff x="5474614" y="2446861"/>
                <a:chExt cx="914400" cy="620299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97667"/>
                  <a:ext cx="4844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p</a:t>
                  </a:r>
                  <a:endParaRPr lang="en-IN" i="1" dirty="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4858457" y="2656092"/>
                <a:ext cx="295567" cy="369332"/>
                <a:chOff x="2284583" y="4408592"/>
                <a:chExt cx="295567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89686" y="4408592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986E663-4B14-476F-9007-5A7CE4F6CEB6}"/>
                  </a:ext>
                </a:extLst>
              </p:cNvPr>
              <p:cNvCxnSpPr/>
              <p:nvPr/>
            </p:nvCxnSpPr>
            <p:spPr>
              <a:xfrm>
                <a:off x="4212432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C807B4A-3246-4811-B8B3-8ECD3EBE795C}"/>
                  </a:ext>
                </a:extLst>
              </p:cNvPr>
              <p:cNvGrpSpPr/>
              <p:nvPr/>
            </p:nvGrpSpPr>
            <p:grpSpPr>
              <a:xfrm>
                <a:off x="4534165" y="1683406"/>
                <a:ext cx="914400" cy="620299"/>
                <a:chOff x="5474614" y="2446861"/>
                <a:chExt cx="914400" cy="620299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26C1D24-0F91-47EA-822F-5A23B3D34E90}"/>
                    </a:ext>
                  </a:extLst>
                </p:cNvPr>
                <p:cNvSpPr txBox="1"/>
                <p:nvPr/>
              </p:nvSpPr>
              <p:spPr>
                <a:xfrm>
                  <a:off x="5698067" y="2497667"/>
                  <a:ext cx="4844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d</a:t>
                  </a:r>
                  <a:endParaRPr lang="en-IN" i="1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4AB1899-E898-4B44-9D77-D46067952E4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9833" y="249582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CFB2BD7-AF54-4088-AB1F-5C9B1FF4D7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5865" y="1469538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5126830" y="2840758"/>
                <a:ext cx="97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4FF36D9-56B0-4F59-B86F-37EB0B2CABFA}"/>
                  </a:ext>
                </a:extLst>
              </p:cNvPr>
              <p:cNvCxnSpPr/>
              <p:nvPr/>
            </p:nvCxnSpPr>
            <p:spPr>
              <a:xfrm>
                <a:off x="2654565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471975F-32DE-4094-A99D-4FCAE0201327}"/>
                  </a:ext>
                </a:extLst>
              </p:cNvPr>
              <p:cNvSpPr txBox="1"/>
              <p:nvPr/>
            </p:nvSpPr>
            <p:spPr>
              <a:xfrm>
                <a:off x="2786578" y="251422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4849522" y="957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d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058378" y="263105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5D00BEA-0A38-4FB9-9C01-62B458928F0C}"/>
                </a:ext>
              </a:extLst>
            </p:cNvPr>
            <p:cNvGrpSpPr/>
            <p:nvPr/>
          </p:nvGrpSpPr>
          <p:grpSpPr>
            <a:xfrm>
              <a:off x="110206" y="2495836"/>
              <a:ext cx="5451932" cy="1916139"/>
              <a:chOff x="110206" y="2495836"/>
              <a:chExt cx="5451932" cy="191613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D4A4D94-FF02-445E-9602-BCEFFD878D52}"/>
                  </a:ext>
                </a:extLst>
              </p:cNvPr>
              <p:cNvGrpSpPr/>
              <p:nvPr/>
            </p:nvGrpSpPr>
            <p:grpSpPr>
              <a:xfrm>
                <a:off x="1744666" y="2530721"/>
                <a:ext cx="914400" cy="620299"/>
                <a:chOff x="5474614" y="2446861"/>
                <a:chExt cx="914400" cy="620299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16FA8C5-72EE-4280-B0CF-A2EF41947FCF}"/>
                    </a:ext>
                  </a:extLst>
                </p:cNvPr>
                <p:cNvSpPr txBox="1"/>
                <p:nvPr/>
              </p:nvSpPr>
              <p:spPr>
                <a:xfrm>
                  <a:off x="5698067" y="2497667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c</a:t>
                  </a:r>
                  <a:endParaRPr lang="en-IN" i="1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90FE18E-ABCD-4ED1-8FC9-1FF4F66856E2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FADB88A-1549-4B5F-A205-4E6AEA1D96B3}"/>
                  </a:ext>
                </a:extLst>
              </p:cNvPr>
              <p:cNvGrpSpPr/>
              <p:nvPr/>
            </p:nvGrpSpPr>
            <p:grpSpPr>
              <a:xfrm>
                <a:off x="812051" y="2622584"/>
                <a:ext cx="295567" cy="369332"/>
                <a:chOff x="2284583" y="4408592"/>
                <a:chExt cx="295567" cy="369332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529B062-F11D-4BFC-B2F0-4B96B7ECA444}"/>
                    </a:ext>
                  </a:extLst>
                </p:cNvPr>
                <p:cNvSpPr txBox="1"/>
                <p:nvPr/>
              </p:nvSpPr>
              <p:spPr>
                <a:xfrm>
                  <a:off x="2289686" y="4408592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9B3F7D2-B5CD-444B-80A5-DD381664E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3936D07-2F4C-4EF0-988D-6EC80213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24" y="2820714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D773037-6EB3-4636-B56D-92B6D67EFBE7}"/>
                  </a:ext>
                </a:extLst>
              </p:cNvPr>
              <p:cNvSpPr txBox="1"/>
              <p:nvPr/>
            </p:nvSpPr>
            <p:spPr>
              <a:xfrm>
                <a:off x="110206" y="2614117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 err="1"/>
                  <a:t>y</a:t>
                </a:r>
                <a:r>
                  <a:rPr lang="en-IN" i="1" baseline="30000" dirty="0" err="1"/>
                  <a:t>SP</a:t>
                </a:r>
                <a:endParaRPr lang="en-IN" i="1" dirty="0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1BEFADD-AA79-4897-A203-8FB47AEFADFF}"/>
                  </a:ext>
                </a:extLst>
              </p:cNvPr>
              <p:cNvCxnSpPr/>
              <p:nvPr/>
            </p:nvCxnSpPr>
            <p:spPr>
              <a:xfrm>
                <a:off x="1112493" y="2829181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4BC433-34B6-4175-9E77-5513228EE6D2}"/>
                  </a:ext>
                </a:extLst>
              </p:cNvPr>
              <p:cNvSpPr txBox="1"/>
              <p:nvPr/>
            </p:nvSpPr>
            <p:spPr>
              <a:xfrm>
                <a:off x="2993229" y="4042643"/>
                <a:ext cx="372218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FBF42E0-BD66-4685-B958-0A06C1C1F3C2}"/>
                  </a:ext>
                </a:extLst>
              </p:cNvPr>
              <p:cNvCxnSpPr/>
              <p:nvPr/>
            </p:nvCxnSpPr>
            <p:spPr>
              <a:xfrm>
                <a:off x="5553561" y="2840758"/>
                <a:ext cx="0" cy="1384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F55ACBC-74C4-4060-B572-F0155BD5A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6138" y="4241801"/>
                <a:ext cx="21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5D171C5-03DB-4D66-9152-C4A4ECD56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76760" y="3236373"/>
                <a:ext cx="0" cy="20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00CE5E-D83F-4433-B8EC-0E6A8D936C6E}"/>
                  </a:ext>
                </a:extLst>
              </p:cNvPr>
              <p:cNvCxnSpPr/>
              <p:nvPr/>
            </p:nvCxnSpPr>
            <p:spPr>
              <a:xfrm>
                <a:off x="956051" y="2953022"/>
                <a:ext cx="0" cy="129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098CEE5-D9C3-4222-B483-F7B749306078}"/>
                  </a:ext>
                </a:extLst>
              </p:cNvPr>
              <p:cNvSpPr txBox="1"/>
              <p:nvPr/>
            </p:nvSpPr>
            <p:spPr>
              <a:xfrm>
                <a:off x="1286800" y="249583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11486" y="3048591"/>
                <a:ext cx="3207417" cy="3106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𝐾𝐺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CLCE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𝐾𝐺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86" y="3048591"/>
                <a:ext cx="3207417" cy="3106748"/>
              </a:xfrm>
              <a:prstGeom prst="rect">
                <a:avLst/>
              </a:prstGeo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7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Locus: Angle Condition</a:t>
            </a: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83275" y="815463"/>
            <a:ext cx="4697654" cy="2663532"/>
            <a:chOff x="83702" y="904528"/>
            <a:chExt cx="6263538" cy="35513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9F12B18-F409-44E2-AE31-C47C52FE0D11}"/>
                </a:ext>
              </a:extLst>
            </p:cNvPr>
            <p:cNvGrpSpPr/>
            <p:nvPr/>
          </p:nvGrpSpPr>
          <p:grpSpPr>
            <a:xfrm>
              <a:off x="2654565" y="904528"/>
              <a:ext cx="3444265" cy="2246380"/>
              <a:chOff x="2654565" y="904528"/>
              <a:chExt cx="3444265" cy="224638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CCCA901-D304-478A-83BF-37080E738888}"/>
                  </a:ext>
                </a:extLst>
              </p:cNvPr>
              <p:cNvGrpSpPr/>
              <p:nvPr/>
            </p:nvGrpSpPr>
            <p:grpSpPr>
              <a:xfrm>
                <a:off x="3298032" y="2515154"/>
                <a:ext cx="914400" cy="635754"/>
                <a:chOff x="5474614" y="2431406"/>
                <a:chExt cx="914400" cy="635754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7D0DC0-7D6A-4327-BD62-E8F163D491AC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 err="1"/>
                    <a:t>G</a:t>
                  </a:r>
                  <a:r>
                    <a:rPr lang="en-IN" sz="2400" i="1" baseline="-25000" dirty="0" err="1"/>
                    <a:t>p</a:t>
                  </a:r>
                  <a:endParaRPr lang="en-IN" i="1" dirty="0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654017C-BDE1-4CB6-AA62-62B377C895C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1C5E40-6321-4DA9-B55A-BD8D69CBE587}"/>
                  </a:ext>
                </a:extLst>
              </p:cNvPr>
              <p:cNvGrpSpPr/>
              <p:nvPr/>
            </p:nvGrpSpPr>
            <p:grpSpPr>
              <a:xfrm>
                <a:off x="4837056" y="2589832"/>
                <a:ext cx="309401" cy="397058"/>
                <a:chOff x="2263182" y="4342332"/>
                <a:chExt cx="309401" cy="397058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89A159C-82B8-4247-BF1F-929B16384E75}"/>
                    </a:ext>
                  </a:extLst>
                </p:cNvPr>
                <p:cNvSpPr txBox="1"/>
                <p:nvPr/>
              </p:nvSpPr>
              <p:spPr>
                <a:xfrm>
                  <a:off x="2263182" y="4342332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87243CA-45D7-4735-9607-6AB5F5F45A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986E663-4B14-476F-9007-5A7CE4F6CEB6}"/>
                  </a:ext>
                </a:extLst>
              </p:cNvPr>
              <p:cNvCxnSpPr/>
              <p:nvPr/>
            </p:nvCxnSpPr>
            <p:spPr>
              <a:xfrm>
                <a:off x="4212432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C807B4A-3246-4811-B8B3-8ECD3EBE795C}"/>
                  </a:ext>
                </a:extLst>
              </p:cNvPr>
              <p:cNvGrpSpPr/>
              <p:nvPr/>
            </p:nvGrpSpPr>
            <p:grpSpPr>
              <a:xfrm>
                <a:off x="4534165" y="1681203"/>
                <a:ext cx="914400" cy="622502"/>
                <a:chOff x="5474614" y="2444658"/>
                <a:chExt cx="914400" cy="62250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26C1D24-0F91-47EA-822F-5A23B3D34E90}"/>
                    </a:ext>
                  </a:extLst>
                </p:cNvPr>
                <p:cNvSpPr txBox="1"/>
                <p:nvPr/>
              </p:nvSpPr>
              <p:spPr>
                <a:xfrm>
                  <a:off x="5684815" y="2444658"/>
                  <a:ext cx="48442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d</a:t>
                  </a:r>
                  <a:endParaRPr lang="en-IN" i="1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4AB1899-E898-4B44-9D77-D46067952E48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7519A77-A99C-4037-B866-F451DADD92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9833" y="249582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CFB2BD7-AF54-4088-AB1F-5C9B1FF4D7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15865" y="1469538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3E6A89F-2C55-44BD-AD89-1C2B48187812}"/>
                  </a:ext>
                </a:extLst>
              </p:cNvPr>
              <p:cNvCxnSpPr/>
              <p:nvPr/>
            </p:nvCxnSpPr>
            <p:spPr>
              <a:xfrm>
                <a:off x="5126830" y="2840758"/>
                <a:ext cx="97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4FF36D9-56B0-4F59-B86F-37EB0B2CABFA}"/>
                  </a:ext>
                </a:extLst>
              </p:cNvPr>
              <p:cNvCxnSpPr/>
              <p:nvPr/>
            </p:nvCxnSpPr>
            <p:spPr>
              <a:xfrm>
                <a:off x="2654565" y="2840758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471975F-32DE-4094-A99D-4FCAE0201327}"/>
                  </a:ext>
                </a:extLst>
              </p:cNvPr>
              <p:cNvSpPr txBox="1"/>
              <p:nvPr/>
            </p:nvSpPr>
            <p:spPr>
              <a:xfrm>
                <a:off x="2786578" y="2434712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u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C627EDD-A07C-4EAA-9408-367E61D6FDB9}"/>
                  </a:ext>
                </a:extLst>
              </p:cNvPr>
              <p:cNvSpPr txBox="1"/>
              <p:nvPr/>
            </p:nvSpPr>
            <p:spPr>
              <a:xfrm>
                <a:off x="4809766" y="904528"/>
                <a:ext cx="30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d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058377" y="2564791"/>
              <a:ext cx="288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5D00BEA-0A38-4FB9-9C01-62B458928F0C}"/>
                </a:ext>
              </a:extLst>
            </p:cNvPr>
            <p:cNvGrpSpPr/>
            <p:nvPr/>
          </p:nvGrpSpPr>
          <p:grpSpPr>
            <a:xfrm>
              <a:off x="83702" y="2416324"/>
              <a:ext cx="5478436" cy="2039580"/>
              <a:chOff x="83702" y="2416324"/>
              <a:chExt cx="5478436" cy="203958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D4A4D94-FF02-445E-9602-BCEFFD878D52}"/>
                  </a:ext>
                </a:extLst>
              </p:cNvPr>
              <p:cNvGrpSpPr/>
              <p:nvPr/>
            </p:nvGrpSpPr>
            <p:grpSpPr>
              <a:xfrm>
                <a:off x="1744666" y="2515266"/>
                <a:ext cx="914400" cy="635754"/>
                <a:chOff x="5474614" y="2431406"/>
                <a:chExt cx="914400" cy="635754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16FA8C5-72EE-4280-B0CF-A2EF41947FCF}"/>
                    </a:ext>
                  </a:extLst>
                </p:cNvPr>
                <p:cNvSpPr txBox="1"/>
                <p:nvPr/>
              </p:nvSpPr>
              <p:spPr>
                <a:xfrm>
                  <a:off x="5698067" y="2431406"/>
                  <a:ext cx="463588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i="1" dirty="0"/>
                    <a:t>G</a:t>
                  </a:r>
                  <a:r>
                    <a:rPr lang="en-IN" sz="2400" i="1" baseline="-25000" dirty="0"/>
                    <a:t>c</a:t>
                  </a:r>
                  <a:endParaRPr lang="en-IN" i="1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90FE18E-ABCD-4ED1-8FC9-1FF4F66856E2}"/>
                    </a:ext>
                  </a:extLst>
                </p:cNvPr>
                <p:cNvSpPr/>
                <p:nvPr/>
              </p:nvSpPr>
              <p:spPr>
                <a:xfrm>
                  <a:off x="5474614" y="2446861"/>
                  <a:ext cx="914400" cy="62029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FADB88A-1549-4B5F-A205-4E6AEA1D96B3}"/>
                  </a:ext>
                </a:extLst>
              </p:cNvPr>
              <p:cNvGrpSpPr/>
              <p:nvPr/>
            </p:nvGrpSpPr>
            <p:grpSpPr>
              <a:xfrm>
                <a:off x="777398" y="2569576"/>
                <a:ext cx="322653" cy="383806"/>
                <a:chOff x="2249930" y="4355584"/>
                <a:chExt cx="322653" cy="383806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529B062-F11D-4BFC-B2F0-4B96B7ECA444}"/>
                    </a:ext>
                  </a:extLst>
                </p:cNvPr>
                <p:cNvSpPr txBox="1"/>
                <p:nvPr/>
              </p:nvSpPr>
              <p:spPr>
                <a:xfrm>
                  <a:off x="2249930" y="4355584"/>
                  <a:ext cx="290464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9B3F7D2-B5CD-444B-80A5-DD381664E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4583" y="4451390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3936D07-2F4C-4EF0-988D-6EC802130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24" y="2820714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D773037-6EB3-4636-B56D-92B6D67EFBE7}"/>
                  </a:ext>
                </a:extLst>
              </p:cNvPr>
              <p:cNvSpPr txBox="1"/>
              <p:nvPr/>
            </p:nvSpPr>
            <p:spPr>
              <a:xfrm>
                <a:off x="83702" y="2521353"/>
                <a:ext cx="436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 err="1"/>
                  <a:t>y</a:t>
                </a:r>
                <a:r>
                  <a:rPr lang="en-IN" i="1" baseline="30000" dirty="0" err="1"/>
                  <a:t>SP</a:t>
                </a:r>
                <a:endParaRPr lang="en-IN" i="1" dirty="0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1BEFADD-AA79-4897-A203-8FB47AEFADFF}"/>
                  </a:ext>
                </a:extLst>
              </p:cNvPr>
              <p:cNvCxnSpPr/>
              <p:nvPr/>
            </p:nvCxnSpPr>
            <p:spPr>
              <a:xfrm>
                <a:off x="1112493" y="2829181"/>
                <a:ext cx="6434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4BC433-34B6-4175-9E77-5513228EE6D2}"/>
                  </a:ext>
                </a:extLst>
              </p:cNvPr>
              <p:cNvSpPr txBox="1"/>
              <p:nvPr/>
            </p:nvSpPr>
            <p:spPr>
              <a:xfrm>
                <a:off x="3006481" y="3989635"/>
                <a:ext cx="347007" cy="46626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FBF42E0-BD66-4685-B958-0A06C1C1F3C2}"/>
                  </a:ext>
                </a:extLst>
              </p:cNvPr>
              <p:cNvCxnSpPr/>
              <p:nvPr/>
            </p:nvCxnSpPr>
            <p:spPr>
              <a:xfrm>
                <a:off x="5553561" y="2840758"/>
                <a:ext cx="0" cy="1384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F55ACBC-74C4-4060-B572-F0155BD5A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6138" y="4241801"/>
                <a:ext cx="219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5D171C5-03DB-4D66-9152-C4A4ECD56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76760" y="3236373"/>
                <a:ext cx="0" cy="20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00CE5E-D83F-4433-B8EC-0E6A8D936C6E}"/>
                  </a:ext>
                </a:extLst>
              </p:cNvPr>
              <p:cNvCxnSpPr/>
              <p:nvPr/>
            </p:nvCxnSpPr>
            <p:spPr>
              <a:xfrm>
                <a:off x="956051" y="2953022"/>
                <a:ext cx="0" cy="1296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098CEE5-D9C3-4222-B483-F7B749306078}"/>
                  </a:ext>
                </a:extLst>
              </p:cNvPr>
              <p:cNvSpPr txBox="1"/>
              <p:nvPr/>
            </p:nvSpPr>
            <p:spPr>
              <a:xfrm>
                <a:off x="1286801" y="2416324"/>
                <a:ext cx="295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i="1" dirty="0"/>
                  <a:t>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83308" y="1051661"/>
                <a:ext cx="3277179" cy="326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𝐾𝐺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:r>
                  <a:rPr lang="en-IN" dirty="0"/>
                  <a:t>CLCE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𝐾𝐺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308" y="1051661"/>
                <a:ext cx="3277179" cy="3260636"/>
              </a:xfrm>
              <a:prstGeom prst="rect">
                <a:avLst/>
              </a:prstGeom>
              <a:blipFill>
                <a:blip r:embed="rId2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47070" y="4312297"/>
                <a:ext cx="447969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dirty="0"/>
                  <a:t>s is a complex number in general.</a:t>
                </a:r>
              </a:p>
              <a:p>
                <a:pPr algn="l"/>
                <a:endParaRPr lang="en-IN" dirty="0"/>
              </a:p>
              <a:p>
                <a:pPr algn="l"/>
                <a:r>
                  <a:rPr lang="en-IN" dirty="0"/>
                  <a:t>G</a:t>
                </a:r>
                <a:r>
                  <a:rPr lang="en-IN" baseline="-25000" dirty="0"/>
                  <a:t>(s)</a:t>
                </a:r>
                <a:r>
                  <a:rPr lang="en-IN" dirty="0"/>
                  <a:t> is therefore a complex number in general.</a:t>
                </a:r>
              </a:p>
              <a:p>
                <a:pPr algn="l"/>
                <a:endParaRPr lang="en-IN" dirty="0"/>
              </a:p>
              <a:p>
                <a:pPr algn="l"/>
                <a:r>
                  <a:rPr lang="en-IN" dirty="0"/>
                  <a:t>CLCE is satisfied for those special values of s for which G</a:t>
                </a:r>
                <a:r>
                  <a:rPr lang="en-IN" baseline="-25000" dirty="0"/>
                  <a:t>(s)</a:t>
                </a:r>
                <a:r>
                  <a:rPr lang="en-IN" dirty="0"/>
                  <a:t> is a negative real number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=±(2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70" y="4312297"/>
                <a:ext cx="4479696" cy="2031325"/>
              </a:xfrm>
              <a:prstGeom prst="rect">
                <a:avLst/>
              </a:prstGeom>
              <a:blipFill>
                <a:blip r:embed="rId3"/>
                <a:stretch>
                  <a:fillRect l="-1088" t="-1497" b="-1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79491" y="4658545"/>
                <a:ext cx="3980996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ANGLE CONDITION</a:t>
                </a:r>
              </a:p>
              <a:p>
                <a:pPr algn="l"/>
                <a:endParaRPr lang="en-IN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I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Those special values of s are on the root locus for which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is odd multiple of </a:t>
                </a:r>
                <a:r>
                  <a:rPr lang="el-GR" dirty="0"/>
                  <a:t>π</a:t>
                </a: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491" y="4658545"/>
                <a:ext cx="3980996" cy="1615827"/>
              </a:xfrm>
              <a:prstGeom prst="rect">
                <a:avLst/>
              </a:prstGeom>
              <a:blipFill>
                <a:blip r:embed="rId4"/>
                <a:stretch>
                  <a:fillRect l="-459" t="-1887" r="-1531" b="-5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07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s-plane and G-plane Mapping</a:t>
            </a:r>
          </a:p>
        </p:txBody>
      </p:sp>
    </p:spTree>
    <p:extLst>
      <p:ext uri="{BB962C8B-B14F-4D97-AF65-F5344CB8AC3E}">
        <p14:creationId xmlns:p14="http://schemas.microsoft.com/office/powerpoint/2010/main" val="153972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0278" y="1113183"/>
            <a:ext cx="59938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1" dirty="0"/>
              <a:t>RULE 1</a:t>
            </a:r>
            <a:r>
              <a:rPr lang="en-IN" dirty="0"/>
              <a:t>	Locus has </a:t>
            </a:r>
            <a:r>
              <a:rPr lang="en-IN" i="1" dirty="0"/>
              <a:t>n</a:t>
            </a:r>
            <a:r>
              <a:rPr lang="en-IN" dirty="0"/>
              <a:t> branches</a:t>
            </a:r>
          </a:p>
          <a:p>
            <a:pPr algn="l"/>
            <a:endParaRPr lang="en-IN" dirty="0"/>
          </a:p>
          <a:p>
            <a:r>
              <a:rPr lang="en-IN" b="1" dirty="0"/>
              <a:t>RULE 2</a:t>
            </a:r>
            <a:r>
              <a:rPr lang="en-IN" dirty="0"/>
              <a:t>	Loci begin at </a:t>
            </a:r>
            <a:r>
              <a:rPr lang="en-IN" i="1" dirty="0"/>
              <a:t>n</a:t>
            </a:r>
            <a:r>
              <a:rPr lang="en-IN" dirty="0"/>
              <a:t> open loop poles</a:t>
            </a:r>
          </a:p>
          <a:p>
            <a:endParaRPr lang="en-IN" dirty="0"/>
          </a:p>
          <a:p>
            <a:r>
              <a:rPr lang="en-IN" b="1" dirty="0"/>
              <a:t>RULE 3</a:t>
            </a:r>
            <a:r>
              <a:rPr lang="en-IN" dirty="0"/>
              <a:t>	Loci end at </a:t>
            </a:r>
            <a:r>
              <a:rPr lang="en-IN" i="1" dirty="0"/>
              <a:t>m</a:t>
            </a:r>
            <a:r>
              <a:rPr lang="en-IN" dirty="0"/>
              <a:t> open loop zeroes and </a:t>
            </a:r>
            <a:r>
              <a:rPr lang="en-IN" i="1" dirty="0"/>
              <a:t>n-m</a:t>
            </a:r>
            <a:r>
              <a:rPr lang="en-IN" dirty="0"/>
              <a:t> asymptotes</a:t>
            </a:r>
          </a:p>
          <a:p>
            <a:endParaRPr lang="en-IN" dirty="0"/>
          </a:p>
          <a:p>
            <a:r>
              <a:rPr lang="en-IN" b="1" dirty="0"/>
              <a:t>RULE 4</a:t>
            </a:r>
            <a:r>
              <a:rPr lang="en-IN" dirty="0"/>
              <a:t>	Root locus is symmetric about real axis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5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0135" y="993915"/>
            <a:ext cx="683174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b="1" dirty="0"/>
              <a:t>RULE 5	</a:t>
            </a:r>
            <a:r>
              <a:rPr lang="en-IN" dirty="0"/>
              <a:t>Locus on real axis</a:t>
            </a:r>
          </a:p>
          <a:p>
            <a:pPr algn="ctr">
              <a:spcAft>
                <a:spcPts val="1200"/>
              </a:spcAft>
            </a:pPr>
            <a:r>
              <a:rPr lang="en-IN" dirty="0"/>
              <a:t>Locus exists on real axis is # of poles and zeroes to right is odd</a:t>
            </a:r>
          </a:p>
          <a:p>
            <a:pPr algn="ctr">
              <a:spcAft>
                <a:spcPts val="1200"/>
              </a:spcAft>
            </a:pPr>
            <a:r>
              <a:rPr lang="en-IN" dirty="0"/>
              <a:t>Locus does not exist on real axis if # of poles and zeroes to right is even</a:t>
            </a:r>
          </a:p>
        </p:txBody>
      </p:sp>
    </p:spTree>
    <p:extLst>
      <p:ext uri="{BB962C8B-B14F-4D97-AF65-F5344CB8AC3E}">
        <p14:creationId xmlns:p14="http://schemas.microsoft.com/office/powerpoint/2010/main" val="267479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9729" y="993915"/>
                <a:ext cx="4832541" cy="1050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IN" b="1" dirty="0"/>
                  <a:t>RULE 6	</a:t>
                </a:r>
                <a:r>
                  <a:rPr lang="en-IN" dirty="0"/>
                  <a:t>Angle of asymptotes	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asymptotes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729" y="993915"/>
                <a:ext cx="4832541" cy="1050800"/>
              </a:xfrm>
              <a:prstGeom prst="rect">
                <a:avLst/>
              </a:prstGeo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03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95342" y="993915"/>
                <a:ext cx="4801314" cy="1067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IN" b="1" dirty="0"/>
                  <a:t>RULE 7	</a:t>
                </a:r>
                <a:r>
                  <a:rPr lang="en-IN" dirty="0"/>
                  <a:t>Real axis intercept (</a:t>
                </a:r>
                <a:r>
                  <a:rPr lang="el-GR" i="1" dirty="0"/>
                  <a:t>σ</a:t>
                </a:r>
                <a:r>
                  <a:rPr lang="en-IN" dirty="0"/>
                  <a:t>) of asymptotes	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42" y="993915"/>
                <a:ext cx="4801314" cy="1067472"/>
              </a:xfrm>
              <a:prstGeom prst="rect">
                <a:avLst/>
              </a:prstGeom>
              <a:blipFill>
                <a:blip r:embed="rId2"/>
                <a:stretch>
                  <a:fillRect l="-508" t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7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Locus Construction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2429" y="1063489"/>
            <a:ext cx="93871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IN" b="1" dirty="0"/>
              <a:t>RULE 8	</a:t>
            </a:r>
            <a:r>
              <a:rPr lang="en-IN" dirty="0"/>
              <a:t>Locus break-out and break-in points on real axis</a:t>
            </a:r>
          </a:p>
          <a:p>
            <a:pPr algn="ctr">
              <a:spcAft>
                <a:spcPts val="1200"/>
              </a:spcAft>
            </a:pPr>
            <a:r>
              <a:rPr lang="en-IN" dirty="0"/>
              <a:t>At break-out (break-in) point (i.e. CLCE has repeated real roots), |G</a:t>
            </a:r>
            <a:r>
              <a:rPr lang="en-IN" baseline="-25000" dirty="0"/>
              <a:t>(s)</a:t>
            </a:r>
            <a:r>
              <a:rPr lang="en-IN" dirty="0"/>
              <a:t>| is maximum (minimum) </a:t>
            </a:r>
          </a:p>
        </p:txBody>
      </p:sp>
    </p:spTree>
    <p:extLst>
      <p:ext uri="{BB962C8B-B14F-4D97-AF65-F5344CB8AC3E}">
        <p14:creationId xmlns:p14="http://schemas.microsoft.com/office/powerpoint/2010/main" val="249658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40371</TotalTime>
  <Words>703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Laplace Domain Analysis Root Locus Construction Rules </vt:lpstr>
      <vt:lpstr>Root Locus</vt:lpstr>
      <vt:lpstr>Root Locus: Angle Condition</vt:lpstr>
      <vt:lpstr>s-plane and G-plane Mapping</vt:lpstr>
      <vt:lpstr>Locus Construction Rules</vt:lpstr>
      <vt:lpstr>Locus Construction Rules</vt:lpstr>
      <vt:lpstr>Locus Construction Rules</vt:lpstr>
      <vt:lpstr>Locus Construction Rules</vt:lpstr>
      <vt:lpstr>Locus Construction Rules</vt:lpstr>
      <vt:lpstr>Locus Construction Rules</vt:lpstr>
      <vt:lpstr>Locus Construction Rules</vt:lpstr>
      <vt:lpstr>Locus Construction Rules</vt:lpstr>
      <vt:lpstr>Construction Rules’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524</cp:revision>
  <dcterms:created xsi:type="dcterms:W3CDTF">2019-12-31T10:16:46Z</dcterms:created>
  <dcterms:modified xsi:type="dcterms:W3CDTF">2021-03-14T13:06:30Z</dcterms:modified>
</cp:coreProperties>
</file>