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06" r:id="rId3"/>
    <p:sldId id="407" r:id="rId4"/>
    <p:sldId id="420" r:id="rId5"/>
    <p:sldId id="421" r:id="rId6"/>
    <p:sldId id="422" r:id="rId7"/>
    <p:sldId id="423" r:id="rId8"/>
    <p:sldId id="424" r:id="rId9"/>
    <p:sldId id="425" r:id="rId10"/>
    <p:sldId id="4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FF"/>
    <a:srgbClr val="FF33CC"/>
    <a:srgbClr val="339933"/>
    <a:srgbClr val="CC3300"/>
    <a:srgbClr val="008000"/>
    <a:srgbClr val="0000CC"/>
    <a:srgbClr val="D60093"/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Root Locus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99FF"/>
                </a:solidFill>
              </a:rPr>
              <a:t>Controller Design </a:t>
            </a:r>
            <a:endParaRPr lang="en-IN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4.6.2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Rules’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470" y="1103244"/>
                <a:ext cx="11192166" cy="495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:r>
                  <a:rPr lang="en-IN" b="1" dirty="0"/>
                  <a:t>RULE 1</a:t>
                </a:r>
                <a:r>
                  <a:rPr lang="en-IN" dirty="0"/>
                  <a:t>		Locus has </a:t>
                </a:r>
                <a:r>
                  <a:rPr lang="en-IN" i="1" dirty="0"/>
                  <a:t>n</a:t>
                </a:r>
                <a:r>
                  <a:rPr lang="en-IN" dirty="0"/>
                  <a:t> branches</a:t>
                </a:r>
                <a:endParaRPr lang="en-IN" sz="100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2</a:t>
                </a:r>
                <a:r>
                  <a:rPr lang="en-IN" dirty="0"/>
                  <a:t>		Loci begin at </a:t>
                </a:r>
                <a:r>
                  <a:rPr lang="en-IN" i="1" dirty="0"/>
                  <a:t>n</a:t>
                </a:r>
                <a:r>
                  <a:rPr lang="en-IN" dirty="0"/>
                  <a:t> open loop poles</a:t>
                </a:r>
                <a:endParaRPr lang="en-IN" sz="100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3</a:t>
                </a:r>
                <a:r>
                  <a:rPr lang="en-IN" dirty="0"/>
                  <a:t>		Loci end at </a:t>
                </a:r>
                <a:r>
                  <a:rPr lang="en-IN" i="1" dirty="0"/>
                  <a:t>m</a:t>
                </a:r>
                <a:r>
                  <a:rPr lang="en-IN" dirty="0"/>
                  <a:t> open loop zeroes and </a:t>
                </a:r>
                <a:r>
                  <a:rPr lang="en-IN" i="1" dirty="0"/>
                  <a:t>n-m</a:t>
                </a:r>
                <a:r>
                  <a:rPr lang="en-IN" dirty="0"/>
                  <a:t> asymptotes</a:t>
                </a:r>
                <a:endParaRPr lang="en-IN" sz="105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4		</a:t>
                </a:r>
                <a:r>
                  <a:rPr lang="en-IN" dirty="0"/>
                  <a:t>Root locus is symmetric about real axis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5		</a:t>
                </a:r>
                <a:r>
                  <a:rPr lang="en-IN" dirty="0"/>
                  <a:t>Locus exists on real axis only if # of poles and zeroes to right is odd</a:t>
                </a:r>
                <a:endParaRPr lang="en-IN" sz="100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6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asymptotes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IN" b="1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7		</a:t>
                </a:r>
                <a:r>
                  <a:rPr lang="en-IN" dirty="0"/>
                  <a:t>Real axis intercept of asymptotes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8		</a:t>
                </a:r>
                <a:r>
                  <a:rPr lang="en-IN" dirty="0"/>
                  <a:t>At break-out (break-in) point, |G</a:t>
                </a:r>
                <a:r>
                  <a:rPr lang="en-IN" baseline="-25000" dirty="0"/>
                  <a:t>(s)</a:t>
                </a:r>
                <a:r>
                  <a:rPr lang="en-IN" dirty="0"/>
                  <a:t>| is maximum (minimum) a – b </a:t>
                </a:r>
                <a:endParaRPr lang="en-IN" b="1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9 (10)	</a:t>
                </a:r>
                <a:r>
                  <a:rPr lang="en-IN" dirty="0"/>
                  <a:t>Angle of departure (arrival) from (to) complex zero = 180° – (+)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 </m:t>
                    </m:r>
                  </m:oMath>
                </a14:m>
                <a:r>
                  <a:rPr lang="en-IN" dirty="0"/>
                  <a:t>other poles + (–)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 </m:t>
                    </m:r>
                  </m:oMath>
                </a14:m>
                <a:r>
                  <a:rPr lang="en-IN" dirty="0"/>
                  <a:t>other zeroes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11		</a:t>
                </a:r>
                <a:r>
                  <a:rPr lang="en-IN" dirty="0"/>
                  <a:t>Angle condition in vicinity of break-out (in) point allows iterative calculation of the point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12		</a:t>
                </a:r>
                <a:r>
                  <a:rPr lang="en-IN" dirty="0"/>
                  <a:t>Conservation of CLCE roots. If </a:t>
                </a:r>
                <a:r>
                  <a:rPr lang="en-IN" i="1" dirty="0"/>
                  <a:t>n – m ≥ 2</a:t>
                </a:r>
                <a:r>
                  <a:rPr lang="en-IN" dirty="0"/>
                  <a:t>, then sum of CLCE roots = sum of open loop poles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1103244"/>
                <a:ext cx="11192166" cy="4959563"/>
              </a:xfrm>
              <a:prstGeom prst="rect">
                <a:avLst/>
              </a:prstGeom>
              <a:blipFill>
                <a:blip r:embed="rId2"/>
                <a:stretch>
                  <a:fillRect l="-490" t="-737" b="-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86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348587" y="769199"/>
            <a:ext cx="3745512" cy="2809134"/>
            <a:chOff x="8348587" y="839537"/>
            <a:chExt cx="3745512" cy="28091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587" y="839537"/>
              <a:ext cx="3745512" cy="2809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72657" y="1623001"/>
                  <a:ext cx="1809341" cy="625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657" y="1623001"/>
                  <a:ext cx="1809341" cy="6258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46" y="3686186"/>
            <a:ext cx="3726298" cy="2794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46" y="787484"/>
            <a:ext cx="3739153" cy="2804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08722" y="1401454"/>
                <a:ext cx="1846210" cy="625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22" y="1401454"/>
                <a:ext cx="1846210" cy="6258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Root Loci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83275" y="815463"/>
            <a:ext cx="4697654" cy="2663532"/>
            <a:chOff x="83702" y="904528"/>
            <a:chExt cx="6263538" cy="35513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9F12B18-F409-44E2-AE31-C47C52FE0D11}"/>
                </a:ext>
              </a:extLst>
            </p:cNvPr>
            <p:cNvGrpSpPr/>
            <p:nvPr/>
          </p:nvGrpSpPr>
          <p:grpSpPr>
            <a:xfrm>
              <a:off x="2654565" y="904528"/>
              <a:ext cx="3444265" cy="2246380"/>
              <a:chOff x="2654565" y="904528"/>
              <a:chExt cx="3444265" cy="224638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3298032" y="2515154"/>
                <a:ext cx="914400" cy="635754"/>
                <a:chOff x="5474614" y="2431406"/>
                <a:chExt cx="914400" cy="635754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p</a:t>
                  </a:r>
                  <a:endParaRPr lang="en-IN" i="1" dirty="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4837056" y="2589832"/>
                <a:ext cx="309401" cy="397058"/>
                <a:chOff x="2263182" y="4342332"/>
                <a:chExt cx="309401" cy="397058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63182" y="4342332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986E663-4B14-476F-9007-5A7CE4F6CEB6}"/>
                  </a:ext>
                </a:extLst>
              </p:cNvPr>
              <p:cNvCxnSpPr/>
              <p:nvPr/>
            </p:nvCxnSpPr>
            <p:spPr>
              <a:xfrm>
                <a:off x="4212432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807B4A-3246-4811-B8B3-8ECD3EBE795C}"/>
                  </a:ext>
                </a:extLst>
              </p:cNvPr>
              <p:cNvGrpSpPr/>
              <p:nvPr/>
            </p:nvGrpSpPr>
            <p:grpSpPr>
              <a:xfrm>
                <a:off x="4534165" y="1681203"/>
                <a:ext cx="914400" cy="622502"/>
                <a:chOff x="5474614" y="2444658"/>
                <a:chExt cx="914400" cy="62250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26C1D24-0F91-47EA-822F-5A23B3D34E90}"/>
                    </a:ext>
                  </a:extLst>
                </p:cNvPr>
                <p:cNvSpPr txBox="1"/>
                <p:nvPr/>
              </p:nvSpPr>
              <p:spPr>
                <a:xfrm>
                  <a:off x="5684815" y="2444658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d</a:t>
                  </a:r>
                  <a:endParaRPr lang="en-IN" i="1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4AB1899-E898-4B44-9D77-D46067952E4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9833" y="249582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5865" y="146953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5126830" y="2840758"/>
                <a:ext cx="9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4FF36D9-56B0-4F59-B86F-37EB0B2CABFA}"/>
                  </a:ext>
                </a:extLst>
              </p:cNvPr>
              <p:cNvCxnSpPr/>
              <p:nvPr/>
            </p:nvCxnSpPr>
            <p:spPr>
              <a:xfrm>
                <a:off x="2654565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471975F-32DE-4094-A99D-4FCAE0201327}"/>
                  </a:ext>
                </a:extLst>
              </p:cNvPr>
              <p:cNvSpPr txBox="1"/>
              <p:nvPr/>
            </p:nvSpPr>
            <p:spPr>
              <a:xfrm>
                <a:off x="2786578" y="2434712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4809766" y="904528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d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058377" y="2564791"/>
              <a:ext cx="28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5D00BEA-0A38-4FB9-9C01-62B458928F0C}"/>
                </a:ext>
              </a:extLst>
            </p:cNvPr>
            <p:cNvGrpSpPr/>
            <p:nvPr/>
          </p:nvGrpSpPr>
          <p:grpSpPr>
            <a:xfrm>
              <a:off x="83702" y="2416324"/>
              <a:ext cx="5478436" cy="2039580"/>
              <a:chOff x="83702" y="2416324"/>
              <a:chExt cx="5478436" cy="203958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D4A4D94-FF02-445E-9602-BCEFFD878D52}"/>
                  </a:ext>
                </a:extLst>
              </p:cNvPr>
              <p:cNvGrpSpPr/>
              <p:nvPr/>
            </p:nvGrpSpPr>
            <p:grpSpPr>
              <a:xfrm>
                <a:off x="1744666" y="2515266"/>
                <a:ext cx="914400" cy="635754"/>
                <a:chOff x="5474614" y="2431406"/>
                <a:chExt cx="914400" cy="635754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16FA8C5-72EE-4280-B0CF-A2EF41947FCF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565027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K</a:t>
                  </a:r>
                  <a:r>
                    <a:rPr lang="en-IN" sz="2400" i="1" baseline="-25000" dirty="0"/>
                    <a:t>c</a:t>
                  </a:r>
                  <a:endParaRPr lang="en-IN" i="1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90FE18E-ABCD-4ED1-8FC9-1FF4F66856E2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777398" y="2569576"/>
                <a:ext cx="322653" cy="383806"/>
                <a:chOff x="2249930" y="4355584"/>
                <a:chExt cx="322653" cy="383806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49930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24" y="282071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83702" y="2521353"/>
                <a:ext cx="43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err="1"/>
                  <a:t>y</a:t>
                </a:r>
                <a:r>
                  <a:rPr lang="en-IN" i="1" baseline="30000" dirty="0" err="1"/>
                  <a:t>SP</a:t>
                </a:r>
                <a:endParaRPr lang="en-IN" i="1" dirty="0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1BEFADD-AA79-4897-A203-8FB47AEFADFF}"/>
                  </a:ext>
                </a:extLst>
              </p:cNvPr>
              <p:cNvCxnSpPr/>
              <p:nvPr/>
            </p:nvCxnSpPr>
            <p:spPr>
              <a:xfrm>
                <a:off x="1112493" y="2829181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3006481" y="3989635"/>
                <a:ext cx="347007" cy="4662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5553561" y="2840758"/>
                <a:ext cx="0" cy="1384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6138" y="4241801"/>
                <a:ext cx="21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76760" y="3236373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956051" y="2953022"/>
                <a:ext cx="0" cy="129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098CEE5-D9C3-4222-B483-F7B749306078}"/>
                  </a:ext>
                </a:extLst>
              </p:cNvPr>
              <p:cNvSpPr txBox="1"/>
              <p:nvPr/>
            </p:nvSpPr>
            <p:spPr>
              <a:xfrm>
                <a:off x="1286801" y="2416324"/>
                <a:ext cx="295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e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2875" y="3686186"/>
            <a:ext cx="3760162" cy="2820122"/>
            <a:chOff x="672875" y="3686186"/>
            <a:chExt cx="3760162" cy="28201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75" y="3686186"/>
              <a:ext cx="3760162" cy="28201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654698" y="4154769"/>
                  <a:ext cx="999248" cy="596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698" y="4154769"/>
                  <a:ext cx="999248" cy="5961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41214" y="4061169"/>
                <a:ext cx="2459519" cy="625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14" y="4061169"/>
                <a:ext cx="2459519" cy="6258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330607" y="3686186"/>
            <a:ext cx="3781472" cy="2836104"/>
            <a:chOff x="8330607" y="3686186"/>
            <a:chExt cx="3781472" cy="28361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607" y="3686186"/>
              <a:ext cx="3781472" cy="28361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812040" y="3990830"/>
                  <a:ext cx="2528769" cy="62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+1)(2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+1)(0.15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040" y="3990830"/>
                  <a:ext cx="2528769" cy="6296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80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6" y="3361905"/>
            <a:ext cx="4276585" cy="3207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Controller Design Using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804" y="923015"/>
                <a:ext cx="4782656" cy="100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algn="l"/>
                <a:r>
                  <a:rPr lang="en-IN" dirty="0"/>
                  <a:t>Obtain K</a:t>
                </a:r>
                <a:r>
                  <a:rPr lang="en-IN" baseline="-25000" dirty="0"/>
                  <a:t>C</a:t>
                </a:r>
                <a:r>
                  <a:rPr lang="en-IN" dirty="0"/>
                  <a:t> such that </a:t>
                </a:r>
                <a:r>
                  <a:rPr lang="el-GR" dirty="0"/>
                  <a:t>ξ</a:t>
                </a:r>
                <a:r>
                  <a:rPr lang="en-IN" dirty="0"/>
                  <a:t> = 0.5 for CLCE dominant roots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04" y="923015"/>
                <a:ext cx="4782656" cy="1000467"/>
              </a:xfrm>
              <a:prstGeom prst="rect">
                <a:avLst/>
              </a:prstGeom>
              <a:blipFill>
                <a:blip r:embed="rId3"/>
                <a:stretch>
                  <a:fillRect l="-3061" r="-2168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83275" y="815463"/>
            <a:ext cx="4697654" cy="2663532"/>
            <a:chOff x="83702" y="904528"/>
            <a:chExt cx="6263538" cy="3551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F12B18-F409-44E2-AE31-C47C52FE0D11}"/>
                </a:ext>
              </a:extLst>
            </p:cNvPr>
            <p:cNvGrpSpPr/>
            <p:nvPr/>
          </p:nvGrpSpPr>
          <p:grpSpPr>
            <a:xfrm>
              <a:off x="2654565" y="904528"/>
              <a:ext cx="3444265" cy="2246380"/>
              <a:chOff x="2654565" y="904528"/>
              <a:chExt cx="3444265" cy="224638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3298032" y="2515154"/>
                <a:ext cx="914400" cy="635754"/>
                <a:chOff x="5474614" y="2431406"/>
                <a:chExt cx="914400" cy="6357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p</a:t>
                  </a:r>
                  <a:endParaRPr lang="en-IN" i="1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4837056" y="2589832"/>
                <a:ext cx="309401" cy="397058"/>
                <a:chOff x="2263182" y="4342332"/>
                <a:chExt cx="309401" cy="397058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63182" y="4342332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986E663-4B14-476F-9007-5A7CE4F6CEB6}"/>
                  </a:ext>
                </a:extLst>
              </p:cNvPr>
              <p:cNvCxnSpPr/>
              <p:nvPr/>
            </p:nvCxnSpPr>
            <p:spPr>
              <a:xfrm>
                <a:off x="4212432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C807B4A-3246-4811-B8B3-8ECD3EBE795C}"/>
                  </a:ext>
                </a:extLst>
              </p:cNvPr>
              <p:cNvGrpSpPr/>
              <p:nvPr/>
            </p:nvGrpSpPr>
            <p:grpSpPr>
              <a:xfrm>
                <a:off x="4534165" y="1681203"/>
                <a:ext cx="914400" cy="622502"/>
                <a:chOff x="5474614" y="2444658"/>
                <a:chExt cx="914400" cy="622502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26C1D24-0F91-47EA-822F-5A23B3D34E90}"/>
                    </a:ext>
                  </a:extLst>
                </p:cNvPr>
                <p:cNvSpPr txBox="1"/>
                <p:nvPr/>
              </p:nvSpPr>
              <p:spPr>
                <a:xfrm>
                  <a:off x="5684815" y="2444658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d</a:t>
                  </a:r>
                  <a:endParaRPr lang="en-IN" i="1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4AB1899-E898-4B44-9D77-D46067952E4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9833" y="249582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5865" y="146953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5126830" y="2840758"/>
                <a:ext cx="9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4FF36D9-56B0-4F59-B86F-37EB0B2CABFA}"/>
                  </a:ext>
                </a:extLst>
              </p:cNvPr>
              <p:cNvCxnSpPr/>
              <p:nvPr/>
            </p:nvCxnSpPr>
            <p:spPr>
              <a:xfrm>
                <a:off x="2654565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1975F-32DE-4094-A99D-4FCAE0201327}"/>
                  </a:ext>
                </a:extLst>
              </p:cNvPr>
              <p:cNvSpPr txBox="1"/>
              <p:nvPr/>
            </p:nvSpPr>
            <p:spPr>
              <a:xfrm>
                <a:off x="2786578" y="2434712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4809766" y="904528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d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058377" y="2564791"/>
              <a:ext cx="28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D00BEA-0A38-4FB9-9C01-62B458928F0C}"/>
                </a:ext>
              </a:extLst>
            </p:cNvPr>
            <p:cNvGrpSpPr/>
            <p:nvPr/>
          </p:nvGrpSpPr>
          <p:grpSpPr>
            <a:xfrm>
              <a:off x="83702" y="2416324"/>
              <a:ext cx="5478436" cy="2039580"/>
              <a:chOff x="83702" y="2416324"/>
              <a:chExt cx="5478436" cy="203958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4A4D94-FF02-445E-9602-BCEFFD878D52}"/>
                  </a:ext>
                </a:extLst>
              </p:cNvPr>
              <p:cNvGrpSpPr/>
              <p:nvPr/>
            </p:nvGrpSpPr>
            <p:grpSpPr>
              <a:xfrm>
                <a:off x="1744666" y="2515266"/>
                <a:ext cx="914400" cy="635754"/>
                <a:chOff x="5474614" y="2431406"/>
                <a:chExt cx="914400" cy="635754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16FA8C5-72EE-4280-B0CF-A2EF41947FCF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618117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c</a:t>
                  </a:r>
                  <a:endParaRPr lang="en-IN" i="1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0FE18E-ABCD-4ED1-8FC9-1FF4F66856E2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777398" y="2569576"/>
                <a:ext cx="322653" cy="383806"/>
                <a:chOff x="2249930" y="4355584"/>
                <a:chExt cx="322653" cy="38380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49930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24" y="282071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83702" y="2521353"/>
                <a:ext cx="43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err="1"/>
                  <a:t>y</a:t>
                </a:r>
                <a:r>
                  <a:rPr lang="en-IN" i="1" baseline="30000" dirty="0" err="1"/>
                  <a:t>SP</a:t>
                </a:r>
                <a:endParaRPr lang="en-IN" i="1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1BEFADD-AA79-4897-A203-8FB47AEFADFF}"/>
                  </a:ext>
                </a:extLst>
              </p:cNvPr>
              <p:cNvCxnSpPr/>
              <p:nvPr/>
            </p:nvCxnSpPr>
            <p:spPr>
              <a:xfrm>
                <a:off x="1112493" y="2829181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3006481" y="3989635"/>
                <a:ext cx="347007" cy="4662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5553561" y="2840758"/>
                <a:ext cx="0" cy="1384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6138" y="4241801"/>
                <a:ext cx="21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76760" y="3236373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956051" y="2953022"/>
                <a:ext cx="0" cy="129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98CEE5-D9C3-4222-B483-F7B749306078}"/>
                  </a:ext>
                </a:extLst>
              </p:cNvPr>
              <p:cNvSpPr txBox="1"/>
              <p:nvPr/>
            </p:nvSpPr>
            <p:spPr>
              <a:xfrm>
                <a:off x="1286801" y="2416324"/>
                <a:ext cx="295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94621" y="2835681"/>
                <a:ext cx="7250190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For </a:t>
                </a:r>
                <a:r>
                  <a:rPr lang="el-GR" dirty="0"/>
                  <a:t>ξ</a:t>
                </a:r>
                <a:r>
                  <a:rPr lang="en-IN" dirty="0"/>
                  <a:t> = 0.5,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𝑎𝑗</m:t>
                    </m:r>
                  </m:oMath>
                </a14:m>
                <a:r>
                  <a:rPr lang="en-IN" dirty="0"/>
                  <a:t> satisfies CLCE ≡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21" y="2835681"/>
                <a:ext cx="7250190" cy="395429"/>
              </a:xfrm>
              <a:prstGeom prst="rect">
                <a:avLst/>
              </a:prstGeom>
              <a:blipFill>
                <a:blip r:embed="rId4"/>
                <a:stretch>
                  <a:fillRect l="-757" b="-2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85575" y="3841209"/>
                <a:ext cx="5903860" cy="2021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Substituting and collecting real and imaginary terms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−28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𝑎𝑗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−28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are CLCE dominant poles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575" y="3841209"/>
                <a:ext cx="5903860" cy="2021131"/>
              </a:xfrm>
              <a:prstGeom prst="rect">
                <a:avLst/>
              </a:prstGeom>
              <a:blipFill>
                <a:blip r:embed="rId5"/>
                <a:stretch>
                  <a:fillRect l="-930" t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2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0" y="3392029"/>
            <a:ext cx="4106078" cy="3079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 Controller Design Using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804" y="923015"/>
                <a:ext cx="4951292" cy="100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l"/>
                <a:r>
                  <a:rPr lang="en-IN" dirty="0"/>
                  <a:t>Obtain K</a:t>
                </a:r>
                <a:r>
                  <a:rPr lang="en-IN" baseline="-25000" dirty="0"/>
                  <a:t>C</a:t>
                </a:r>
                <a:r>
                  <a:rPr lang="en-IN" dirty="0"/>
                  <a:t> such that </a:t>
                </a:r>
                <a:r>
                  <a:rPr lang="el-GR" dirty="0"/>
                  <a:t>ξ</a:t>
                </a:r>
                <a:r>
                  <a:rPr lang="en-IN" dirty="0"/>
                  <a:t> = 0.5 for CLCE dominant roots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04" y="923015"/>
                <a:ext cx="4951292" cy="1000467"/>
              </a:xfrm>
              <a:prstGeom prst="rect">
                <a:avLst/>
              </a:prstGeom>
              <a:blipFill>
                <a:blip r:embed="rId3"/>
                <a:stretch>
                  <a:fillRect l="-2956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83275" y="815463"/>
            <a:ext cx="4697654" cy="2663532"/>
            <a:chOff x="83702" y="904528"/>
            <a:chExt cx="6263538" cy="3551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F12B18-F409-44E2-AE31-C47C52FE0D11}"/>
                </a:ext>
              </a:extLst>
            </p:cNvPr>
            <p:cNvGrpSpPr/>
            <p:nvPr/>
          </p:nvGrpSpPr>
          <p:grpSpPr>
            <a:xfrm>
              <a:off x="2654565" y="904528"/>
              <a:ext cx="3444265" cy="2246380"/>
              <a:chOff x="2654565" y="904528"/>
              <a:chExt cx="3444265" cy="224638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3298032" y="2515154"/>
                <a:ext cx="914400" cy="635754"/>
                <a:chOff x="5474614" y="2431406"/>
                <a:chExt cx="914400" cy="6357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p</a:t>
                  </a:r>
                  <a:endParaRPr lang="en-IN" i="1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4837056" y="2589832"/>
                <a:ext cx="309401" cy="397058"/>
                <a:chOff x="2263182" y="4342332"/>
                <a:chExt cx="309401" cy="397058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63182" y="4342332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986E663-4B14-476F-9007-5A7CE4F6CEB6}"/>
                  </a:ext>
                </a:extLst>
              </p:cNvPr>
              <p:cNvCxnSpPr/>
              <p:nvPr/>
            </p:nvCxnSpPr>
            <p:spPr>
              <a:xfrm>
                <a:off x="4212432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C807B4A-3246-4811-B8B3-8ECD3EBE795C}"/>
                  </a:ext>
                </a:extLst>
              </p:cNvPr>
              <p:cNvGrpSpPr/>
              <p:nvPr/>
            </p:nvGrpSpPr>
            <p:grpSpPr>
              <a:xfrm>
                <a:off x="4534165" y="1681203"/>
                <a:ext cx="914400" cy="622502"/>
                <a:chOff x="5474614" y="2444658"/>
                <a:chExt cx="914400" cy="622502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26C1D24-0F91-47EA-822F-5A23B3D34E90}"/>
                    </a:ext>
                  </a:extLst>
                </p:cNvPr>
                <p:cNvSpPr txBox="1"/>
                <p:nvPr/>
              </p:nvSpPr>
              <p:spPr>
                <a:xfrm>
                  <a:off x="5684815" y="2444658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d</a:t>
                  </a:r>
                  <a:endParaRPr lang="en-IN" i="1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4AB1899-E898-4B44-9D77-D46067952E4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9833" y="249582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5865" y="146953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5126830" y="2840758"/>
                <a:ext cx="9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4FF36D9-56B0-4F59-B86F-37EB0B2CABFA}"/>
                  </a:ext>
                </a:extLst>
              </p:cNvPr>
              <p:cNvCxnSpPr/>
              <p:nvPr/>
            </p:nvCxnSpPr>
            <p:spPr>
              <a:xfrm>
                <a:off x="2654565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1975F-32DE-4094-A99D-4FCAE0201327}"/>
                  </a:ext>
                </a:extLst>
              </p:cNvPr>
              <p:cNvSpPr txBox="1"/>
              <p:nvPr/>
            </p:nvSpPr>
            <p:spPr>
              <a:xfrm>
                <a:off x="2786578" y="2434712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4809766" y="904528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d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058377" y="2564791"/>
              <a:ext cx="28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D00BEA-0A38-4FB9-9C01-62B458928F0C}"/>
                </a:ext>
              </a:extLst>
            </p:cNvPr>
            <p:cNvGrpSpPr/>
            <p:nvPr/>
          </p:nvGrpSpPr>
          <p:grpSpPr>
            <a:xfrm>
              <a:off x="83702" y="2416324"/>
              <a:ext cx="5478436" cy="2039580"/>
              <a:chOff x="83702" y="2416324"/>
              <a:chExt cx="5478436" cy="203958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4A4D94-FF02-445E-9602-BCEFFD878D52}"/>
                  </a:ext>
                </a:extLst>
              </p:cNvPr>
              <p:cNvGrpSpPr/>
              <p:nvPr/>
            </p:nvGrpSpPr>
            <p:grpSpPr>
              <a:xfrm>
                <a:off x="1744666" y="2515266"/>
                <a:ext cx="914400" cy="635754"/>
                <a:chOff x="5474614" y="2431406"/>
                <a:chExt cx="914400" cy="635754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16FA8C5-72EE-4280-B0CF-A2EF41947FCF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618117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c</a:t>
                  </a:r>
                  <a:endParaRPr lang="en-IN" i="1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0FE18E-ABCD-4ED1-8FC9-1FF4F66856E2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777398" y="2569576"/>
                <a:ext cx="322653" cy="383806"/>
                <a:chOff x="2249930" y="4355584"/>
                <a:chExt cx="322653" cy="38380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49930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24" y="282071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83702" y="2521353"/>
                <a:ext cx="43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err="1"/>
                  <a:t>y</a:t>
                </a:r>
                <a:r>
                  <a:rPr lang="en-IN" i="1" baseline="30000" dirty="0" err="1"/>
                  <a:t>SP</a:t>
                </a:r>
                <a:endParaRPr lang="en-IN" i="1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1BEFADD-AA79-4897-A203-8FB47AEFADFF}"/>
                  </a:ext>
                </a:extLst>
              </p:cNvPr>
              <p:cNvCxnSpPr/>
              <p:nvPr/>
            </p:nvCxnSpPr>
            <p:spPr>
              <a:xfrm>
                <a:off x="1112493" y="2829181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3006481" y="3989635"/>
                <a:ext cx="347007" cy="4662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5553561" y="2840758"/>
                <a:ext cx="0" cy="1384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6138" y="4241801"/>
                <a:ext cx="21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76760" y="3236373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956051" y="2953022"/>
                <a:ext cx="0" cy="129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98CEE5-D9C3-4222-B483-F7B749306078}"/>
                  </a:ext>
                </a:extLst>
              </p:cNvPr>
              <p:cNvSpPr txBox="1"/>
              <p:nvPr/>
            </p:nvSpPr>
            <p:spPr>
              <a:xfrm>
                <a:off x="1286801" y="2416324"/>
                <a:ext cx="295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60046" y="2375419"/>
                <a:ext cx="7256702" cy="17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Choose reasonable value for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I</a:t>
                </a:r>
                <a:endParaRPr lang="en-IN" i="1" dirty="0"/>
              </a:p>
              <a:p>
                <a:pPr>
                  <a:spcAft>
                    <a:spcPts val="600"/>
                  </a:spcAft>
                  <a:tabLst>
                    <a:tab pos="1617663" algn="l"/>
                  </a:tabLst>
                </a:pPr>
                <a:r>
                  <a:rPr lang="en-IN" dirty="0"/>
                  <a:t>RULE OF THUMB: 	Set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I </a:t>
                </a:r>
                <a:r>
                  <a:rPr lang="en-IN" i="1" dirty="0"/>
                  <a:t> </a:t>
                </a:r>
                <a:r>
                  <a:rPr lang="en-IN" dirty="0"/>
                  <a:t>to largest open loop time constant. Controller 		zero then cancels open loop pole closest to RHP.</a:t>
                </a:r>
                <a:endParaRPr lang="en-IN" i="1" dirty="0"/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CLCE then becomes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For </a:t>
                </a:r>
                <a:r>
                  <a:rPr lang="el-GR" i="1" dirty="0"/>
                  <a:t>ξ</a:t>
                </a:r>
                <a:r>
                  <a:rPr lang="en-IN" i="1" dirty="0"/>
                  <a:t> = 0.5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𝑎𝑗</m:t>
                    </m:r>
                  </m:oMath>
                </a14:m>
                <a:r>
                  <a:rPr lang="en-IN" dirty="0"/>
                  <a:t> satisfies CLCE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46" y="2375419"/>
                <a:ext cx="7256702" cy="1734257"/>
              </a:xfrm>
              <a:prstGeom prst="rect">
                <a:avLst/>
              </a:prstGeom>
              <a:blipFill>
                <a:blip r:embed="rId4"/>
                <a:stretch>
                  <a:fillRect l="-672" t="-2113" b="-4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89236" y="4483814"/>
                <a:ext cx="5637762" cy="2021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Substituting and collecting real and imaginary terms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𝑎𝑗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are CLCE dominant poles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=1.037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36" y="4483814"/>
                <a:ext cx="5637762" cy="2021131"/>
              </a:xfrm>
              <a:prstGeom prst="rect">
                <a:avLst/>
              </a:prstGeom>
              <a:blipFill>
                <a:blip r:embed="rId5"/>
                <a:stretch>
                  <a:fillRect l="-865" t="-1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0" y="3392029"/>
            <a:ext cx="4106078" cy="3079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 Controller Design Using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804" y="923015"/>
                <a:ext cx="4951292" cy="100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l"/>
                <a:r>
                  <a:rPr lang="en-IN" dirty="0"/>
                  <a:t>Obtain K</a:t>
                </a:r>
                <a:r>
                  <a:rPr lang="en-IN" baseline="-25000" dirty="0"/>
                  <a:t>C</a:t>
                </a:r>
                <a:r>
                  <a:rPr lang="en-IN" dirty="0"/>
                  <a:t> such that </a:t>
                </a:r>
                <a:r>
                  <a:rPr lang="el-GR" dirty="0"/>
                  <a:t>ξ</a:t>
                </a:r>
                <a:r>
                  <a:rPr lang="en-IN" dirty="0"/>
                  <a:t> = 0.5 for CLCE dominant roots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04" y="923015"/>
                <a:ext cx="4951292" cy="1000467"/>
              </a:xfrm>
              <a:prstGeom prst="rect">
                <a:avLst/>
              </a:prstGeom>
              <a:blipFill>
                <a:blip r:embed="rId3"/>
                <a:stretch>
                  <a:fillRect l="-2956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83275" y="815463"/>
            <a:ext cx="4697654" cy="2663532"/>
            <a:chOff x="83702" y="904528"/>
            <a:chExt cx="6263538" cy="3551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F12B18-F409-44E2-AE31-C47C52FE0D11}"/>
                </a:ext>
              </a:extLst>
            </p:cNvPr>
            <p:cNvGrpSpPr/>
            <p:nvPr/>
          </p:nvGrpSpPr>
          <p:grpSpPr>
            <a:xfrm>
              <a:off x="2654565" y="904528"/>
              <a:ext cx="3444265" cy="2246380"/>
              <a:chOff x="2654565" y="904528"/>
              <a:chExt cx="3444265" cy="224638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3298032" y="2515154"/>
                <a:ext cx="914400" cy="635754"/>
                <a:chOff x="5474614" y="2431406"/>
                <a:chExt cx="914400" cy="6357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p</a:t>
                  </a:r>
                  <a:endParaRPr lang="en-IN" i="1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4837056" y="2589832"/>
                <a:ext cx="309401" cy="397058"/>
                <a:chOff x="2263182" y="4342332"/>
                <a:chExt cx="309401" cy="397058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63182" y="4342332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986E663-4B14-476F-9007-5A7CE4F6CEB6}"/>
                  </a:ext>
                </a:extLst>
              </p:cNvPr>
              <p:cNvCxnSpPr/>
              <p:nvPr/>
            </p:nvCxnSpPr>
            <p:spPr>
              <a:xfrm>
                <a:off x="4212432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C807B4A-3246-4811-B8B3-8ECD3EBE795C}"/>
                  </a:ext>
                </a:extLst>
              </p:cNvPr>
              <p:cNvGrpSpPr/>
              <p:nvPr/>
            </p:nvGrpSpPr>
            <p:grpSpPr>
              <a:xfrm>
                <a:off x="4534165" y="1681203"/>
                <a:ext cx="914400" cy="622502"/>
                <a:chOff x="5474614" y="2444658"/>
                <a:chExt cx="914400" cy="622502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26C1D24-0F91-47EA-822F-5A23B3D34E90}"/>
                    </a:ext>
                  </a:extLst>
                </p:cNvPr>
                <p:cNvSpPr txBox="1"/>
                <p:nvPr/>
              </p:nvSpPr>
              <p:spPr>
                <a:xfrm>
                  <a:off x="5684815" y="2444658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d</a:t>
                  </a:r>
                  <a:endParaRPr lang="en-IN" i="1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4AB1899-E898-4B44-9D77-D46067952E4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9833" y="249582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5865" y="146953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5126830" y="2840758"/>
                <a:ext cx="9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4FF36D9-56B0-4F59-B86F-37EB0B2CABFA}"/>
                  </a:ext>
                </a:extLst>
              </p:cNvPr>
              <p:cNvCxnSpPr/>
              <p:nvPr/>
            </p:nvCxnSpPr>
            <p:spPr>
              <a:xfrm>
                <a:off x="2654565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1975F-32DE-4094-A99D-4FCAE0201327}"/>
                  </a:ext>
                </a:extLst>
              </p:cNvPr>
              <p:cNvSpPr txBox="1"/>
              <p:nvPr/>
            </p:nvSpPr>
            <p:spPr>
              <a:xfrm>
                <a:off x="2786578" y="2434712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4809766" y="904528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d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058377" y="2564791"/>
              <a:ext cx="28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D00BEA-0A38-4FB9-9C01-62B458928F0C}"/>
                </a:ext>
              </a:extLst>
            </p:cNvPr>
            <p:cNvGrpSpPr/>
            <p:nvPr/>
          </p:nvGrpSpPr>
          <p:grpSpPr>
            <a:xfrm>
              <a:off x="83702" y="2416324"/>
              <a:ext cx="5478436" cy="2039580"/>
              <a:chOff x="83702" y="2416324"/>
              <a:chExt cx="5478436" cy="203958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4A4D94-FF02-445E-9602-BCEFFD878D52}"/>
                  </a:ext>
                </a:extLst>
              </p:cNvPr>
              <p:cNvGrpSpPr/>
              <p:nvPr/>
            </p:nvGrpSpPr>
            <p:grpSpPr>
              <a:xfrm>
                <a:off x="1744666" y="2515266"/>
                <a:ext cx="914400" cy="635754"/>
                <a:chOff x="5474614" y="2431406"/>
                <a:chExt cx="914400" cy="635754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16FA8C5-72EE-4280-B0CF-A2EF41947FCF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618117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c</a:t>
                  </a:r>
                  <a:endParaRPr lang="en-IN" i="1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0FE18E-ABCD-4ED1-8FC9-1FF4F66856E2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777398" y="2569576"/>
                <a:ext cx="322653" cy="383806"/>
                <a:chOff x="2249930" y="4355584"/>
                <a:chExt cx="322653" cy="38380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49930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24" y="282071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83702" y="2521353"/>
                <a:ext cx="43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err="1"/>
                  <a:t>y</a:t>
                </a:r>
                <a:r>
                  <a:rPr lang="en-IN" i="1" baseline="30000" dirty="0" err="1"/>
                  <a:t>SP</a:t>
                </a:r>
                <a:endParaRPr lang="en-IN" i="1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1BEFADD-AA79-4897-A203-8FB47AEFADFF}"/>
                  </a:ext>
                </a:extLst>
              </p:cNvPr>
              <p:cNvCxnSpPr/>
              <p:nvPr/>
            </p:nvCxnSpPr>
            <p:spPr>
              <a:xfrm>
                <a:off x="1112493" y="2829181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3006481" y="3989635"/>
                <a:ext cx="347007" cy="4662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5553561" y="2840758"/>
                <a:ext cx="0" cy="1384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6138" y="4241801"/>
                <a:ext cx="21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76760" y="3236373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956051" y="2953022"/>
                <a:ext cx="0" cy="129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98CEE5-D9C3-4222-B483-F7B749306078}"/>
                  </a:ext>
                </a:extLst>
              </p:cNvPr>
              <p:cNvSpPr txBox="1"/>
              <p:nvPr/>
            </p:nvSpPr>
            <p:spPr>
              <a:xfrm>
                <a:off x="1286801" y="2416324"/>
                <a:ext cx="295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60046" y="2375419"/>
                <a:ext cx="7256702" cy="17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Choose reasonable value for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I</a:t>
                </a:r>
                <a:endParaRPr lang="en-IN" i="1" dirty="0"/>
              </a:p>
              <a:p>
                <a:pPr>
                  <a:spcAft>
                    <a:spcPts val="600"/>
                  </a:spcAft>
                  <a:tabLst>
                    <a:tab pos="1617663" algn="l"/>
                  </a:tabLst>
                </a:pPr>
                <a:r>
                  <a:rPr lang="en-IN" dirty="0"/>
                  <a:t>RULE OF THUMB: 	Set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I </a:t>
                </a:r>
                <a:r>
                  <a:rPr lang="en-IN" i="1" dirty="0"/>
                  <a:t> </a:t>
                </a:r>
                <a:r>
                  <a:rPr lang="en-IN" dirty="0"/>
                  <a:t>to largest open loop time constant. Controller 		zero then cancels open loop pole closest to RHP.</a:t>
                </a:r>
                <a:endParaRPr lang="en-IN" i="1" dirty="0"/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CLCE then becomes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For </a:t>
                </a:r>
                <a:r>
                  <a:rPr lang="el-GR" i="1" dirty="0"/>
                  <a:t>ξ</a:t>
                </a:r>
                <a:r>
                  <a:rPr lang="en-IN" i="1" dirty="0"/>
                  <a:t> = 0.5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𝑎𝑗</m:t>
                    </m:r>
                  </m:oMath>
                </a14:m>
                <a:r>
                  <a:rPr lang="en-IN" dirty="0"/>
                  <a:t> satisfies CLCE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46" y="2375419"/>
                <a:ext cx="7256702" cy="1734257"/>
              </a:xfrm>
              <a:prstGeom prst="rect">
                <a:avLst/>
              </a:prstGeom>
              <a:blipFill>
                <a:blip r:embed="rId4"/>
                <a:stretch>
                  <a:fillRect l="-672" t="-2113" b="-4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89236" y="4483814"/>
                <a:ext cx="5637762" cy="2021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Substituting and collecting real and imaginary terms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𝑎𝑗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are CLCE dominant poles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 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=1.037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36" y="4483814"/>
                <a:ext cx="5637762" cy="2021131"/>
              </a:xfrm>
              <a:prstGeom prst="rect">
                <a:avLst/>
              </a:prstGeom>
              <a:blipFill>
                <a:blip r:embed="rId5"/>
                <a:stretch>
                  <a:fillRect l="-865" t="-1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7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4" y="884402"/>
            <a:ext cx="4125225" cy="3093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PID Controller Design Using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59541" y="884402"/>
                <a:ext cx="6553034" cy="10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(0.1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l"/>
                <a:r>
                  <a:rPr lang="en-IN" dirty="0"/>
                  <a:t>Want CLCE </a:t>
                </a:r>
                <a:r>
                  <a:rPr lang="el-GR" i="1" dirty="0"/>
                  <a:t>ξ</a:t>
                </a:r>
                <a:r>
                  <a:rPr lang="en-IN" i="1" dirty="0"/>
                  <a:t> = 0.5  </a:t>
                </a:r>
                <a:r>
                  <a:rPr lang="en-IN" dirty="0"/>
                  <a:t>and response speed twice that of PI controller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41" y="884402"/>
                <a:ext cx="6553034" cy="1007648"/>
              </a:xfrm>
              <a:prstGeom prst="rect">
                <a:avLst/>
              </a:prstGeom>
              <a:blipFill>
                <a:blip r:embed="rId3"/>
                <a:stretch>
                  <a:fillRect l="-2140" b="-13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17952" y="1976837"/>
                <a:ext cx="7052529" cy="204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Set</a:t>
                </a:r>
                <a:r>
                  <a:rPr lang="en-IN" i="1" dirty="0"/>
                  <a:t>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I </a:t>
                </a:r>
                <a:r>
                  <a:rPr lang="en-IN" i="1" dirty="0"/>
                  <a:t>= 4 </a:t>
                </a:r>
                <a:r>
                  <a:rPr lang="en-IN" dirty="0" err="1"/>
                  <a:t>mins</a:t>
                </a:r>
                <a:r>
                  <a:rPr lang="en-IN" dirty="0"/>
                  <a:t> as before. For twice the response speed of a PI controller, the dominant pole pair should be twice in magnitude of PI dominant pair.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Dominant pole pair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IN" dirty="0"/>
                  <a:t>=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=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must satisfy angle condition to be on root locus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Choose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D</a:t>
                </a:r>
                <a:r>
                  <a:rPr lang="en-IN" dirty="0"/>
                  <a:t> to ensure angle condition is indeed satisfied.</a:t>
                </a:r>
                <a:endParaRPr lang="en-IN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2" y="1976837"/>
                <a:ext cx="7052529" cy="2044021"/>
              </a:xfrm>
              <a:prstGeom prst="rect">
                <a:avLst/>
              </a:prstGeom>
              <a:blipFill>
                <a:blip r:embed="rId4"/>
                <a:stretch>
                  <a:fillRect l="-779" t="-1488" r="-87" b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17952" y="4044304"/>
                <a:ext cx="7007790" cy="175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>
                    <a:ea typeface="Cambria Math" panose="02040503050406030204" pitchFamily="18" charset="0"/>
                  </a:rPr>
                  <a:t>From figure, </a:t>
                </a:r>
                <a:endParaRPr lang="en-I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73.90</m:t>
                          </m:r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I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IN" sz="16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54.79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</m:e>
                      </m:func>
                      <m:r>
                        <a:rPr lang="en-I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IN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2" y="4044304"/>
                <a:ext cx="7007790" cy="1758623"/>
              </a:xfrm>
              <a:prstGeom prst="rect">
                <a:avLst/>
              </a:prstGeom>
              <a:blipFill>
                <a:blip r:embed="rId5"/>
                <a:stretch>
                  <a:fillRect l="-783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03734" y="5849819"/>
                <a:ext cx="2782813" cy="74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34" y="5849819"/>
                <a:ext cx="2782813" cy="742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4" y="3530890"/>
            <a:ext cx="4014820" cy="30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1" y="656493"/>
            <a:ext cx="4081250" cy="3060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PIDD Controller Design Using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59541" y="884402"/>
                <a:ext cx="6553034" cy="10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l"/>
                <a:r>
                  <a:rPr lang="en-IN" dirty="0"/>
                  <a:t>Want CLCE </a:t>
                </a:r>
                <a:r>
                  <a:rPr lang="el-GR" i="1" dirty="0"/>
                  <a:t>ξ</a:t>
                </a:r>
                <a:r>
                  <a:rPr lang="en-IN" i="1" dirty="0"/>
                  <a:t> = 0.5  </a:t>
                </a:r>
                <a:r>
                  <a:rPr lang="en-IN" dirty="0"/>
                  <a:t>and response speed twice that of P controller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41" y="884402"/>
                <a:ext cx="6553034" cy="1007648"/>
              </a:xfrm>
              <a:prstGeom prst="rect">
                <a:avLst/>
              </a:prstGeom>
              <a:blipFill>
                <a:blip r:embed="rId3"/>
                <a:stretch>
                  <a:fillRect l="-2140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17952" y="1976837"/>
                <a:ext cx="7052529" cy="242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Set</a:t>
                </a:r>
                <a:r>
                  <a:rPr lang="en-IN" i="1" dirty="0"/>
                  <a:t>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I </a:t>
                </a:r>
                <a:r>
                  <a:rPr lang="en-IN" i="1" dirty="0"/>
                  <a:t>= 4 </a:t>
                </a:r>
                <a:r>
                  <a:rPr lang="en-IN" dirty="0" err="1"/>
                  <a:t>mins</a:t>
                </a:r>
                <a:r>
                  <a:rPr lang="en-IN" dirty="0"/>
                  <a:t>. Dominant pole pair should be twice P dominant pair.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Dominant pole pair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IN" dirty="0"/>
                  <a:t>=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=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must satisfy angle condition to be on root locus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Single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D</a:t>
                </a:r>
                <a:r>
                  <a:rPr lang="en-IN" dirty="0"/>
                  <a:t> lead-lag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(0.1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IN" dirty="0"/>
                  <a:t> cannot cause angle condition to be satisfied. So put 2 identical lead-lags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2" y="1976837"/>
                <a:ext cx="7052529" cy="2423997"/>
              </a:xfrm>
              <a:prstGeom prst="rect">
                <a:avLst/>
              </a:prstGeom>
              <a:blipFill>
                <a:blip r:embed="rId4"/>
                <a:stretch>
                  <a:fillRect l="-779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17952" y="4545445"/>
                <a:ext cx="7007790" cy="125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From figure,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I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I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IN" sz="16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</m:e>
                      </m:func>
                      <m:r>
                        <a:rPr lang="en-I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IN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IN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2" y="4545445"/>
                <a:ext cx="7007790" cy="1256049"/>
              </a:xfrm>
              <a:prstGeom prst="rect">
                <a:avLst/>
              </a:prstGeom>
              <a:blipFill>
                <a:blip r:embed="rId5"/>
                <a:stretch>
                  <a:fillRect l="-783" t="-14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422380" y="5749493"/>
                <a:ext cx="3111686" cy="837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7.64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80" y="5749493"/>
                <a:ext cx="3111686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3" y="3387969"/>
            <a:ext cx="4237558" cy="31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Closed Loop Servo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955431"/>
            <a:ext cx="7338646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Locus Design Procedure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 desired closed loop pole location (region)</a:t>
            </a:r>
          </a:p>
          <a:p>
            <a:pPr lvl="1"/>
            <a:r>
              <a:rPr lang="en-IN" dirty="0"/>
              <a:t>Degree of </a:t>
            </a:r>
            <a:r>
              <a:rPr lang="en-IN" dirty="0" err="1"/>
              <a:t>oscillatoriness</a:t>
            </a:r>
            <a:r>
              <a:rPr lang="en-IN" dirty="0"/>
              <a:t> (damping coefficient </a:t>
            </a:r>
            <a:r>
              <a:rPr lang="el-GR" dirty="0"/>
              <a:t>ξ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Speed of response</a:t>
            </a:r>
          </a:p>
          <a:p>
            <a:r>
              <a:rPr lang="en-IN" dirty="0"/>
              <a:t>For zero offset, set </a:t>
            </a:r>
            <a:r>
              <a:rPr lang="el-GR" i="1" dirty="0"/>
              <a:t>τ</a:t>
            </a:r>
            <a:r>
              <a:rPr lang="en-IN" i="1" baseline="-25000" dirty="0"/>
              <a:t>I</a:t>
            </a:r>
            <a:r>
              <a:rPr lang="en-IN" dirty="0"/>
              <a:t> to cancel slowest (closest to RHP) open loop pole</a:t>
            </a:r>
          </a:p>
          <a:p>
            <a:r>
              <a:rPr lang="en-IN" dirty="0"/>
              <a:t>Choose </a:t>
            </a:r>
            <a:r>
              <a:rPr lang="el-GR" i="1" dirty="0"/>
              <a:t>τ</a:t>
            </a:r>
            <a:r>
              <a:rPr lang="en-IN" i="1" baseline="-25000" dirty="0"/>
              <a:t>D</a:t>
            </a:r>
            <a:r>
              <a:rPr lang="en-IN" dirty="0"/>
              <a:t> lead-lag to force locus to pass through desired closed loop pole</a:t>
            </a:r>
          </a:p>
          <a:p>
            <a:pPr lvl="1"/>
            <a:r>
              <a:rPr lang="en-IN" dirty="0"/>
              <a:t>Angle condition gives necessary </a:t>
            </a:r>
            <a:r>
              <a:rPr lang="el-GR" dirty="0"/>
              <a:t>τ</a:t>
            </a:r>
            <a:r>
              <a:rPr lang="en-IN" baseline="-25000" dirty="0"/>
              <a:t>D</a:t>
            </a:r>
            <a:endParaRPr lang="en-IN" dirty="0"/>
          </a:p>
          <a:p>
            <a:pPr lvl="1"/>
            <a:r>
              <a:rPr lang="en-IN" dirty="0"/>
              <a:t>Magnitude condition gives necessary K</a:t>
            </a:r>
            <a:r>
              <a:rPr lang="en-IN" baseline="-25000" dirty="0"/>
              <a:t>C</a:t>
            </a:r>
            <a:endParaRPr lang="en-IN" dirty="0"/>
          </a:p>
          <a:p>
            <a:pPr lvl="1"/>
            <a:r>
              <a:rPr lang="en-IN" dirty="0"/>
              <a:t>Use only if simple PI control does not give fast enough closed loop response</a:t>
            </a:r>
          </a:p>
          <a:p>
            <a:pPr lvl="1"/>
            <a:r>
              <a:rPr lang="en-IN" dirty="0"/>
              <a:t>Derivative lead-lag is used to pull root locus sufficiently to the left for faster response</a:t>
            </a:r>
          </a:p>
          <a:p>
            <a:pPr lvl="1"/>
            <a:r>
              <a:rPr lang="en-IN" dirty="0"/>
              <a:t>May require double derivative for very fast closed loop response</a:t>
            </a:r>
          </a:p>
          <a:p>
            <a:pPr lvl="2"/>
            <a:r>
              <a:rPr lang="en-IN" dirty="0"/>
              <a:t>Amplifies noise</a:t>
            </a:r>
          </a:p>
          <a:p>
            <a:r>
              <a:rPr lang="en-IN" dirty="0"/>
              <a:t>Root locus construction rules allow easy visualization of reshaped root locus  </a:t>
            </a:r>
          </a:p>
        </p:txBody>
      </p:sp>
    </p:spTree>
    <p:extLst>
      <p:ext uri="{BB962C8B-B14F-4D97-AF65-F5344CB8AC3E}">
        <p14:creationId xmlns:p14="http://schemas.microsoft.com/office/powerpoint/2010/main" val="348935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48165</TotalTime>
  <Words>1017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Root Locus Controller Design </vt:lpstr>
      <vt:lpstr>Example Root Loci</vt:lpstr>
      <vt:lpstr>P Controller Design Using Root Locus</vt:lpstr>
      <vt:lpstr>PI Controller Design Using Root Locus</vt:lpstr>
      <vt:lpstr>PI Controller Design Using Root Locus</vt:lpstr>
      <vt:lpstr>PID Controller Design Using Root Locus</vt:lpstr>
      <vt:lpstr>PIDD Controller Design Using Root Locus</vt:lpstr>
      <vt:lpstr>Closed Loop Servo Response</vt:lpstr>
      <vt:lpstr>Root Locus Design Procedure Summary</vt:lpstr>
      <vt:lpstr>Construction Rules’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554</cp:revision>
  <dcterms:created xsi:type="dcterms:W3CDTF">2019-12-31T10:16:46Z</dcterms:created>
  <dcterms:modified xsi:type="dcterms:W3CDTF">2021-03-19T17:24:07Z</dcterms:modified>
</cp:coreProperties>
</file>