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406" r:id="rId4"/>
    <p:sldId id="426" r:id="rId5"/>
    <p:sldId id="407" r:id="rId6"/>
    <p:sldId id="427" r:id="rId7"/>
    <p:sldId id="432" r:id="rId8"/>
    <p:sldId id="433" r:id="rId9"/>
    <p:sldId id="434" r:id="rId10"/>
    <p:sldId id="435" r:id="rId11"/>
    <p:sldId id="436" r:id="rId12"/>
    <p:sldId id="428" r:id="rId13"/>
    <p:sldId id="4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FF"/>
    <a:srgbClr val="FF33CC"/>
    <a:srgbClr val="339933"/>
    <a:srgbClr val="CC3300"/>
    <a:srgbClr val="008000"/>
    <a:srgbClr val="0000CC"/>
    <a:srgbClr val="D60093"/>
    <a:srgbClr val="FF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57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413546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Control Notes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C15F3-84BF-4617-A014-E6B158E83B0B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57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274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592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93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7A268-3222-455E-8C0B-C4A1E471D015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81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805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4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385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741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290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C39DC-D194-49E3-863D-59F94FDCAE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638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4C430-C666-43B4-B641-2F197151E31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5DDDF-59E1-4F92-BC73-2D3E0A397AF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27-03-2021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376D-1DA0-490C-8040-84D61C11C1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6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Internal Model Control</a:t>
            </a:r>
            <a:r>
              <a:rPr lang="en-US" sz="3200" dirty="0">
                <a:solidFill>
                  <a:srgbClr val="FF99FF"/>
                </a:solidFill>
              </a:rPr>
              <a:t> </a:t>
            </a:r>
            <a:endParaRPr lang="en-IN" dirty="0">
              <a:solidFill>
                <a:srgbClr val="FF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rgbClr val="0000CC"/>
                </a:solidFill>
              </a:rPr>
              <a:t>Module 4.7.2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1634" y="1094448"/>
                <a:ext cx="2734467" cy="926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34" y="1094448"/>
                <a:ext cx="2734467" cy="926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48551" y="1372826"/>
            <a:ext cx="56452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2400" dirty="0">
                <a:ea typeface="Cambria Math" panose="02040503050406030204" pitchFamily="18" charset="0"/>
              </a:rPr>
              <a:t>Derive PID controller tuning using IMC design</a:t>
            </a:r>
            <a:endParaRPr lang="en-I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IMC Design: Unstable Process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788" y="1094449"/>
                <a:ext cx="12259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8" y="1094449"/>
                <a:ext cx="122591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63229" y="1094449"/>
                <a:ext cx="6086923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229" y="1094449"/>
                <a:ext cx="6086923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60881" y="884256"/>
                <a:ext cx="3480440" cy="865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dirty="0"/>
                  <a:t>PI controller with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81" y="884256"/>
                <a:ext cx="3480440" cy="865750"/>
              </a:xfrm>
              <a:prstGeom prst="rect">
                <a:avLst/>
              </a:prstGeom>
              <a:blipFill>
                <a:blip r:embed="rId4"/>
                <a:stretch>
                  <a:fillRect t="-3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IMC design suggests</a:t>
            </a:r>
          </a:p>
          <a:p>
            <a:pPr lvl="1"/>
            <a:r>
              <a:rPr lang="en-IN" dirty="0"/>
              <a:t>Standard feedback control is equivalent to internal model based control with feedback correction for plant-model mismatch or disturbances</a:t>
            </a:r>
          </a:p>
          <a:p>
            <a:r>
              <a:rPr lang="en-IN" dirty="0"/>
              <a:t>The IMC structure is robust to plant-model mismatch</a:t>
            </a:r>
          </a:p>
          <a:p>
            <a:r>
              <a:rPr lang="en-IN" dirty="0"/>
              <a:t>Provides a systematic method for deriving tuning rules for simple process transfer functions</a:t>
            </a:r>
          </a:p>
          <a:p>
            <a:r>
              <a:rPr lang="en-IN" dirty="0"/>
              <a:t>IMC based tuning results in</a:t>
            </a:r>
          </a:p>
          <a:p>
            <a:pPr lvl="1"/>
            <a:r>
              <a:rPr lang="en-IN" dirty="0"/>
              <a:t>Good servo response</a:t>
            </a:r>
          </a:p>
          <a:p>
            <a:pPr lvl="1"/>
            <a:r>
              <a:rPr lang="en-IN" dirty="0"/>
              <a:t>Sluggish regulator response for lag-dominant processes</a:t>
            </a:r>
          </a:p>
        </p:txBody>
      </p:sp>
    </p:spTree>
    <p:extLst>
      <p:ext uri="{BB962C8B-B14F-4D97-AF65-F5344CB8AC3E}">
        <p14:creationId xmlns:p14="http://schemas.microsoft.com/office/powerpoint/2010/main" val="3595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Basic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839352"/>
            <a:ext cx="11417587" cy="1207929"/>
          </a:xfrm>
        </p:spPr>
        <p:txBody>
          <a:bodyPr/>
          <a:lstStyle/>
          <a:p>
            <a:r>
              <a:rPr lang="en-IN" dirty="0"/>
              <a:t>Use model of process to make changes to control input</a:t>
            </a:r>
          </a:p>
          <a:p>
            <a:r>
              <a:rPr lang="en-IN" dirty="0"/>
              <a:t>Combine with feedback for further corrections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565" y="1799768"/>
            <a:ext cx="274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Motivating Example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70258" y="2690197"/>
            <a:ext cx="2032051" cy="1591657"/>
            <a:chOff x="894300" y="3528911"/>
            <a:chExt cx="2032051" cy="15916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4BC433-34B6-4175-9E77-5513228EE6D2}"/>
                </a:ext>
              </a:extLst>
            </p:cNvPr>
            <p:cNvSpPr txBox="1"/>
            <p:nvPr/>
          </p:nvSpPr>
          <p:spPr>
            <a:xfrm>
              <a:off x="2666096" y="4761051"/>
              <a:ext cx="260255" cy="3595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lIns="36000" tIns="36000" rIns="36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D171C5-03DB-4D66-9152-C4A4ECD565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4160" y="4163178"/>
              <a:ext cx="0" cy="1539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00CE5E-D83F-4433-B8EC-0E6A8D936C6E}"/>
                </a:ext>
              </a:extLst>
            </p:cNvPr>
            <p:cNvCxnSpPr/>
            <p:nvPr/>
          </p:nvCxnSpPr>
          <p:spPr>
            <a:xfrm>
              <a:off x="1118335" y="3833999"/>
              <a:ext cx="0" cy="1107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894300" y="3528911"/>
              <a:ext cx="332030" cy="297794"/>
              <a:chOff x="894300" y="3528911"/>
              <a:chExt cx="332030" cy="29779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FADB88A-1549-4B5F-A205-4E6AEA1D96B3}"/>
                  </a:ext>
                </a:extLst>
              </p:cNvPr>
              <p:cNvGrpSpPr/>
              <p:nvPr/>
            </p:nvGrpSpPr>
            <p:grpSpPr>
              <a:xfrm>
                <a:off x="974402" y="3528911"/>
                <a:ext cx="251928" cy="297794"/>
                <a:chOff x="2236678" y="4342332"/>
                <a:chExt cx="335905" cy="397058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29B062-F11D-4BFC-B2F0-4B96B7ECA444}"/>
                    </a:ext>
                  </a:extLst>
                </p:cNvPr>
                <p:cNvSpPr txBox="1"/>
                <p:nvPr/>
              </p:nvSpPr>
              <p:spPr>
                <a:xfrm>
                  <a:off x="2236678" y="4342332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Σ</a:t>
                  </a: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9B3F7D2-B5CD-444B-80A5-DD381664E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3936D07-2F4C-4EF0-988D-6EC80213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0" y="3727198"/>
                <a:ext cx="135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410547" y="2251752"/>
            <a:ext cx="1660751" cy="870090"/>
            <a:chOff x="634589" y="3090466"/>
            <a:chExt cx="1660751" cy="87009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0FE18E-ABCD-4ED1-8FC9-1FF4F66856E2}"/>
                </a:ext>
              </a:extLst>
            </p:cNvPr>
            <p:cNvSpPr/>
            <p:nvPr/>
          </p:nvSpPr>
          <p:spPr>
            <a:xfrm>
              <a:off x="1609540" y="3495332"/>
              <a:ext cx="685800" cy="465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773037-6EB3-4636-B56D-92B6D67EFBE7}"/>
                </a:ext>
              </a:extLst>
            </p:cNvPr>
            <p:cNvSpPr txBox="1"/>
            <p:nvPr/>
          </p:nvSpPr>
          <p:spPr>
            <a:xfrm>
              <a:off x="634589" y="3487449"/>
              <a:ext cx="327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IN" sz="1800" b="0" i="1" u="none" strike="noStrike" kern="1200" cap="none" spc="0" normalizeH="0" baseline="30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604714-C66A-4DD5-9193-7874D08737E3}"/>
                </a:ext>
              </a:extLst>
            </p:cNvPr>
            <p:cNvCxnSpPr/>
            <p:nvPr/>
          </p:nvCxnSpPr>
          <p:spPr>
            <a:xfrm>
              <a:off x="1231540" y="3720992"/>
              <a:ext cx="37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6FA8C5-72EE-4280-B0CF-A2EF41947FCF}"/>
                </a:ext>
              </a:extLst>
            </p:cNvPr>
            <p:cNvSpPr txBox="1"/>
            <p:nvPr/>
          </p:nvSpPr>
          <p:spPr>
            <a:xfrm>
              <a:off x="1782708" y="3090466"/>
              <a:ext cx="24550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Calibri" panose="020F0502020204030204"/>
                </a:rPr>
                <a:t>?</a:t>
              </a:r>
              <a:endParaRPr kumimoji="0" lang="en-IN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16FA8C5-72EE-4280-B0CF-A2EF41947FCF}"/>
              </a:ext>
            </a:extLst>
          </p:cNvPr>
          <p:cNvSpPr txBox="1"/>
          <p:nvPr/>
        </p:nvSpPr>
        <p:spPr>
          <a:xfrm>
            <a:off x="1349138" y="2649216"/>
            <a:ext cx="60016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i="1" noProof="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IN" sz="2400" i="1" noProof="0" dirty="0" err="1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lang="en-IN" sz="2400" i="1" baseline="-25000" noProof="0" dirty="0" err="1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lang="en-IN" sz="2400" i="1" noProof="0" dirty="0">
                <a:solidFill>
                  <a:prstClr val="black"/>
                </a:solidFill>
                <a:latin typeface="Calibri" panose="020F0502020204030204"/>
              </a:rPr>
              <a:t>)</a:t>
            </a:r>
            <a:r>
              <a:rPr lang="en-IN" sz="2400" i="1" baseline="30000" noProof="0" dirty="0">
                <a:solidFill>
                  <a:prstClr val="black"/>
                </a:solidFill>
                <a:latin typeface="Calibri" panose="020F0502020204030204"/>
              </a:rPr>
              <a:t>-1</a:t>
            </a:r>
            <a:endParaRPr kumimoji="0" lang="en-IN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252753" y="2885674"/>
            <a:ext cx="1886995" cy="1353196"/>
            <a:chOff x="2476795" y="3714449"/>
            <a:chExt cx="1886995" cy="135319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FB2BD7-AF54-4088-AB1F-5C9B1FF4D7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2858" y="3984449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F42E0-BD66-4685-B958-0A06C1C1F3C2}"/>
                </a:ext>
              </a:extLst>
            </p:cNvPr>
            <p:cNvCxnSpPr/>
            <p:nvPr/>
          </p:nvCxnSpPr>
          <p:spPr>
            <a:xfrm>
              <a:off x="2476795" y="3742573"/>
              <a:ext cx="0" cy="64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55ACBC-74C4-4060-B572-F0155BD5A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5382" y="4939822"/>
              <a:ext cx="1215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A20612-4A5E-4860-8A35-F657F345D114}"/>
                </a:ext>
              </a:extLst>
            </p:cNvPr>
            <p:cNvGrpSpPr/>
            <p:nvPr/>
          </p:nvGrpSpPr>
          <p:grpSpPr>
            <a:xfrm>
              <a:off x="4011720" y="4180054"/>
              <a:ext cx="241989" cy="287855"/>
              <a:chOff x="2249930" y="4355584"/>
              <a:chExt cx="322653" cy="3838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68F98-4993-4798-8CE6-1EAD5EA24E21}"/>
                  </a:ext>
                </a:extLst>
              </p:cNvPr>
              <p:cNvSpPr txBox="1"/>
              <p:nvPr/>
            </p:nvSpPr>
            <p:spPr>
              <a:xfrm>
                <a:off x="2249930" y="4355584"/>
                <a:ext cx="2904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BEFAA68-25E6-4202-BDBC-0410DA415A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EE95EF-1371-496D-B62F-AAEAC900B8C3}"/>
                </a:ext>
              </a:extLst>
            </p:cNvPr>
            <p:cNvCxnSpPr/>
            <p:nvPr/>
          </p:nvCxnSpPr>
          <p:spPr>
            <a:xfrm>
              <a:off x="2488351" y="4376720"/>
              <a:ext cx="18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D4C749-A9D0-4F18-82BC-B0425F694AEE}"/>
                </a:ext>
              </a:extLst>
            </p:cNvPr>
            <p:cNvGrpSpPr/>
            <p:nvPr/>
          </p:nvGrpSpPr>
          <p:grpSpPr>
            <a:xfrm>
              <a:off x="2671807" y="4089855"/>
              <a:ext cx="685800" cy="506632"/>
              <a:chOff x="5474614" y="2391650"/>
              <a:chExt cx="914400" cy="67551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BF9952-EDF3-4D21-844C-DED4244DF805}"/>
                  </a:ext>
                </a:extLst>
              </p:cNvPr>
              <p:cNvSpPr txBox="1"/>
              <p:nvPr/>
            </p:nvSpPr>
            <p:spPr>
              <a:xfrm>
                <a:off x="5698067" y="2391650"/>
                <a:ext cx="448200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2400" i="1" dirty="0" err="1">
                    <a:solidFill>
                      <a:prstClr val="black"/>
                    </a:solidFill>
                    <a:latin typeface="Calibri" panose="020F0502020204030204"/>
                  </a:rPr>
                  <a:t>K</a:t>
                </a:r>
                <a:r>
                  <a:rPr lang="en-IN" sz="2400" i="1" baseline="-25000" dirty="0" err="1">
                    <a:solidFill>
                      <a:prstClr val="black"/>
                    </a:solidFill>
                    <a:latin typeface="Calibri" panose="020F0502020204030204"/>
                  </a:rPr>
                  <a:t>p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3F0803-B4C4-49B9-952A-641453245011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E8581EB-EF0F-4064-882A-4AC2FB093B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16844" y="4711622"/>
              <a:ext cx="472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9F1846-04D9-4984-ADC6-0BB26CFED2DC}"/>
                </a:ext>
              </a:extLst>
            </p:cNvPr>
            <p:cNvSpPr txBox="1"/>
            <p:nvPr/>
          </p:nvSpPr>
          <p:spPr>
            <a:xfrm>
              <a:off x="3561828" y="4178235"/>
              <a:ext cx="260255" cy="3595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lIns="36000" tIns="36000" rIns="36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F7CE3B-31F2-4A4F-9DDA-1CC394E581BD}"/>
                </a:ext>
              </a:extLst>
            </p:cNvPr>
            <p:cNvCxnSpPr/>
            <p:nvPr/>
          </p:nvCxnSpPr>
          <p:spPr>
            <a:xfrm>
              <a:off x="3374176" y="4355288"/>
              <a:ext cx="18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0A8623-6A45-423D-9CBE-783216DD3164}"/>
                </a:ext>
              </a:extLst>
            </p:cNvPr>
            <p:cNvCxnSpPr/>
            <p:nvPr/>
          </p:nvCxnSpPr>
          <p:spPr>
            <a:xfrm>
              <a:off x="3845664" y="4355288"/>
              <a:ext cx="18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C627EDD-A07C-4EAA-9408-367E61D6FDB9}"/>
                    </a:ext>
                  </a:extLst>
                </p:cNvPr>
                <p:cNvSpPr txBox="1"/>
                <p:nvPr/>
              </p:nvSpPr>
              <p:spPr>
                <a:xfrm>
                  <a:off x="4080347" y="4779441"/>
                  <a:ext cx="283443" cy="288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I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I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C627EDD-A07C-4EAA-9408-367E61D6F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347" y="4779441"/>
                  <a:ext cx="283443" cy="288204"/>
                </a:xfrm>
                <a:prstGeom prst="rect">
                  <a:avLst/>
                </a:prstGeom>
                <a:blipFill>
                  <a:blip r:embed="rId2"/>
                  <a:stretch>
                    <a:fillRect t="-10638" r="-15217" b="-2766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/>
          <p:cNvGrpSpPr/>
          <p:nvPr/>
        </p:nvGrpSpPr>
        <p:grpSpPr>
          <a:xfrm>
            <a:off x="2082453" y="2186631"/>
            <a:ext cx="2156698" cy="945149"/>
            <a:chOff x="2082453" y="2186631"/>
            <a:chExt cx="2156698" cy="9451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4022504" y="2685049"/>
              <a:ext cx="216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082453" y="2186631"/>
              <a:ext cx="1994149" cy="945149"/>
              <a:chOff x="2306495" y="3015406"/>
              <a:chExt cx="1994149" cy="94514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3521524" y="3015406"/>
                <a:ext cx="2274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2674795" y="3463862"/>
                <a:ext cx="685800" cy="496693"/>
                <a:chOff x="5474614" y="2404902"/>
                <a:chExt cx="914400" cy="662258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04902"/>
                  <a:ext cx="448200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i="1" dirty="0" err="1">
                      <a:solidFill>
                        <a:prstClr val="black"/>
                      </a:solidFill>
                      <a:latin typeface="Calibri" panose="020F0502020204030204"/>
                    </a:rPr>
                    <a:t>K</a:t>
                  </a:r>
                  <a:r>
                    <a:rPr kumimoji="0" lang="en-IN" sz="2400" b="0" i="1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</a:t>
                  </a:r>
                  <a:endPara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3523431" y="3542550"/>
                <a:ext cx="251928" cy="287855"/>
                <a:chOff x="2236678" y="4355584"/>
                <a:chExt cx="335905" cy="383806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36678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Σ</a:t>
                  </a: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0396" y="3462101"/>
                <a:ext cx="27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3760644" y="3720800"/>
                <a:ext cx="54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8DA5EC5-F9C3-439D-A852-CB72696097FB}"/>
                  </a:ext>
                </a:extLst>
              </p:cNvPr>
              <p:cNvCxnSpPr/>
              <p:nvPr/>
            </p:nvCxnSpPr>
            <p:spPr>
              <a:xfrm>
                <a:off x="3367033" y="3733782"/>
                <a:ext cx="189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/>
              <p:cNvGrpSpPr/>
              <p:nvPr/>
            </p:nvGrpSpPr>
            <p:grpSpPr>
              <a:xfrm>
                <a:off x="2306495" y="3395991"/>
                <a:ext cx="378000" cy="369332"/>
                <a:chOff x="2306495" y="3395991"/>
                <a:chExt cx="378000" cy="369332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4FF36D9-56B0-4F59-B86F-37EB0B2CABFA}"/>
                    </a:ext>
                  </a:extLst>
                </p:cNvPr>
                <p:cNvCxnSpPr/>
                <p:nvPr/>
              </p:nvCxnSpPr>
              <p:spPr>
                <a:xfrm>
                  <a:off x="2306495" y="3727943"/>
                  <a:ext cx="378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C627EDD-A07C-4EAA-9408-367E61D6FDB9}"/>
                    </a:ext>
                  </a:extLst>
                </p:cNvPr>
                <p:cNvSpPr txBox="1"/>
                <p:nvPr/>
              </p:nvSpPr>
              <p:spPr>
                <a:xfrm>
                  <a:off x="2331933" y="3395991"/>
                  <a:ext cx="3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i="1" dirty="0">
                      <a:solidFill>
                        <a:prstClr val="black"/>
                      </a:solidFill>
                      <a:latin typeface="Calibri" panose="020F0502020204030204"/>
                    </a:rPr>
                    <a:t>u</a:t>
                  </a:r>
                  <a:endPara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393984" y="4396428"/>
            <a:ext cx="3818665" cy="2095223"/>
            <a:chOff x="393984" y="4456062"/>
            <a:chExt cx="3818665" cy="209522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3996002" y="4954480"/>
              <a:ext cx="216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653695" y="4959628"/>
              <a:ext cx="2032051" cy="1591657"/>
              <a:chOff x="894300" y="3528911"/>
              <a:chExt cx="2032051" cy="1591657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C4BC433-34B6-4175-9E77-5513228EE6D2}"/>
                  </a:ext>
                </a:extLst>
              </p:cNvPr>
              <p:cNvSpPr txBox="1"/>
              <p:nvPr/>
            </p:nvSpPr>
            <p:spPr>
              <a:xfrm>
                <a:off x="2666096" y="4761051"/>
                <a:ext cx="260255" cy="3595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36000" tIns="36000" rIns="36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-1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5D171C5-03DB-4D66-9152-C4A4ECD56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4160" y="4163178"/>
                <a:ext cx="0" cy="1539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D00CE5E-D83F-4433-B8EC-0E6A8D936C6E}"/>
                  </a:ext>
                </a:extLst>
              </p:cNvPr>
              <p:cNvCxnSpPr/>
              <p:nvPr/>
            </p:nvCxnSpPr>
            <p:spPr>
              <a:xfrm>
                <a:off x="1118335" y="3833999"/>
                <a:ext cx="0" cy="1107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894300" y="3528911"/>
                <a:ext cx="332030" cy="297794"/>
                <a:chOff x="894300" y="3528911"/>
                <a:chExt cx="332030" cy="297794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1FADB88A-1549-4B5F-A205-4E6AEA1D96B3}"/>
                    </a:ext>
                  </a:extLst>
                </p:cNvPr>
                <p:cNvGrpSpPr/>
                <p:nvPr/>
              </p:nvGrpSpPr>
              <p:grpSpPr>
                <a:xfrm>
                  <a:off x="974402" y="3528911"/>
                  <a:ext cx="251928" cy="297794"/>
                  <a:chOff x="2236678" y="4342332"/>
                  <a:chExt cx="335905" cy="397058"/>
                </a:xfrm>
              </p:grpSpPr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6529B062-F11D-4BFC-B2F0-4B96B7ECA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236678" y="4342332"/>
                    <a:ext cx="29046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l-G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Σ</a:t>
                    </a: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69B3F7D2-B5CD-444B-80A5-DD381664E6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84583" y="4451390"/>
                    <a:ext cx="288000" cy="288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3936D07-2F4C-4EF0-988D-6EC802130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300" y="3727198"/>
                  <a:ext cx="135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/>
            <p:cNvGrpSpPr/>
            <p:nvPr/>
          </p:nvGrpSpPr>
          <p:grpSpPr>
            <a:xfrm>
              <a:off x="393984" y="4918166"/>
              <a:ext cx="1660751" cy="473107"/>
              <a:chOff x="634589" y="3487449"/>
              <a:chExt cx="1660751" cy="47310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90FE18E-ABCD-4ED1-8FC9-1FF4F66856E2}"/>
                  </a:ext>
                </a:extLst>
              </p:cNvPr>
              <p:cNvSpPr/>
              <p:nvPr/>
            </p:nvSpPr>
            <p:spPr>
              <a:xfrm>
                <a:off x="1609540" y="3495332"/>
                <a:ext cx="685800" cy="465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D773037-6EB3-4636-B56D-92B6D67EFBE7}"/>
                  </a:ext>
                </a:extLst>
              </p:cNvPr>
              <p:cNvSpPr txBox="1"/>
              <p:nvPr/>
            </p:nvSpPr>
            <p:spPr>
              <a:xfrm>
                <a:off x="634589" y="3487449"/>
                <a:ext cx="3272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r>
                  <a:rPr kumimoji="0" lang="en-IN" sz="18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D3604714-C66A-4DD5-9193-7874D08737E3}"/>
                  </a:ext>
                </a:extLst>
              </p:cNvPr>
              <p:cNvCxnSpPr/>
              <p:nvPr/>
            </p:nvCxnSpPr>
            <p:spPr>
              <a:xfrm>
                <a:off x="1231540" y="3720992"/>
                <a:ext cx="37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16FA8C5-72EE-4280-B0CF-A2EF41947FCF}"/>
                </a:ext>
              </a:extLst>
            </p:cNvPr>
            <p:cNvSpPr txBox="1"/>
            <p:nvPr/>
          </p:nvSpPr>
          <p:spPr>
            <a:xfrm>
              <a:off x="1292819" y="4918647"/>
              <a:ext cx="856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i="1" noProof="0" dirty="0">
                  <a:solidFill>
                    <a:prstClr val="black"/>
                  </a:solidFill>
                  <a:latin typeface="Calibri" panose="020F0502020204030204"/>
                </a:rPr>
                <a:t>(K</a:t>
              </a:r>
              <a:r>
                <a:rPr lang="en-IN" sz="2400" i="1" baseline="-25000" dirty="0" err="1">
                  <a:solidFill>
                    <a:prstClr val="black"/>
                  </a:solidFill>
                  <a:latin typeface="Calibri" panose="020F0502020204030204"/>
                </a:rPr>
                <a:t>m</a:t>
              </a:r>
              <a:r>
                <a:rPr lang="en-IN" sz="2400" i="1" noProof="0" dirty="0">
                  <a:solidFill>
                    <a:prstClr val="black"/>
                  </a:solidFill>
                  <a:latin typeface="Calibri" panose="020F0502020204030204"/>
                </a:rPr>
                <a:t>)</a:t>
              </a:r>
              <a:r>
                <a:rPr lang="en-IN" sz="2400" i="1" baseline="30000" noProof="0" dirty="0">
                  <a:solidFill>
                    <a:prstClr val="black"/>
                  </a:solidFill>
                  <a:latin typeface="Calibri" panose="020F0502020204030204"/>
                </a:rPr>
                <a:t>-1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236190" y="5145166"/>
              <a:ext cx="1886995" cy="1353196"/>
              <a:chOff x="2476795" y="3714449"/>
              <a:chExt cx="1886995" cy="1353196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CFB2BD7-AF54-4088-AB1F-5C9B1FF4D7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82858" y="3984449"/>
                <a:ext cx="54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FBF42E0-BD66-4685-B958-0A06C1C1F3C2}"/>
                  </a:ext>
                </a:extLst>
              </p:cNvPr>
              <p:cNvCxnSpPr/>
              <p:nvPr/>
            </p:nvCxnSpPr>
            <p:spPr>
              <a:xfrm>
                <a:off x="2476795" y="3742573"/>
                <a:ext cx="0" cy="64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0F55ACBC-74C4-4060-B572-F0155BD5A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5382" y="4939822"/>
                <a:ext cx="1215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37A20612-4A5E-4860-8A35-F657F345D114}"/>
                  </a:ext>
                </a:extLst>
              </p:cNvPr>
              <p:cNvGrpSpPr/>
              <p:nvPr/>
            </p:nvGrpSpPr>
            <p:grpSpPr>
              <a:xfrm>
                <a:off x="4011720" y="4180054"/>
                <a:ext cx="241989" cy="287855"/>
                <a:chOff x="2249930" y="4355584"/>
                <a:chExt cx="322653" cy="383806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74968F98-4993-4798-8CE6-1EAD5EA24E21}"/>
                    </a:ext>
                  </a:extLst>
                </p:cNvPr>
                <p:cNvSpPr txBox="1"/>
                <p:nvPr/>
              </p:nvSpPr>
              <p:spPr>
                <a:xfrm>
                  <a:off x="2249930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Σ</a:t>
                  </a: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BEFAA68-25E6-4202-BDBC-0410DA415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05EE95EF-1371-496D-B62F-AAEAC900B8C3}"/>
                  </a:ext>
                </a:extLst>
              </p:cNvPr>
              <p:cNvCxnSpPr/>
              <p:nvPr/>
            </p:nvCxnSpPr>
            <p:spPr>
              <a:xfrm>
                <a:off x="2488351" y="4376720"/>
                <a:ext cx="189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9D4C749-A9D0-4F18-82BC-B0425F694AEE}"/>
                  </a:ext>
                </a:extLst>
              </p:cNvPr>
              <p:cNvGrpSpPr/>
              <p:nvPr/>
            </p:nvGrpSpPr>
            <p:grpSpPr>
              <a:xfrm>
                <a:off x="2671807" y="4089855"/>
                <a:ext cx="685800" cy="506632"/>
                <a:chOff x="5474614" y="2391650"/>
                <a:chExt cx="914400" cy="675510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4BF9952-EDF3-4D21-844C-DED4244DF805}"/>
                    </a:ext>
                  </a:extLst>
                </p:cNvPr>
                <p:cNvSpPr txBox="1"/>
                <p:nvPr/>
              </p:nvSpPr>
              <p:spPr>
                <a:xfrm>
                  <a:off x="5698067" y="2391650"/>
                  <a:ext cx="672407" cy="615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i="1" dirty="0">
                      <a:solidFill>
                        <a:prstClr val="black"/>
                      </a:solidFill>
                      <a:latin typeface="Calibri" panose="020F0502020204030204"/>
                    </a:rPr>
                    <a:t>K</a:t>
                  </a:r>
                  <a:r>
                    <a:rPr lang="en-IN" sz="2400" i="1" baseline="-25000" dirty="0">
                      <a:solidFill>
                        <a:prstClr val="black"/>
                      </a:solidFill>
                      <a:latin typeface="Calibri" panose="020F0502020204030204"/>
                    </a:rPr>
                    <a:t>m</a:t>
                  </a:r>
                  <a:endPara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23F0803-B4C4-49B9-952A-641453245011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E8581EB-EF0F-4064-882A-4AC2FB093B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16844" y="4711622"/>
                <a:ext cx="472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49F1846-04D9-4984-ADC6-0BB26CFED2DC}"/>
                  </a:ext>
                </a:extLst>
              </p:cNvPr>
              <p:cNvSpPr txBox="1"/>
              <p:nvPr/>
            </p:nvSpPr>
            <p:spPr>
              <a:xfrm>
                <a:off x="3561828" y="4178235"/>
                <a:ext cx="260255" cy="3595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36000" tIns="36000" rIns="36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-1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9DF7CE3B-31F2-4A4F-9DDA-1CC394E581BD}"/>
                  </a:ext>
                </a:extLst>
              </p:cNvPr>
              <p:cNvCxnSpPr/>
              <p:nvPr/>
            </p:nvCxnSpPr>
            <p:spPr>
              <a:xfrm>
                <a:off x="3374176" y="4355288"/>
                <a:ext cx="189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20A8623-6A45-423D-9CBE-783216DD3164}"/>
                  </a:ext>
                </a:extLst>
              </p:cNvPr>
              <p:cNvCxnSpPr/>
              <p:nvPr/>
            </p:nvCxnSpPr>
            <p:spPr>
              <a:xfrm>
                <a:off x="3845664" y="4355288"/>
                <a:ext cx="189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C627EDD-A07C-4EAA-9408-367E61D6FDB9}"/>
                      </a:ext>
                    </a:extLst>
                  </p:cNvPr>
                  <p:cNvSpPr txBox="1"/>
                  <p:nvPr/>
                </p:nvSpPr>
                <p:spPr>
                  <a:xfrm>
                    <a:off x="4080347" y="4779441"/>
                    <a:ext cx="283443" cy="288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I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kumimoji="0" lang="en-I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C627EDD-A07C-4EAA-9408-367E61D6FD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0347" y="4779441"/>
                    <a:ext cx="283443" cy="2882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638" r="-15217" b="-2553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4" name="Group 133"/>
            <p:cNvGrpSpPr/>
            <p:nvPr/>
          </p:nvGrpSpPr>
          <p:grpSpPr>
            <a:xfrm>
              <a:off x="2065890" y="4456062"/>
              <a:ext cx="1994149" cy="945149"/>
              <a:chOff x="2306495" y="3015406"/>
              <a:chExt cx="1994149" cy="945149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3521524" y="3015406"/>
                <a:ext cx="2274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2674795" y="3463862"/>
                <a:ext cx="685800" cy="496693"/>
                <a:chOff x="5474614" y="2404902"/>
                <a:chExt cx="914400" cy="662258"/>
              </a:xfrm>
            </p:grpSpPr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04902"/>
                  <a:ext cx="448200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i="1" dirty="0" err="1">
                      <a:solidFill>
                        <a:prstClr val="black"/>
                      </a:solidFill>
                      <a:latin typeface="Calibri" panose="020F0502020204030204"/>
                    </a:rPr>
                    <a:t>K</a:t>
                  </a:r>
                  <a:r>
                    <a:rPr kumimoji="0" lang="en-IN" sz="2400" b="0" i="1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</a:t>
                  </a:r>
                  <a:endPara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3523431" y="3542550"/>
                <a:ext cx="251928" cy="287855"/>
                <a:chOff x="2236678" y="4355584"/>
                <a:chExt cx="335905" cy="383806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36678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Σ</a:t>
                  </a: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0396" y="3462101"/>
                <a:ext cx="27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3760644" y="3720800"/>
                <a:ext cx="54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8DA5EC5-F9C3-439D-A852-CB72696097FB}"/>
                  </a:ext>
                </a:extLst>
              </p:cNvPr>
              <p:cNvCxnSpPr/>
              <p:nvPr/>
            </p:nvCxnSpPr>
            <p:spPr>
              <a:xfrm>
                <a:off x="3367033" y="3733782"/>
                <a:ext cx="189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Group 140"/>
              <p:cNvGrpSpPr/>
              <p:nvPr/>
            </p:nvGrpSpPr>
            <p:grpSpPr>
              <a:xfrm>
                <a:off x="2306495" y="3395991"/>
                <a:ext cx="378000" cy="369332"/>
                <a:chOff x="2306495" y="3395991"/>
                <a:chExt cx="378000" cy="369332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B4FF36D9-56B0-4F59-B86F-37EB0B2CABFA}"/>
                    </a:ext>
                  </a:extLst>
                </p:cNvPr>
                <p:cNvCxnSpPr/>
                <p:nvPr/>
              </p:nvCxnSpPr>
              <p:spPr>
                <a:xfrm>
                  <a:off x="2306495" y="3727943"/>
                  <a:ext cx="378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C627EDD-A07C-4EAA-9408-367E61D6FDB9}"/>
                    </a:ext>
                  </a:extLst>
                </p:cNvPr>
                <p:cNvSpPr txBox="1"/>
                <p:nvPr/>
              </p:nvSpPr>
              <p:spPr>
                <a:xfrm>
                  <a:off x="2331933" y="3395991"/>
                  <a:ext cx="3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i="1" dirty="0">
                      <a:solidFill>
                        <a:prstClr val="black"/>
                      </a:solidFill>
                      <a:latin typeface="Calibri" panose="020F0502020204030204"/>
                    </a:rPr>
                    <a:t>u</a:t>
                  </a:r>
                  <a:endPara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0" name="Table 1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224298"/>
                  </p:ext>
                </p:extLst>
              </p:nvPr>
            </p:nvGraphicFramePr>
            <p:xfrm>
              <a:off x="4847392" y="1983542"/>
              <a:ext cx="7007505" cy="28264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855">
                      <a:extLst>
                        <a:ext uri="{9D8B030D-6E8A-4147-A177-3AD203B41FA5}">
                          <a16:colId xmlns:a16="http://schemas.microsoft.com/office/drawing/2014/main" val="2242414486"/>
                        </a:ext>
                      </a:extLst>
                    </a:gridCol>
                    <a:gridCol w="832526">
                      <a:extLst>
                        <a:ext uri="{9D8B030D-6E8A-4147-A177-3AD203B41FA5}">
                          <a16:colId xmlns:a16="http://schemas.microsoft.com/office/drawing/2014/main" val="602114925"/>
                        </a:ext>
                      </a:extLst>
                    </a:gridCol>
                    <a:gridCol w="1580322">
                      <a:extLst>
                        <a:ext uri="{9D8B030D-6E8A-4147-A177-3AD203B41FA5}">
                          <a16:colId xmlns:a16="http://schemas.microsoft.com/office/drawing/2014/main" val="627555355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262524342"/>
                        </a:ext>
                      </a:extLst>
                    </a:gridCol>
                    <a:gridCol w="2061150">
                      <a:extLst>
                        <a:ext uri="{9D8B030D-6E8A-4147-A177-3AD203B41FA5}">
                          <a16:colId xmlns:a16="http://schemas.microsoft.com/office/drawing/2014/main" val="3822638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𝑺𝑷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598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07351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IN" sz="12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660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IN" sz="12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IN" sz="12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IN" sz="12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120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6824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91863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IN" sz="12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120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20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20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IN" sz="12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120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20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20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IN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2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IN" sz="12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sz="120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7180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0" name="Table 1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224298"/>
                  </p:ext>
                </p:extLst>
              </p:nvPr>
            </p:nvGraphicFramePr>
            <p:xfrm>
              <a:off x="4847392" y="1983542"/>
              <a:ext cx="7007505" cy="28428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855">
                      <a:extLst>
                        <a:ext uri="{9D8B030D-6E8A-4147-A177-3AD203B41FA5}">
                          <a16:colId xmlns:a16="http://schemas.microsoft.com/office/drawing/2014/main" val="2242414486"/>
                        </a:ext>
                      </a:extLst>
                    </a:gridCol>
                    <a:gridCol w="832526">
                      <a:extLst>
                        <a:ext uri="{9D8B030D-6E8A-4147-A177-3AD203B41FA5}">
                          <a16:colId xmlns:a16="http://schemas.microsoft.com/office/drawing/2014/main" val="602114925"/>
                        </a:ext>
                      </a:extLst>
                    </a:gridCol>
                    <a:gridCol w="1580322">
                      <a:extLst>
                        <a:ext uri="{9D8B030D-6E8A-4147-A177-3AD203B41FA5}">
                          <a16:colId xmlns:a16="http://schemas.microsoft.com/office/drawing/2014/main" val="627555355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262524342"/>
                        </a:ext>
                      </a:extLst>
                    </a:gridCol>
                    <a:gridCol w="2061150">
                      <a:extLst>
                        <a:ext uri="{9D8B030D-6E8A-4147-A177-3AD203B41FA5}">
                          <a16:colId xmlns:a16="http://schemas.microsoft.com/office/drawing/2014/main" val="3822638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39" r="-734058" b="-6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1639" r="-639416" b="-6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178" t="-1639" r="-238224" b="-6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2086" t="-1639" r="-121942" b="-6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0237" t="-1639" r="-296" b="-6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598584"/>
                      </a:ext>
                    </a:extLst>
                  </a:tr>
                  <a:tr h="471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1</a:t>
                          </a:r>
                          <a:endParaRPr lang="en-IN" sz="1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1</a:t>
                          </a:r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6178" t="-80519" r="-238224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2086" t="-80519" r="-121942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0237" t="-80519" r="-296" b="-429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351811"/>
                      </a:ext>
                    </a:extLst>
                  </a:tr>
                  <a:tr h="543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2</a:t>
                          </a:r>
                          <a:endParaRPr lang="en-IN" sz="1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0</a:t>
                          </a:r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6178" t="-154444" r="-238224" b="-26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92086" t="-154444" r="-121942" b="-26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40237" t="-154444" r="-296" b="-26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660329"/>
                      </a:ext>
                    </a:extLst>
                  </a:tr>
                  <a:tr h="543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3</a:t>
                          </a:r>
                          <a:endParaRPr lang="en-IN" sz="1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0</a:t>
                          </a:r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6178" t="-257303" r="-238224" b="-1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92086" t="-257303" r="-121942" b="-1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40237" t="-257303" r="-296" b="-1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824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521311" r="-734058" b="-1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730" t="-521311" r="-639416" b="-1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6178" t="-521311" r="-238224" b="-1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92086" t="-521311" r="-121942" b="-1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40237" t="-521311" r="-296" b="-1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63777"/>
                      </a:ext>
                    </a:extLst>
                  </a:tr>
                  <a:tr h="543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n</a:t>
                          </a:r>
                          <a:endParaRPr lang="en-IN" sz="1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 smtClean="0"/>
                            <a:t>0</a:t>
                          </a:r>
                          <a:endParaRPr lang="en-IN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178" t="-425843" r="-238224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2086" t="-425843" r="-12194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0237" t="-425843" r="-296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180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5176735" y="5083399"/>
                <a:ext cx="5919313" cy="1297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I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 </m:t>
                      </m:r>
                      <m:r>
                        <m:rPr>
                          <m:sty m:val="p"/>
                        </m:rPr>
                        <a:rPr lang="en-I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 </m:t>
                      </m:r>
                      <m:r>
                        <m:rPr>
                          <m:sty m:val="p"/>
                        </m:rPr>
                        <a:rPr lang="en-I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735" y="5083399"/>
                <a:ext cx="5919313" cy="129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0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IMC Structure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796DE9-03CE-4754-B7A0-148D094DA563}"/>
              </a:ext>
            </a:extLst>
          </p:cNvPr>
          <p:cNvGrpSpPr/>
          <p:nvPr/>
        </p:nvGrpSpPr>
        <p:grpSpPr>
          <a:xfrm>
            <a:off x="148621" y="855057"/>
            <a:ext cx="5332159" cy="2643851"/>
            <a:chOff x="1062706" y="2253899"/>
            <a:chExt cx="5332159" cy="26438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CCA901-D304-478A-83BF-37080E738888}"/>
                </a:ext>
              </a:extLst>
            </p:cNvPr>
            <p:cNvGrpSpPr/>
            <p:nvPr/>
          </p:nvGrpSpPr>
          <p:grpSpPr>
            <a:xfrm>
              <a:off x="3983832" y="2787784"/>
              <a:ext cx="914400" cy="620299"/>
              <a:chOff x="5474614" y="2446861"/>
              <a:chExt cx="914400" cy="6202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7D0DC0-7D6A-4327-BD62-E8F163D491AC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54017C-BDE1-4CB6-AA62-62B377C895C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1C5E40-6321-4DA9-B55A-BD8D69CBE587}"/>
                </a:ext>
              </a:extLst>
            </p:cNvPr>
            <p:cNvGrpSpPr/>
            <p:nvPr/>
          </p:nvGrpSpPr>
          <p:grpSpPr>
            <a:xfrm>
              <a:off x="5163257" y="2903742"/>
              <a:ext cx="295567" cy="369332"/>
              <a:chOff x="2284583" y="4408592"/>
              <a:chExt cx="295567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A159C-82B8-4247-BF1F-929B16384E75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7243CA-45D7-4735-9607-6AB5F5F45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519A77-A99C-4037-B866-F451DADD92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24633" y="274347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FB2BD7-AF54-4088-AB1F-5C9B1FF4D7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94582" y="3439941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6A89F-2C55-44BD-AD89-1C2B48187812}"/>
                </a:ext>
              </a:extLst>
            </p:cNvPr>
            <p:cNvCxnSpPr/>
            <p:nvPr/>
          </p:nvCxnSpPr>
          <p:spPr>
            <a:xfrm>
              <a:off x="5431630" y="3088408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FF36D9-56B0-4F59-B86F-37EB0B2CABFA}"/>
                </a:ext>
              </a:extLst>
            </p:cNvPr>
            <p:cNvCxnSpPr/>
            <p:nvPr/>
          </p:nvCxnSpPr>
          <p:spPr>
            <a:xfrm>
              <a:off x="3492765" y="3097933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627EDD-A07C-4EAA-9408-367E61D6FDB9}"/>
                </a:ext>
              </a:extLst>
            </p:cNvPr>
            <p:cNvSpPr txBox="1"/>
            <p:nvPr/>
          </p:nvSpPr>
          <p:spPr>
            <a:xfrm>
              <a:off x="5165811" y="225389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106003" y="287870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4A4D94-FF02-445E-9602-BCEFFD878D52}"/>
                </a:ext>
              </a:extLst>
            </p:cNvPr>
            <p:cNvGrpSpPr/>
            <p:nvPr/>
          </p:nvGrpSpPr>
          <p:grpSpPr>
            <a:xfrm>
              <a:off x="2563492" y="2787784"/>
              <a:ext cx="914400" cy="620299"/>
              <a:chOff x="5474614" y="2446861"/>
              <a:chExt cx="914400" cy="62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6FA8C5-72EE-4280-B0CF-A2EF41947FCF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0FE18E-ABCD-4ED1-8FC9-1FF4F66856E2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DB88A-1549-4B5F-A205-4E6AEA1D96B3}"/>
                </a:ext>
              </a:extLst>
            </p:cNvPr>
            <p:cNvGrpSpPr/>
            <p:nvPr/>
          </p:nvGrpSpPr>
          <p:grpSpPr>
            <a:xfrm>
              <a:off x="1764551" y="2898809"/>
              <a:ext cx="295567" cy="369332"/>
              <a:chOff x="2284583" y="4408592"/>
              <a:chExt cx="295567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29B062-F11D-4BFC-B2F0-4B96B7ECA44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9B3F7D2-B5CD-444B-80A5-DD381664E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936D07-2F4C-4EF0-988D-6EC802130611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24" y="3096939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773037-6EB3-4636-B56D-92B6D67EFBE7}"/>
                </a:ext>
              </a:extLst>
            </p:cNvPr>
            <p:cNvSpPr txBox="1"/>
            <p:nvPr/>
          </p:nvSpPr>
          <p:spPr>
            <a:xfrm>
              <a:off x="1062706" y="289034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IN" sz="1800" b="0" i="1" u="none" strike="noStrike" kern="1200" cap="none" spc="0" normalizeH="0" baseline="30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4BC433-34B6-4175-9E77-5513228EE6D2}"/>
                </a:ext>
              </a:extLst>
            </p:cNvPr>
            <p:cNvSpPr txBox="1"/>
            <p:nvPr/>
          </p:nvSpPr>
          <p:spPr>
            <a:xfrm>
              <a:off x="3945729" y="4528418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F42E0-BD66-4685-B958-0A06C1C1F3C2}"/>
                </a:ext>
              </a:extLst>
            </p:cNvPr>
            <p:cNvCxnSpPr/>
            <p:nvPr/>
          </p:nvCxnSpPr>
          <p:spPr>
            <a:xfrm>
              <a:off x="3719832" y="3117439"/>
              <a:ext cx="0" cy="864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F55ACBC-74C4-4060-B572-F0155BD5A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947" y="4713771"/>
              <a:ext cx="16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D171C5-03DB-4D66-9152-C4A4ECD565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29651" y="3678246"/>
              <a:ext cx="0" cy="205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0CE5E-D83F-4433-B8EC-0E6A8D936C6E}"/>
                </a:ext>
              </a:extLst>
            </p:cNvPr>
            <p:cNvCxnSpPr/>
            <p:nvPr/>
          </p:nvCxnSpPr>
          <p:spPr>
            <a:xfrm>
              <a:off x="1908551" y="3239340"/>
              <a:ext cx="0" cy="147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7A20612-4A5E-4860-8A35-F657F345D114}"/>
                </a:ext>
              </a:extLst>
            </p:cNvPr>
            <p:cNvGrpSpPr/>
            <p:nvPr/>
          </p:nvGrpSpPr>
          <p:grpSpPr>
            <a:xfrm>
              <a:off x="5801057" y="3753747"/>
              <a:ext cx="295567" cy="369332"/>
              <a:chOff x="2284583" y="4408592"/>
              <a:chExt cx="295567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968F98-4993-4798-8CE6-1EAD5EA24E21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BEFAA68-25E6-4202-BDBC-0410DA415A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EE95EF-1371-496D-B62F-AAEAC900B8C3}"/>
                </a:ext>
              </a:extLst>
            </p:cNvPr>
            <p:cNvCxnSpPr/>
            <p:nvPr/>
          </p:nvCxnSpPr>
          <p:spPr>
            <a:xfrm>
              <a:off x="3735240" y="3962968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9D4C749-A9D0-4F18-82BC-B0425F694AEE}"/>
                </a:ext>
              </a:extLst>
            </p:cNvPr>
            <p:cNvGrpSpPr/>
            <p:nvPr/>
          </p:nvGrpSpPr>
          <p:grpSpPr>
            <a:xfrm>
              <a:off x="3979848" y="3635694"/>
              <a:ext cx="914400" cy="620299"/>
              <a:chOff x="5474614" y="2446861"/>
              <a:chExt cx="914400" cy="6202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BF9952-EDF3-4D21-844C-DED4244DF805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23F0803-B4C4-49B9-952A-641453245011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E8581EB-EF0F-4064-882A-4AC2FB093B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39897" y="4409504"/>
              <a:ext cx="63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49F1846-04D9-4984-ADC6-0BB26CFED2DC}"/>
                </a:ext>
              </a:extLst>
            </p:cNvPr>
            <p:cNvSpPr txBox="1"/>
            <p:nvPr/>
          </p:nvSpPr>
          <p:spPr>
            <a:xfrm>
              <a:off x="5166542" y="3738078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8DA5EC5-F9C3-439D-A852-CB72696097FB}"/>
                </a:ext>
              </a:extLst>
            </p:cNvPr>
            <p:cNvCxnSpPr/>
            <p:nvPr/>
          </p:nvCxnSpPr>
          <p:spPr>
            <a:xfrm>
              <a:off x="4906815" y="3105718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DF7CE3B-31F2-4A4F-9DDA-1CC394E581BD}"/>
                </a:ext>
              </a:extLst>
            </p:cNvPr>
            <p:cNvCxnSpPr/>
            <p:nvPr/>
          </p:nvCxnSpPr>
          <p:spPr>
            <a:xfrm>
              <a:off x="4916340" y="3934393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20A8623-6A45-423D-9CBE-783216DD3164}"/>
                </a:ext>
              </a:extLst>
            </p:cNvPr>
            <p:cNvCxnSpPr/>
            <p:nvPr/>
          </p:nvCxnSpPr>
          <p:spPr>
            <a:xfrm>
              <a:off x="5544990" y="3934393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3604714-C66A-4DD5-9193-7874D08737E3}"/>
                </a:ext>
              </a:extLst>
            </p:cNvPr>
            <p:cNvCxnSpPr/>
            <p:nvPr/>
          </p:nvCxnSpPr>
          <p:spPr>
            <a:xfrm>
              <a:off x="2059492" y="308866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A2CCDD-DD05-421E-AFAA-667DA0FA8EF4}"/>
              </a:ext>
            </a:extLst>
          </p:cNvPr>
          <p:cNvGrpSpPr/>
          <p:nvPr/>
        </p:nvGrpSpPr>
        <p:grpSpPr>
          <a:xfrm>
            <a:off x="6301771" y="836007"/>
            <a:ext cx="5675059" cy="2616242"/>
            <a:chOff x="6301771" y="836007"/>
            <a:chExt cx="5675059" cy="261624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0D0D569-088A-4CBC-BD6D-D28D1CFBB924}"/>
                </a:ext>
              </a:extLst>
            </p:cNvPr>
            <p:cNvGrpSpPr/>
            <p:nvPr/>
          </p:nvGrpSpPr>
          <p:grpSpPr>
            <a:xfrm>
              <a:off x="9565797" y="1369892"/>
              <a:ext cx="914400" cy="620299"/>
              <a:chOff x="5474614" y="2446861"/>
              <a:chExt cx="914400" cy="620299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E8043AF-29C5-4FCE-8387-51D0198A905E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E0AB4FE-4BFB-41AC-8441-71A3A8CC98BA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C78CD3D-A232-43AC-B236-5A26877D0BC7}"/>
                </a:ext>
              </a:extLst>
            </p:cNvPr>
            <p:cNvGrpSpPr/>
            <p:nvPr/>
          </p:nvGrpSpPr>
          <p:grpSpPr>
            <a:xfrm>
              <a:off x="10745222" y="1485850"/>
              <a:ext cx="295567" cy="369332"/>
              <a:chOff x="2284583" y="4408592"/>
              <a:chExt cx="295567" cy="36933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6E8D71E-FF87-4F39-AF71-E57EB445BD1F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DEF3F54-BDD3-4DEC-A684-6AB45A963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094C95-83FF-4117-BE8A-A1A087A265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06598" y="13255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DF2FC2-BC61-462D-B487-653D1A8BFAFA}"/>
                </a:ext>
              </a:extLst>
            </p:cNvPr>
            <p:cNvCxnSpPr/>
            <p:nvPr/>
          </p:nvCxnSpPr>
          <p:spPr>
            <a:xfrm>
              <a:off x="11013595" y="1670516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4488A5C-ACA9-4CE9-93CD-E3A9EB2E59FE}"/>
                </a:ext>
              </a:extLst>
            </p:cNvPr>
            <p:cNvCxnSpPr/>
            <p:nvPr/>
          </p:nvCxnSpPr>
          <p:spPr>
            <a:xfrm>
              <a:off x="9074730" y="1680041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38326B-973D-4827-83F2-1EA696E971A8}"/>
                </a:ext>
              </a:extLst>
            </p:cNvPr>
            <p:cNvSpPr txBox="1"/>
            <p:nvPr/>
          </p:nvSpPr>
          <p:spPr>
            <a:xfrm>
              <a:off x="10747776" y="8360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7F0821D-0EA7-470F-9C58-ADB3A424A02B}"/>
                </a:ext>
              </a:extLst>
            </p:cNvPr>
            <p:cNvSpPr txBox="1"/>
            <p:nvPr/>
          </p:nvSpPr>
          <p:spPr>
            <a:xfrm>
              <a:off x="11687968" y="146080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506BF8F-E931-448A-91D7-20C8E7CD966A}"/>
                </a:ext>
              </a:extLst>
            </p:cNvPr>
            <p:cNvGrpSpPr/>
            <p:nvPr/>
          </p:nvGrpSpPr>
          <p:grpSpPr>
            <a:xfrm>
              <a:off x="8145457" y="1369892"/>
              <a:ext cx="914400" cy="620299"/>
              <a:chOff x="5474614" y="2446861"/>
              <a:chExt cx="914400" cy="62029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CD6F5E5-C02D-46E9-9CC2-A5E4F10326AA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879A563-C8FF-4B8D-96E4-8B23DAC6D514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FFE456A-DBB9-45EA-98C4-67005D87D7AC}"/>
                </a:ext>
              </a:extLst>
            </p:cNvPr>
            <p:cNvGrpSpPr/>
            <p:nvPr/>
          </p:nvGrpSpPr>
          <p:grpSpPr>
            <a:xfrm>
              <a:off x="7003616" y="1480917"/>
              <a:ext cx="295567" cy="369332"/>
              <a:chOff x="2284583" y="4408592"/>
              <a:chExt cx="295567" cy="36933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FB01E5C-21EB-42CA-A3B8-04CC494D3711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8D2FEFF-D440-4726-A6F3-8789359555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034139A-75B9-4C3F-8B38-48DD69D81D12}"/>
                </a:ext>
              </a:extLst>
            </p:cNvPr>
            <p:cNvCxnSpPr>
              <a:cxnSpLocks/>
            </p:cNvCxnSpPr>
            <p:nvPr/>
          </p:nvCxnSpPr>
          <p:spPr>
            <a:xfrm>
              <a:off x="6630789" y="167904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4AE6350-BE4E-4320-AD20-0A385358AF63}"/>
                </a:ext>
              </a:extLst>
            </p:cNvPr>
            <p:cNvSpPr txBox="1"/>
            <p:nvPr/>
          </p:nvSpPr>
          <p:spPr>
            <a:xfrm>
              <a:off x="6301771" y="147245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IN" sz="1800" b="0" i="1" u="none" strike="noStrike" kern="1200" cap="none" spc="0" normalizeH="0" baseline="30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058218F-E730-4FB5-9A39-A388495F6895}"/>
                </a:ext>
              </a:extLst>
            </p:cNvPr>
            <p:cNvCxnSpPr/>
            <p:nvPr/>
          </p:nvCxnSpPr>
          <p:spPr>
            <a:xfrm>
              <a:off x="9301797" y="1699547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085610E-19B5-45EB-80FC-F86081EDE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6537" y="3286354"/>
              <a:ext cx="183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2D90F9C-F096-4D6E-A62B-7683BAEC7290}"/>
                </a:ext>
              </a:extLst>
            </p:cNvPr>
            <p:cNvCxnSpPr/>
            <p:nvPr/>
          </p:nvCxnSpPr>
          <p:spPr>
            <a:xfrm>
              <a:off x="7147616" y="1819192"/>
              <a:ext cx="0" cy="147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8D4EBE12-BBD7-43C3-B054-4F614EAD1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9555" y="2506976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FDBFA85-97CA-43DC-A399-B85980856A37}"/>
                </a:ext>
              </a:extLst>
            </p:cNvPr>
            <p:cNvGrpSpPr/>
            <p:nvPr/>
          </p:nvGrpSpPr>
          <p:grpSpPr>
            <a:xfrm>
              <a:off x="8152113" y="2217802"/>
              <a:ext cx="914400" cy="620299"/>
              <a:chOff x="5474614" y="2446861"/>
              <a:chExt cx="914400" cy="6202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18CCB1E-73E2-45E7-9A18-C97155B04C53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0A52C65-226E-42CB-BE0D-03AB870EFA9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F06CBA3-8F5E-431E-AB16-2E4A52E0A4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05274" y="2487240"/>
              <a:ext cx="16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618496C-BF97-46FB-B248-711B0AABEF8C}"/>
                </a:ext>
              </a:extLst>
            </p:cNvPr>
            <p:cNvCxnSpPr/>
            <p:nvPr/>
          </p:nvCxnSpPr>
          <p:spPr>
            <a:xfrm>
              <a:off x="10488780" y="1687826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025793-2B1D-432D-9C4C-8AEEEAF23930}"/>
                </a:ext>
              </a:extLst>
            </p:cNvPr>
            <p:cNvCxnSpPr/>
            <p:nvPr/>
          </p:nvCxnSpPr>
          <p:spPr>
            <a:xfrm>
              <a:off x="7851633" y="1669616"/>
              <a:ext cx="2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0FE3D89-0288-4DAB-AB83-2236AEFF919D}"/>
                </a:ext>
              </a:extLst>
            </p:cNvPr>
            <p:cNvCxnSpPr/>
            <p:nvPr/>
          </p:nvCxnSpPr>
          <p:spPr>
            <a:xfrm>
              <a:off x="7301141" y="1668776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9D3E6A-A985-4E85-8CC9-1A12C87B2E4C}"/>
                </a:ext>
              </a:extLst>
            </p:cNvPr>
            <p:cNvGrpSpPr/>
            <p:nvPr/>
          </p:nvGrpSpPr>
          <p:grpSpPr>
            <a:xfrm>
              <a:off x="7565591" y="1480917"/>
              <a:ext cx="295567" cy="369332"/>
              <a:chOff x="2284583" y="4408592"/>
              <a:chExt cx="295567" cy="369332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A6535D9-507F-41DA-9678-0BD3D61F239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CC98CBC-8D69-4CD9-9200-F82A4DC11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3020BF6-A0BE-4D33-9E13-E9E8735F66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87422" y="2164397"/>
              <a:ext cx="68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AA87DBB-2405-4112-909F-D796B8005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7005" y="2506976"/>
              <a:ext cx="43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C2713AF-3BDC-443D-AF28-4A6F156A12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78241" y="2260354"/>
              <a:ext cx="0" cy="205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89AE88-F5CA-485E-8ADC-77BB9A3D98B5}"/>
                </a:ext>
              </a:extLst>
            </p:cNvPr>
            <p:cNvSpPr txBox="1"/>
            <p:nvPr/>
          </p:nvSpPr>
          <p:spPr>
            <a:xfrm>
              <a:off x="9189366" y="3082917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93DE5C-7C68-412D-A9EF-E85912D7CD0E}"/>
              </a:ext>
            </a:extLst>
          </p:cNvPr>
          <p:cNvGrpSpPr/>
          <p:nvPr/>
        </p:nvGrpSpPr>
        <p:grpSpPr>
          <a:xfrm>
            <a:off x="266889" y="3938625"/>
            <a:ext cx="6237034" cy="2406789"/>
            <a:chOff x="2653381" y="4062586"/>
            <a:chExt cx="6237034" cy="240678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784A53-E757-4C17-BE13-B57152F49B5C}"/>
                </a:ext>
              </a:extLst>
            </p:cNvPr>
            <p:cNvGrpSpPr/>
            <p:nvPr/>
          </p:nvGrpSpPr>
          <p:grpSpPr>
            <a:xfrm>
              <a:off x="5841207" y="4588009"/>
              <a:ext cx="914400" cy="620299"/>
              <a:chOff x="5474614" y="2446861"/>
              <a:chExt cx="914400" cy="620299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F772C96-C45C-4E5B-83F8-E1DD83C3C417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296E419-68E9-4C61-9102-7069B4424011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B40C9D0-B74C-4CD2-BAF9-855287B9B214}"/>
                </a:ext>
              </a:extLst>
            </p:cNvPr>
            <p:cNvGrpSpPr/>
            <p:nvPr/>
          </p:nvGrpSpPr>
          <p:grpSpPr>
            <a:xfrm>
              <a:off x="7401632" y="4713492"/>
              <a:ext cx="295567" cy="369332"/>
              <a:chOff x="2284583" y="4408592"/>
              <a:chExt cx="295567" cy="369332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0FE69F8-425C-4423-A34C-5C9B64F9D45E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A4A0F44-1DE7-4673-B060-61B881B84C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2E888DA-17D3-4F4E-95E4-D16400B1CE73}"/>
                </a:ext>
              </a:extLst>
            </p:cNvPr>
            <p:cNvCxnSpPr/>
            <p:nvPr/>
          </p:nvCxnSpPr>
          <p:spPr>
            <a:xfrm>
              <a:off x="6755607" y="48981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F23CD30-1BF8-4453-A92B-03DB665127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63008" y="455322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BC41F8D-BE59-4B4F-AFD4-B68BC3559713}"/>
                </a:ext>
              </a:extLst>
            </p:cNvPr>
            <p:cNvCxnSpPr/>
            <p:nvPr/>
          </p:nvCxnSpPr>
          <p:spPr>
            <a:xfrm>
              <a:off x="7670005" y="4898158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2956760-B5FF-472B-ACA3-E903FB1B09A4}"/>
                </a:ext>
              </a:extLst>
            </p:cNvPr>
            <p:cNvCxnSpPr/>
            <p:nvPr/>
          </p:nvCxnSpPr>
          <p:spPr>
            <a:xfrm>
              <a:off x="5197740" y="48981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F5F65F-D8D3-4011-B8C0-4F32ABC6E475}"/>
                </a:ext>
              </a:extLst>
            </p:cNvPr>
            <p:cNvSpPr txBox="1"/>
            <p:nvPr/>
          </p:nvSpPr>
          <p:spPr>
            <a:xfrm>
              <a:off x="7388294" y="40625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BB40F58-F6AB-4043-BF64-051D25DEF4E3}"/>
                </a:ext>
              </a:extLst>
            </p:cNvPr>
            <p:cNvSpPr txBox="1"/>
            <p:nvPr/>
          </p:nvSpPr>
          <p:spPr>
            <a:xfrm>
              <a:off x="8601553" y="468845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74BE546-4BFA-41AA-9F71-9BF2273E7537}"/>
                </a:ext>
              </a:extLst>
            </p:cNvPr>
            <p:cNvGrpSpPr/>
            <p:nvPr/>
          </p:nvGrpSpPr>
          <p:grpSpPr>
            <a:xfrm>
              <a:off x="4287841" y="4588121"/>
              <a:ext cx="914400" cy="620299"/>
              <a:chOff x="5474614" y="2446861"/>
              <a:chExt cx="914400" cy="620299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B711DB6-9EB6-4EC9-8708-CA914D308ACA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C5E8B28-3449-4C60-BA06-91CCB5085CFB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F937CA8-D4EF-4BB3-B321-EF609D2A4A46}"/>
                </a:ext>
              </a:extLst>
            </p:cNvPr>
            <p:cNvGrpSpPr/>
            <p:nvPr/>
          </p:nvGrpSpPr>
          <p:grpSpPr>
            <a:xfrm>
              <a:off x="3355226" y="4679984"/>
              <a:ext cx="295567" cy="369332"/>
              <a:chOff x="2284583" y="4408592"/>
              <a:chExt cx="295567" cy="369332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F831537-D707-4E3A-B78E-4FBF8C38FFFE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CDA62D9-37E9-4F01-B36E-C035EC09C3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B1C4235-CCD5-45BA-8350-4916E7226507}"/>
                </a:ext>
              </a:extLst>
            </p:cNvPr>
            <p:cNvCxnSpPr>
              <a:cxnSpLocks/>
            </p:cNvCxnSpPr>
            <p:nvPr/>
          </p:nvCxnSpPr>
          <p:spPr>
            <a:xfrm>
              <a:off x="2982399" y="4878114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272D212-4AA5-4A7C-A349-6EBFBB17B0CB}"/>
                </a:ext>
              </a:extLst>
            </p:cNvPr>
            <p:cNvSpPr txBox="1"/>
            <p:nvPr/>
          </p:nvSpPr>
          <p:spPr>
            <a:xfrm>
              <a:off x="2653381" y="467151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IN" sz="1800" b="0" i="1" u="none" strike="noStrike" kern="1200" cap="none" spc="0" normalizeH="0" baseline="30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F4984D3-25DB-400D-B941-88A535D921CF}"/>
                </a:ext>
              </a:extLst>
            </p:cNvPr>
            <p:cNvCxnSpPr/>
            <p:nvPr/>
          </p:nvCxnSpPr>
          <p:spPr>
            <a:xfrm>
              <a:off x="3655668" y="4886581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8A2CECE-9779-4BC7-A5D2-114744C83878}"/>
                </a:ext>
              </a:extLst>
            </p:cNvPr>
            <p:cNvSpPr txBox="1"/>
            <p:nvPr/>
          </p:nvSpPr>
          <p:spPr>
            <a:xfrm>
              <a:off x="5536404" y="6100043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BB71776-6148-44F4-BF86-7CA6753E5714}"/>
                </a:ext>
              </a:extLst>
            </p:cNvPr>
            <p:cNvCxnSpPr/>
            <p:nvPr/>
          </p:nvCxnSpPr>
          <p:spPr>
            <a:xfrm>
              <a:off x="8096736" y="4898158"/>
              <a:ext cx="0" cy="1384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94F969F-393C-4287-A00E-2DEDD24E4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313" y="6299201"/>
              <a:ext cx="21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412B3F-1677-4B1E-A7B9-36D355FA63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19935" y="5293773"/>
              <a:ext cx="0" cy="201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ADAC37E-EFFC-447D-851F-114F579AB0AC}"/>
                </a:ext>
              </a:extLst>
            </p:cNvPr>
            <p:cNvCxnSpPr/>
            <p:nvPr/>
          </p:nvCxnSpPr>
          <p:spPr>
            <a:xfrm>
              <a:off x="3499226" y="5010422"/>
              <a:ext cx="0" cy="129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8B8E76-08EA-41B0-8602-041741E55CF1}"/>
                  </a:ext>
                </a:extLst>
              </p:cNvPr>
              <p:cNvSpPr txBox="1"/>
              <p:nvPr/>
            </p:nvSpPr>
            <p:spPr>
              <a:xfrm>
                <a:off x="7155532" y="4156770"/>
                <a:ext cx="154356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p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p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8B8E76-08EA-41B0-8602-041741E5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32" y="4156770"/>
                <a:ext cx="1543564" cy="575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AAFFA39-8FE8-4616-8331-AEC3AF67ABF2}"/>
              </a:ext>
            </a:extLst>
          </p:cNvPr>
          <p:cNvSpPr txBox="1"/>
          <p:nvPr/>
        </p:nvSpPr>
        <p:spPr>
          <a:xfrm flipH="1">
            <a:off x="1008139" y="3549714"/>
            <a:ext cx="383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Equivalent Simple Feedback Loop?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0941" y="5308123"/>
            <a:ext cx="3193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Use for deriving feedback control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97567" y="3959889"/>
                <a:ext cx="2801088" cy="936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physical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realizability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567" y="3959889"/>
                <a:ext cx="2801088" cy="936538"/>
              </a:xfrm>
              <a:prstGeom prst="rect">
                <a:avLst/>
              </a:prstGeom>
              <a:blipFill>
                <a:blip r:embed="rId3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2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IMC Design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4061" y="1101969"/>
                <a:ext cx="9460524" cy="5151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IN" sz="2400" dirty="0"/>
              </a:p>
              <a:p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sz="2400" dirty="0"/>
                  <a:t>: not invertible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N" sz="2400" dirty="0"/>
                  <a:t>: invertible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/>
                  <a:t> with filter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/>
                  <a:t> chosen for realizable </a:t>
                </a:r>
                <a:r>
                  <a:rPr lang="en-IN" sz="2400" i="1" dirty="0"/>
                  <a:t>G</a:t>
                </a:r>
                <a:r>
                  <a:rPr lang="en-IN" sz="2400" i="1" baseline="30000" dirty="0"/>
                  <a:t>*</a:t>
                </a:r>
                <a:r>
                  <a:rPr lang="en-IN" sz="2400" i="1" baseline="-25000" dirty="0"/>
                  <a:t> </a:t>
                </a:r>
                <a:r>
                  <a:rPr lang="en-IN" sz="2400" i="1" dirty="0"/>
                  <a:t> </a:t>
                </a:r>
                <a:r>
                  <a:rPr lang="en-IN" sz="2400" dirty="0"/>
                  <a:t>and appropriate algebra for feedback controller </a:t>
                </a:r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c</a:t>
                </a:r>
                <a:r>
                  <a:rPr lang="en-IN" sz="2400" dirty="0"/>
                  <a:t> in standard PID form</a:t>
                </a:r>
              </a:p>
              <a:p>
                <a:r>
                  <a:rPr lang="en-IN" sz="2400" baseline="-25000" dirty="0"/>
                  <a:t>	</a:t>
                </a:r>
                <a:r>
                  <a:rPr lang="en-IN" sz="2400" dirty="0"/>
                  <a:t>Usually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baseline="-25000" dirty="0"/>
                  <a:t> </a:t>
                </a:r>
                <a:r>
                  <a:rPr lang="en-IN" sz="2400" dirty="0"/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dirty="0"/>
                  <a:t>  </a:t>
                </a:r>
                <a:endParaRPr lang="en-IN" sz="2400" baseline="-25000" dirty="0"/>
              </a:p>
              <a:p>
                <a:endParaRPr lang="en-IN" sz="2400" dirty="0"/>
              </a:p>
              <a:p>
                <a:r>
                  <a:rPr lang="en-IN" sz="2400" dirty="0"/>
                  <a:t>Obtain equivalent feedback controller </a:t>
                </a:r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c</a:t>
                </a:r>
                <a:r>
                  <a:rPr lang="en-IN" sz="2400" dirty="0"/>
                  <a:t> </a:t>
                </a:r>
              </a:p>
              <a:p>
                <a:r>
                  <a:rPr lang="en-IN" sz="24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Express </a:t>
                </a:r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c</a:t>
                </a:r>
                <a:r>
                  <a:rPr lang="en-IN" sz="2400" dirty="0"/>
                  <a:t> in standard PID form to obtain tuning parameters (</a:t>
                </a:r>
                <a:r>
                  <a:rPr lang="en-IN" sz="2400" i="1" dirty="0"/>
                  <a:t>K</a:t>
                </a:r>
                <a:r>
                  <a:rPr lang="en-IN" sz="2400" i="1" baseline="-25000" dirty="0"/>
                  <a:t>C</a:t>
                </a:r>
                <a:r>
                  <a:rPr lang="en-IN" sz="2400" dirty="0"/>
                  <a:t>, </a:t>
                </a:r>
                <a:r>
                  <a:rPr lang="el-GR" sz="2400" i="1" dirty="0"/>
                  <a:t>τ</a:t>
                </a:r>
                <a:r>
                  <a:rPr lang="en-IN" sz="2400" i="1" baseline="-25000" dirty="0"/>
                  <a:t>I</a:t>
                </a:r>
                <a:r>
                  <a:rPr lang="en-IN" sz="2400" dirty="0"/>
                  <a:t> and </a:t>
                </a:r>
                <a:r>
                  <a:rPr lang="el-GR" sz="2400" i="1" dirty="0"/>
                  <a:t>τ</a:t>
                </a:r>
                <a:r>
                  <a:rPr lang="en-IN" sz="2400" i="1" baseline="-25000" dirty="0"/>
                  <a:t>D</a:t>
                </a:r>
                <a:r>
                  <a:rPr lang="en-IN" sz="2400" dirty="0"/>
                  <a:t>) in terms of model parameters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1" y="1101969"/>
                <a:ext cx="9460524" cy="5151347"/>
              </a:xfrm>
              <a:prstGeom prst="rect">
                <a:avLst/>
              </a:prstGeom>
              <a:blipFill>
                <a:blip r:embed="rId2"/>
                <a:stretch>
                  <a:fillRect l="-966" t="-947" b="-1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IMC Design: First order lag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4739" y="1072661"/>
                <a:ext cx="1225913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9" y="1072661"/>
                <a:ext cx="1225913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6246" y="1072661"/>
                <a:ext cx="376083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46" y="1072661"/>
                <a:ext cx="3760838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81508" y="889341"/>
                <a:ext cx="2134046" cy="76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PI controller with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508" y="889341"/>
                <a:ext cx="2134046" cy="761940"/>
              </a:xfrm>
              <a:prstGeom prst="rect">
                <a:avLst/>
              </a:prstGeom>
              <a:blipFill>
                <a:blip r:embed="rId4"/>
                <a:stretch>
                  <a:fillRect t="-4800" b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5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IMC Design: Second order lag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8247" y="955431"/>
                <a:ext cx="243502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7" y="955431"/>
                <a:ext cx="2435026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6246" y="955431"/>
                <a:ext cx="7874592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46" y="955431"/>
                <a:ext cx="7874592" cy="616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65831" y="1701609"/>
                <a:ext cx="4955716" cy="891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dirty="0"/>
                  <a:t>PID controller with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831" y="1701609"/>
                <a:ext cx="4955716" cy="891719"/>
              </a:xfrm>
              <a:prstGeom prst="rect">
                <a:avLst/>
              </a:prstGeom>
              <a:blipFill>
                <a:blip r:embed="rId4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IMC Design: FOPDT</a:t>
            </a:r>
            <a:r>
              <a:rPr lang="en-IN" baseline="-25000" dirty="0"/>
              <a:t>I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4093" y="1047557"/>
                <a:ext cx="2530501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3" y="1047557"/>
                <a:ext cx="2530501" cy="573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6551" y="1072661"/>
                <a:ext cx="436549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51" y="1072661"/>
                <a:ext cx="436549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4326" y="889341"/>
                <a:ext cx="2368212" cy="762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PI controller with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26" y="889341"/>
                <a:ext cx="2368212" cy="762003"/>
              </a:xfrm>
              <a:prstGeom prst="rect">
                <a:avLst/>
              </a:prstGeom>
              <a:blipFill>
                <a:blip r:embed="rId4"/>
                <a:stretch>
                  <a:fillRect t="-4800" b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IMC Design: FOPDT</a:t>
            </a:r>
            <a:r>
              <a:rPr lang="en-IN" baseline="-25000" dirty="0"/>
              <a:t>II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788" y="930327"/>
                <a:ext cx="3190296" cy="926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8" y="930327"/>
                <a:ext cx="3190296" cy="926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6551" y="931985"/>
                <a:ext cx="7661072" cy="10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𝜏𝜃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51" y="931985"/>
                <a:ext cx="7661072" cy="1075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82319" y="2076745"/>
                <a:ext cx="4530920" cy="1104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dirty="0"/>
                  <a:t>PID controller with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𝜏𝜃</m:t>
                        </m:r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19" y="2076745"/>
                <a:ext cx="4530920" cy="1104854"/>
              </a:xfrm>
              <a:prstGeom prst="rect">
                <a:avLst/>
              </a:prstGeom>
              <a:blipFill>
                <a:blip r:embed="rId4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IMC Design: Integrator + Dead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788" y="1094449"/>
                <a:ext cx="252768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8" y="1094449"/>
                <a:ext cx="2527680" cy="573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83134" y="1091050"/>
                <a:ext cx="545059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34" y="1091050"/>
                <a:ext cx="5450595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80671" y="849087"/>
                <a:ext cx="3275320" cy="887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dirty="0"/>
                  <a:t>PI controller with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671" y="849087"/>
                <a:ext cx="3275320" cy="887487"/>
              </a:xfrm>
              <a:prstGeom prst="rect">
                <a:avLst/>
              </a:prstGeom>
              <a:blipFill>
                <a:blip r:embed="rId4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58229</TotalTime>
  <Words>530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1_Office Theme</vt:lpstr>
      <vt:lpstr>Laplace Domain Analysis Internal Model Control </vt:lpstr>
      <vt:lpstr>The Basic Idea</vt:lpstr>
      <vt:lpstr>The IMC Structure</vt:lpstr>
      <vt:lpstr>IMC Design Procedure </vt:lpstr>
      <vt:lpstr>IMC Design: First order lag </vt:lpstr>
      <vt:lpstr>IMC Design: Second order lag </vt:lpstr>
      <vt:lpstr>IMC Design: FOPDTI </vt:lpstr>
      <vt:lpstr>IMC Design: FOPDTII </vt:lpstr>
      <vt:lpstr>IMC Design: Integrator + Dead Time </vt:lpstr>
      <vt:lpstr>Exercise </vt:lpstr>
      <vt:lpstr>IMC Design: Unstable Process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583</cp:revision>
  <dcterms:created xsi:type="dcterms:W3CDTF">2019-12-31T10:16:46Z</dcterms:created>
  <dcterms:modified xsi:type="dcterms:W3CDTF">2021-03-27T04:35:52Z</dcterms:modified>
</cp:coreProperties>
</file>