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442" r:id="rId3"/>
    <p:sldId id="451" r:id="rId4"/>
    <p:sldId id="443" r:id="rId5"/>
    <p:sldId id="444" r:id="rId6"/>
    <p:sldId id="445" r:id="rId7"/>
    <p:sldId id="452" r:id="rId8"/>
    <p:sldId id="453" r:id="rId9"/>
    <p:sldId id="454" r:id="rId10"/>
    <p:sldId id="43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99FF"/>
    <a:srgbClr val="FF33CC"/>
    <a:srgbClr val="339933"/>
    <a:srgbClr val="CC3300"/>
    <a:srgbClr val="008000"/>
    <a:srgbClr val="0000CC"/>
    <a:srgbClr val="D60093"/>
    <a:srgbClr val="FF00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57" autoAdjust="0"/>
  </p:normalViewPr>
  <p:slideViewPr>
    <p:cSldViewPr snapToGrid="0">
      <p:cViewPr varScale="1">
        <p:scale>
          <a:sx n="57" d="100"/>
          <a:sy n="57" d="100"/>
        </p:scale>
        <p:origin x="9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720"/>
    </p:cViewPr>
  </p:sorterViewPr>
  <p:notesViewPr>
    <p:cSldViewPr snapToGrid="0">
      <p:cViewPr varScale="1">
        <p:scale>
          <a:sx n="56" d="100"/>
          <a:sy n="56" d="100"/>
        </p:scale>
        <p:origin x="258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91644-B9E0-4EB3-A397-9BE54D8A2049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AA16-4B33-4081-8A91-096D06E5D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29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gradFill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39156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CC33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IN" dirty="0"/>
              <a:t>Process Dynamics and Control</a:t>
            </a:r>
          </a:p>
        </p:txBody>
      </p:sp>
    </p:spTree>
    <p:extLst>
      <p:ext uri="{BB962C8B-B14F-4D97-AF65-F5344CB8AC3E}">
        <p14:creationId xmlns:p14="http://schemas.microsoft.com/office/powerpoint/2010/main" val="78116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6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7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0C39DC-D194-49E3-863D-59F94FDCAE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98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4C430-C666-43B4-B641-2F197151E3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57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9086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47" y="998376"/>
            <a:ext cx="11417587" cy="545840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 marL="685800" indent="-228600">
              <a:buFont typeface="Calibri" panose="020F0502020204030204" pitchFamily="34" charset="0"/>
              <a:buChar char="-"/>
              <a:defRPr>
                <a:solidFill>
                  <a:srgbClr val="FF3399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008000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>
                <a:solidFill>
                  <a:srgbClr val="0000CC"/>
                </a:solidFill>
              </a:defRPr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81001"/>
            <a:ext cx="11828134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</a:t>
            </a:r>
            <a:r>
              <a:rPr lang="en-IN" sz="1200" b="1" baseline="0" dirty="0">
                <a:solidFill>
                  <a:schemeClr val="bg1"/>
                </a:solidFill>
              </a:rPr>
              <a:t> Notes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828134" y="6578666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03FC15F3-84BF-4617-A014-E6B158E83B0B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0026"/>
            <a:ext cx="12192000" cy="2852737"/>
          </a:xfrm>
          <a:gradFill flip="none" rotWithShape="1"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CC33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09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3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1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1"/>
            <a:ext cx="12192000" cy="819864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517" y="6581001"/>
            <a:ext cx="11827702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 Notes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831219" y="6582463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C067A268-3222-455E-8C0B-C4A1E471D015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7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7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73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5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5DDDF-59E1-4F92-BC73-2D3E0A397AFE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90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Controller Structures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Cascade Control</a:t>
            </a:r>
            <a:r>
              <a:rPr lang="en-US" sz="3200" dirty="0">
                <a:solidFill>
                  <a:srgbClr val="FF99FF"/>
                </a:solidFill>
              </a:rPr>
              <a:t> </a:t>
            </a:r>
            <a:endParaRPr lang="en-IN" dirty="0">
              <a:solidFill>
                <a:srgbClr val="FF99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5184" y="662470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00CC"/>
                </a:solidFill>
              </a:rPr>
              <a:t>Module 4.8.2</a:t>
            </a:r>
            <a:endParaRPr lang="en-IN" b="1" dirty="0">
              <a:solidFill>
                <a:srgbClr val="0000CC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131B8F3-BF88-43E0-BDCF-C139458B1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5291" y="5140349"/>
            <a:ext cx="9144000" cy="1364954"/>
          </a:xfrm>
        </p:spPr>
        <p:txBody>
          <a:bodyPr/>
          <a:lstStyle/>
          <a:p>
            <a:r>
              <a:rPr lang="en-IN" b="0" i="1" dirty="0">
                <a:solidFill>
                  <a:srgbClr val="339933"/>
                </a:solidFill>
              </a:rPr>
              <a:t>Lectures on</a:t>
            </a:r>
          </a:p>
          <a:p>
            <a:r>
              <a:rPr lang="en-IN" sz="2800" dirty="0"/>
              <a:t>CHEMICAL PROCESS CONTROL</a:t>
            </a:r>
          </a:p>
          <a:p>
            <a:pPr>
              <a:spcBef>
                <a:spcPts val="0"/>
              </a:spcBef>
            </a:pPr>
            <a:r>
              <a:rPr lang="en-IN" dirty="0"/>
              <a:t>Theory and Practice</a:t>
            </a:r>
          </a:p>
        </p:txBody>
      </p:sp>
    </p:spTree>
    <p:extLst>
      <p:ext uri="{BB962C8B-B14F-4D97-AF65-F5344CB8AC3E}">
        <p14:creationId xmlns:p14="http://schemas.microsoft.com/office/powerpoint/2010/main" val="59256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Cascade control</a:t>
            </a:r>
          </a:p>
          <a:p>
            <a:pPr lvl="1"/>
            <a:r>
              <a:rPr lang="en-IN" dirty="0"/>
              <a:t>Used when controlling a secondary (fast) PV helps regulate a primary (slow) PV</a:t>
            </a:r>
          </a:p>
          <a:p>
            <a:pPr lvl="1"/>
            <a:r>
              <a:rPr lang="en-IN" dirty="0"/>
              <a:t>Set point of slave (fast) loop remotely set by master (slow) loop</a:t>
            </a:r>
          </a:p>
          <a:p>
            <a:pPr lvl="1"/>
            <a:r>
              <a:rPr lang="en-IN" dirty="0"/>
              <a:t>Inside-out tuning</a:t>
            </a:r>
          </a:p>
          <a:p>
            <a:r>
              <a:rPr lang="en-IN" dirty="0"/>
              <a:t>Slave loop</a:t>
            </a:r>
          </a:p>
          <a:p>
            <a:pPr lvl="1"/>
            <a:r>
              <a:rPr lang="en-IN" dirty="0"/>
              <a:t>Removes local disturbances</a:t>
            </a:r>
          </a:p>
          <a:p>
            <a:pPr lvl="1"/>
            <a:r>
              <a:rPr lang="en-IN" dirty="0"/>
              <a:t>Removes local non-linearities</a:t>
            </a:r>
          </a:p>
          <a:p>
            <a:pPr lvl="2"/>
            <a:r>
              <a:rPr lang="en-IN" dirty="0"/>
              <a:t>Flow controller mitigates valve non-linear characteristic</a:t>
            </a:r>
          </a:p>
          <a:p>
            <a:pPr lvl="1"/>
            <a:r>
              <a:rPr lang="en-IN" dirty="0"/>
              <a:t>Somewhat speeds up the master loop response</a:t>
            </a:r>
          </a:p>
          <a:p>
            <a:r>
              <a:rPr lang="en-IN" dirty="0"/>
              <a:t>Slave loop dynamic speed &gt;&gt; Master loop dynamic speed</a:t>
            </a:r>
          </a:p>
          <a:p>
            <a:r>
              <a:rPr lang="en-IN" dirty="0"/>
              <a:t>Very commonly employed in process industry due to time scale separation</a:t>
            </a:r>
          </a:p>
        </p:txBody>
      </p:sp>
    </p:spTree>
    <p:extLst>
      <p:ext uri="{BB962C8B-B14F-4D97-AF65-F5344CB8AC3E}">
        <p14:creationId xmlns:p14="http://schemas.microsoft.com/office/powerpoint/2010/main" val="35955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4B88-3B6F-481F-B136-DDDC648C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Control</a:t>
            </a:r>
            <a:endParaRPr lang="en-IN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1B7290-36DF-4E74-BD3A-6F15B09059E6}"/>
              </a:ext>
            </a:extLst>
          </p:cNvPr>
          <p:cNvSpPr txBox="1"/>
          <p:nvPr/>
        </p:nvSpPr>
        <p:spPr>
          <a:xfrm>
            <a:off x="1041488" y="1213051"/>
            <a:ext cx="9886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>
                <a:solidFill>
                  <a:srgbClr val="C00000"/>
                </a:solidFill>
              </a:rPr>
              <a:t>Master (primary) controller sets setpoint of a slave (secondary) controller. Slave output PV is strongly related to the master output PV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7DA587F-B72E-4831-98A6-F5212D88DF6A}"/>
              </a:ext>
            </a:extLst>
          </p:cNvPr>
          <p:cNvGrpSpPr/>
          <p:nvPr/>
        </p:nvGrpSpPr>
        <p:grpSpPr>
          <a:xfrm>
            <a:off x="928645" y="2653561"/>
            <a:ext cx="4325938" cy="3363942"/>
            <a:chOff x="928645" y="2653561"/>
            <a:chExt cx="4325938" cy="336394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048D772-E206-4CE8-AC9B-C17A3789816E}"/>
                </a:ext>
              </a:extLst>
            </p:cNvPr>
            <p:cNvSpPr txBox="1"/>
            <p:nvPr/>
          </p:nvSpPr>
          <p:spPr>
            <a:xfrm>
              <a:off x="1419911" y="2653561"/>
              <a:ext cx="329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2000" b="1" dirty="0"/>
                <a:t>CSTR Temperature Control</a:t>
              </a: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9C0B6F0-F54E-4D46-8DC9-816851049B53}"/>
                </a:ext>
              </a:extLst>
            </p:cNvPr>
            <p:cNvGrpSpPr/>
            <p:nvPr/>
          </p:nvGrpSpPr>
          <p:grpSpPr>
            <a:xfrm>
              <a:off x="928645" y="3283771"/>
              <a:ext cx="4325938" cy="2733732"/>
              <a:chOff x="928645" y="2999101"/>
              <a:chExt cx="4325938" cy="2733732"/>
            </a:xfrm>
          </p:grpSpPr>
          <p:sp>
            <p:nvSpPr>
              <p:cNvPr id="4" name="AutoShape 9">
                <a:extLst>
                  <a:ext uri="{FF2B5EF4-FFF2-40B4-BE49-F238E27FC236}">
                    <a16:creationId xmlns:a16="http://schemas.microsoft.com/office/drawing/2014/main" id="{7EDC711B-8C62-4DB4-B0D0-157F7431A93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28645" y="3234108"/>
                <a:ext cx="4325938" cy="2498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" name="AutoShape 10" descr="Dark upward diagonal">
                <a:extLst>
                  <a:ext uri="{FF2B5EF4-FFF2-40B4-BE49-F238E27FC236}">
                    <a16:creationId xmlns:a16="http://schemas.microsoft.com/office/drawing/2014/main" id="{C1B6CBFF-1D4D-43BD-AB63-ED10674E4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7733" y="3764333"/>
                <a:ext cx="766762" cy="1203325"/>
              </a:xfrm>
              <a:prstGeom prst="roundRect">
                <a:avLst>
                  <a:gd name="adj" fmla="val 33921"/>
                </a:avLst>
              </a:prstGeom>
              <a:pattFill prst="dkUp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" name="AutoShape 11">
                <a:extLst>
                  <a:ext uri="{FF2B5EF4-FFF2-40B4-BE49-F238E27FC236}">
                    <a16:creationId xmlns:a16="http://schemas.microsoft.com/office/drawing/2014/main" id="{C9D38F7C-34E1-4E28-98BC-98C8DD856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2183" y="3815133"/>
                <a:ext cx="674687" cy="1095375"/>
              </a:xfrm>
              <a:prstGeom prst="roundRect">
                <a:avLst>
                  <a:gd name="adj" fmla="val 33921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" name="Rectangle 12">
                <a:extLst>
                  <a:ext uri="{FF2B5EF4-FFF2-40B4-BE49-F238E27FC236}">
                    <a16:creationId xmlns:a16="http://schemas.microsoft.com/office/drawing/2014/main" id="{1290D92B-3B2D-401B-88F8-AA2826373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8195" y="3981821"/>
                <a:ext cx="109538" cy="76676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8" name="Rectangle 13">
                <a:extLst>
                  <a:ext uri="{FF2B5EF4-FFF2-40B4-BE49-F238E27FC236}">
                    <a16:creationId xmlns:a16="http://schemas.microsoft.com/office/drawing/2014/main" id="{48B4E6AD-D68F-4D03-830A-D33B8988B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4495" y="3981821"/>
                <a:ext cx="109538" cy="76676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" name="AutoShape 14">
                <a:extLst>
                  <a:ext uri="{FF2B5EF4-FFF2-40B4-BE49-F238E27FC236}">
                    <a16:creationId xmlns:a16="http://schemas.microsoft.com/office/drawing/2014/main" id="{49B2D47A-0AA2-405E-BCC1-3ABB2C078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308" y="4091358"/>
                <a:ext cx="217487" cy="438150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0" name="Line 15">
                <a:extLst>
                  <a:ext uri="{FF2B5EF4-FFF2-40B4-BE49-F238E27FC236}">
                    <a16:creationId xmlns:a16="http://schemas.microsoft.com/office/drawing/2014/main" id="{DA3ABC98-5B7E-4E86-A2AB-8836A2052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89120" y="3545258"/>
                <a:ext cx="657225" cy="7651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5F2D5EDC-9439-4320-BB68-B0C84DC59F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036" y="4197721"/>
                <a:ext cx="649287" cy="63500"/>
              </a:xfrm>
              <a:custGeom>
                <a:avLst/>
                <a:gdLst>
                  <a:gd name="T0" fmla="*/ 0 w 1107"/>
                  <a:gd name="T1" fmla="*/ 20 h 106"/>
                  <a:gd name="T2" fmla="*/ 247 w 1107"/>
                  <a:gd name="T3" fmla="*/ 10 h 106"/>
                  <a:gd name="T4" fmla="*/ 398 w 1107"/>
                  <a:gd name="T5" fmla="*/ 96 h 106"/>
                  <a:gd name="T6" fmla="*/ 699 w 1107"/>
                  <a:gd name="T7" fmla="*/ 53 h 106"/>
                  <a:gd name="T8" fmla="*/ 871 w 1107"/>
                  <a:gd name="T9" fmla="*/ 10 h 106"/>
                  <a:gd name="T10" fmla="*/ 946 w 1107"/>
                  <a:gd name="T11" fmla="*/ 20 h 106"/>
                  <a:gd name="T12" fmla="*/ 1000 w 1107"/>
                  <a:gd name="T13" fmla="*/ 74 h 106"/>
                  <a:gd name="T14" fmla="*/ 1032 w 1107"/>
                  <a:gd name="T15" fmla="*/ 85 h 106"/>
                  <a:gd name="T16" fmla="*/ 1075 w 1107"/>
                  <a:gd name="T17" fmla="*/ 106 h 106"/>
                  <a:gd name="T18" fmla="*/ 1107 w 1107"/>
                  <a:gd name="T19" fmla="*/ 9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7" h="106">
                    <a:moveTo>
                      <a:pt x="0" y="20"/>
                    </a:moveTo>
                    <a:cubicBezTo>
                      <a:pt x="110" y="7"/>
                      <a:pt x="125" y="0"/>
                      <a:pt x="247" y="10"/>
                    </a:cubicBezTo>
                    <a:cubicBezTo>
                      <a:pt x="298" y="42"/>
                      <a:pt x="341" y="76"/>
                      <a:pt x="398" y="96"/>
                    </a:cubicBezTo>
                    <a:cubicBezTo>
                      <a:pt x="470" y="20"/>
                      <a:pt x="615" y="56"/>
                      <a:pt x="699" y="53"/>
                    </a:cubicBezTo>
                    <a:cubicBezTo>
                      <a:pt x="754" y="34"/>
                      <a:pt x="814" y="23"/>
                      <a:pt x="871" y="10"/>
                    </a:cubicBezTo>
                    <a:cubicBezTo>
                      <a:pt x="896" y="13"/>
                      <a:pt x="923" y="9"/>
                      <a:pt x="946" y="20"/>
                    </a:cubicBezTo>
                    <a:cubicBezTo>
                      <a:pt x="969" y="31"/>
                      <a:pt x="982" y="56"/>
                      <a:pt x="1000" y="74"/>
                    </a:cubicBezTo>
                    <a:cubicBezTo>
                      <a:pt x="1008" y="82"/>
                      <a:pt x="1022" y="81"/>
                      <a:pt x="1032" y="85"/>
                    </a:cubicBezTo>
                    <a:cubicBezTo>
                      <a:pt x="1047" y="91"/>
                      <a:pt x="1061" y="99"/>
                      <a:pt x="1075" y="106"/>
                    </a:cubicBezTo>
                    <a:cubicBezTo>
                      <a:pt x="1086" y="103"/>
                      <a:pt x="1107" y="96"/>
                      <a:pt x="1107" y="96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2" name="Line 17">
                <a:extLst>
                  <a:ext uri="{FF2B5EF4-FFF2-40B4-BE49-F238E27FC236}">
                    <a16:creationId xmlns:a16="http://schemas.microsoft.com/office/drawing/2014/main" id="{0F41B424-6A8E-42C4-8A79-48CF1C077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47139" y="3545258"/>
                <a:ext cx="328613" cy="98425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grpSp>
            <p:nvGrpSpPr>
              <p:cNvPr id="13" name="Group 18">
                <a:extLst>
                  <a:ext uri="{FF2B5EF4-FFF2-40B4-BE49-F238E27FC236}">
                    <a16:creationId xmlns:a16="http://schemas.microsoft.com/office/drawing/2014/main" id="{DC8CBF31-658E-4C3C-9E03-CDA0EAA28F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73308" y="4458071"/>
                <a:ext cx="346075" cy="165100"/>
                <a:chOff x="3062" y="3959"/>
                <a:chExt cx="2059" cy="940"/>
              </a:xfrm>
            </p:grpSpPr>
            <p:sp>
              <p:nvSpPr>
                <p:cNvPr id="64" name="Freeform 19">
                  <a:extLst>
                    <a:ext uri="{FF2B5EF4-FFF2-40B4-BE49-F238E27FC236}">
                      <a16:creationId xmlns:a16="http://schemas.microsoft.com/office/drawing/2014/main" id="{3092D8F8-2C7E-462A-A749-A9FD0DC39B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2" y="3959"/>
                  <a:ext cx="1096" cy="651"/>
                </a:xfrm>
                <a:custGeom>
                  <a:avLst/>
                  <a:gdLst>
                    <a:gd name="T0" fmla="*/ 1060 w 1091"/>
                    <a:gd name="T1" fmla="*/ 405 h 654"/>
                    <a:gd name="T2" fmla="*/ 312 w 1091"/>
                    <a:gd name="T3" fmla="*/ 31 h 654"/>
                    <a:gd name="T4" fmla="*/ 125 w 1091"/>
                    <a:gd name="T5" fmla="*/ 592 h 654"/>
                    <a:gd name="T6" fmla="*/ 1060 w 1091"/>
                    <a:gd name="T7" fmla="*/ 405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1" h="654">
                      <a:moveTo>
                        <a:pt x="1060" y="405"/>
                      </a:moveTo>
                      <a:cubicBezTo>
                        <a:pt x="1091" y="312"/>
                        <a:pt x="468" y="0"/>
                        <a:pt x="312" y="31"/>
                      </a:cubicBezTo>
                      <a:cubicBezTo>
                        <a:pt x="156" y="62"/>
                        <a:pt x="0" y="530"/>
                        <a:pt x="125" y="592"/>
                      </a:cubicBezTo>
                      <a:cubicBezTo>
                        <a:pt x="250" y="654"/>
                        <a:pt x="1029" y="498"/>
                        <a:pt x="1060" y="40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5" name="Freeform 20">
                  <a:extLst>
                    <a:ext uri="{FF2B5EF4-FFF2-40B4-BE49-F238E27FC236}">
                      <a16:creationId xmlns:a16="http://schemas.microsoft.com/office/drawing/2014/main" id="{C28833F4-76B2-49AD-84AA-F09C8E7F93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1845627">
                  <a:off x="4025" y="4248"/>
                  <a:ext cx="1096" cy="651"/>
                </a:xfrm>
                <a:custGeom>
                  <a:avLst/>
                  <a:gdLst>
                    <a:gd name="T0" fmla="*/ 1060 w 1091"/>
                    <a:gd name="T1" fmla="*/ 405 h 654"/>
                    <a:gd name="T2" fmla="*/ 312 w 1091"/>
                    <a:gd name="T3" fmla="*/ 31 h 654"/>
                    <a:gd name="T4" fmla="*/ 125 w 1091"/>
                    <a:gd name="T5" fmla="*/ 592 h 654"/>
                    <a:gd name="T6" fmla="*/ 1060 w 1091"/>
                    <a:gd name="T7" fmla="*/ 405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1" h="654">
                      <a:moveTo>
                        <a:pt x="1060" y="405"/>
                      </a:moveTo>
                      <a:cubicBezTo>
                        <a:pt x="1091" y="312"/>
                        <a:pt x="468" y="0"/>
                        <a:pt x="312" y="31"/>
                      </a:cubicBezTo>
                      <a:cubicBezTo>
                        <a:pt x="156" y="62"/>
                        <a:pt x="0" y="530"/>
                        <a:pt x="125" y="592"/>
                      </a:cubicBezTo>
                      <a:cubicBezTo>
                        <a:pt x="250" y="654"/>
                        <a:pt x="1029" y="498"/>
                        <a:pt x="1060" y="40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sp>
            <p:nvSpPr>
              <p:cNvPr id="14" name="Line 21">
                <a:extLst>
                  <a:ext uri="{FF2B5EF4-FFF2-40B4-BE49-F238E27FC236}">
                    <a16:creationId xmlns:a16="http://schemas.microsoft.com/office/drawing/2014/main" id="{C03F43CF-3BD8-4326-818C-01E456F636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69958" y="3435721"/>
                <a:ext cx="59055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grpSp>
            <p:nvGrpSpPr>
              <p:cNvPr id="15" name="Group 22">
                <a:extLst>
                  <a:ext uri="{FF2B5EF4-FFF2-40B4-BE49-F238E27FC236}">
                    <a16:creationId xmlns:a16="http://schemas.microsoft.com/office/drawing/2014/main" id="{096E5EFD-E4D7-472C-96B5-B7D478FB9E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9770" y="5077196"/>
                <a:ext cx="328613" cy="293687"/>
                <a:chOff x="4217" y="4432"/>
                <a:chExt cx="748" cy="692"/>
              </a:xfrm>
            </p:grpSpPr>
            <p:sp>
              <p:nvSpPr>
                <p:cNvPr id="62" name="Oval 23">
                  <a:extLst>
                    <a:ext uri="{FF2B5EF4-FFF2-40B4-BE49-F238E27FC236}">
                      <a16:creationId xmlns:a16="http://schemas.microsoft.com/office/drawing/2014/main" id="{F5021A38-D70B-43D4-85E1-008832E96E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05" y="4432"/>
                  <a:ext cx="372" cy="374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3" name="AutoShape 24">
                  <a:extLst>
                    <a:ext uri="{FF2B5EF4-FFF2-40B4-BE49-F238E27FC236}">
                      <a16:creationId xmlns:a16="http://schemas.microsoft.com/office/drawing/2014/main" id="{187CC0C1-4FC9-4E28-B317-D2F8D03349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4217" y="4806"/>
                  <a:ext cx="748" cy="318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sp>
            <p:nvSpPr>
              <p:cNvPr id="16" name="Line 25">
                <a:extLst>
                  <a:ext uri="{FF2B5EF4-FFF2-40B4-BE49-F238E27FC236}">
                    <a16:creationId xmlns:a16="http://schemas.microsoft.com/office/drawing/2014/main" id="{64020207-8E3E-46B9-AD79-E66829A097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79583" y="5077196"/>
                <a:ext cx="164306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7" name="Line 26">
                <a:extLst>
                  <a:ext uri="{FF2B5EF4-FFF2-40B4-BE49-F238E27FC236}">
                    <a16:creationId xmlns:a16="http://schemas.microsoft.com/office/drawing/2014/main" id="{FC95B66E-772C-4958-8C05-72DB9181E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79583" y="4639046"/>
                <a:ext cx="1587" cy="43815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8" name="Line 27">
                <a:extLst>
                  <a:ext uri="{FF2B5EF4-FFF2-40B4-BE49-F238E27FC236}">
                    <a16:creationId xmlns:a16="http://schemas.microsoft.com/office/drawing/2014/main" id="{561130BD-57B3-42EE-AF63-2068D3B131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9583" y="4639046"/>
                <a:ext cx="32861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9" name="Line 28">
                <a:extLst>
                  <a:ext uri="{FF2B5EF4-FFF2-40B4-BE49-F238E27FC236}">
                    <a16:creationId xmlns:a16="http://schemas.microsoft.com/office/drawing/2014/main" id="{8E67815F-8F6C-475A-830E-FA87B50D6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60508" y="4748583"/>
                <a:ext cx="2190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0" name="Line 29">
                <a:extLst>
                  <a:ext uri="{FF2B5EF4-FFF2-40B4-BE49-F238E27FC236}">
                    <a16:creationId xmlns:a16="http://schemas.microsoft.com/office/drawing/2014/main" id="{EE1AE171-FB18-47E8-B020-11FC7D90B4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57258" y="4748583"/>
                <a:ext cx="3286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1" name="Line 30">
                <a:extLst>
                  <a:ext uri="{FF2B5EF4-FFF2-40B4-BE49-F238E27FC236}">
                    <a16:creationId xmlns:a16="http://schemas.microsoft.com/office/drawing/2014/main" id="{6347D104-6E61-4FD4-9112-D994CFBDBD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5333" y="3545258"/>
                <a:ext cx="0" cy="9842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2" name="Line 31">
                <a:extLst>
                  <a:ext uri="{FF2B5EF4-FFF2-40B4-BE49-F238E27FC236}">
                    <a16:creationId xmlns:a16="http://schemas.microsoft.com/office/drawing/2014/main" id="{0CF0D8F6-032C-493B-9C7B-DCD357FEAF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3945" y="4967658"/>
                <a:ext cx="65563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3" name="Line 32">
                <a:extLst>
                  <a:ext uri="{FF2B5EF4-FFF2-40B4-BE49-F238E27FC236}">
                    <a16:creationId xmlns:a16="http://schemas.microsoft.com/office/drawing/2014/main" id="{263A366F-F117-4841-828B-462E306A7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3945" y="4967658"/>
                <a:ext cx="0" cy="76517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grpSp>
            <p:nvGrpSpPr>
              <p:cNvPr id="24" name="Group 33">
                <a:extLst>
                  <a:ext uri="{FF2B5EF4-FFF2-40B4-BE49-F238E27FC236}">
                    <a16:creationId xmlns:a16="http://schemas.microsoft.com/office/drawing/2014/main" id="{E98F9AE7-8166-4A37-ABEB-31CB230218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1264473" y="5291335"/>
                <a:ext cx="177800" cy="215900"/>
                <a:chOff x="4730" y="2131"/>
                <a:chExt cx="385" cy="464"/>
              </a:xfrm>
            </p:grpSpPr>
            <p:sp>
              <p:nvSpPr>
                <p:cNvPr id="57" name="AutoShape 34">
                  <a:extLst>
                    <a:ext uri="{FF2B5EF4-FFF2-40B4-BE49-F238E27FC236}">
                      <a16:creationId xmlns:a16="http://schemas.microsoft.com/office/drawing/2014/main" id="{9D69B449-3DD4-4381-A5C9-5FEFB2DB23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4734" y="2403"/>
                  <a:ext cx="194" cy="189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58" name="AutoShape 35">
                  <a:extLst>
                    <a:ext uri="{FF2B5EF4-FFF2-40B4-BE49-F238E27FC236}">
                      <a16:creationId xmlns:a16="http://schemas.microsoft.com/office/drawing/2014/main" id="{03125CF7-081C-4DAC-BC33-AE04159524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4930" y="2403"/>
                  <a:ext cx="194" cy="189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59" name="Line 36">
                  <a:extLst>
                    <a:ext uri="{FF2B5EF4-FFF2-40B4-BE49-F238E27FC236}">
                      <a16:creationId xmlns:a16="http://schemas.microsoft.com/office/drawing/2014/main" id="{0D7F364E-3CB5-4854-B045-7C06C86420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26" y="2281"/>
                  <a:ext cx="3" cy="22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0" name="Line 37">
                  <a:extLst>
                    <a:ext uri="{FF2B5EF4-FFF2-40B4-BE49-F238E27FC236}">
                      <a16:creationId xmlns:a16="http://schemas.microsoft.com/office/drawing/2014/main" id="{24C7388A-FED5-46BB-BCE8-606D89CA87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37" y="2281"/>
                  <a:ext cx="35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1" name="Freeform 38">
                  <a:extLst>
                    <a:ext uri="{FF2B5EF4-FFF2-40B4-BE49-F238E27FC236}">
                      <a16:creationId xmlns:a16="http://schemas.microsoft.com/office/drawing/2014/main" id="{5A9A84F8-9C39-4606-96E6-83BAFFA22A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7" y="2131"/>
                  <a:ext cx="358" cy="140"/>
                </a:xfrm>
                <a:custGeom>
                  <a:avLst/>
                  <a:gdLst>
                    <a:gd name="T0" fmla="*/ 0 w 561"/>
                    <a:gd name="T1" fmla="*/ 218 h 218"/>
                    <a:gd name="T2" fmla="*/ 187 w 561"/>
                    <a:gd name="T3" fmla="*/ 31 h 218"/>
                    <a:gd name="T4" fmla="*/ 374 w 561"/>
                    <a:gd name="T5" fmla="*/ 31 h 218"/>
                    <a:gd name="T6" fmla="*/ 561 w 561"/>
                    <a:gd name="T7" fmla="*/ 218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61" h="218">
                      <a:moveTo>
                        <a:pt x="0" y="218"/>
                      </a:moveTo>
                      <a:cubicBezTo>
                        <a:pt x="62" y="140"/>
                        <a:pt x="125" y="62"/>
                        <a:pt x="187" y="31"/>
                      </a:cubicBezTo>
                      <a:cubicBezTo>
                        <a:pt x="249" y="0"/>
                        <a:pt x="312" y="0"/>
                        <a:pt x="374" y="31"/>
                      </a:cubicBezTo>
                      <a:cubicBezTo>
                        <a:pt x="436" y="62"/>
                        <a:pt x="530" y="187"/>
                        <a:pt x="561" y="218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sp>
            <p:nvSpPr>
              <p:cNvPr id="25" name="Line 39">
                <a:extLst>
                  <a:ext uri="{FF2B5EF4-FFF2-40B4-BE49-F238E27FC236}">
                    <a16:creationId xmlns:a16="http://schemas.microsoft.com/office/drawing/2014/main" id="{A2D33DCD-3AC3-45AD-81C8-51A4D04312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5333" y="4858121"/>
                <a:ext cx="0" cy="5461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" name="Line 40">
                <a:extLst>
                  <a:ext uri="{FF2B5EF4-FFF2-40B4-BE49-F238E27FC236}">
                    <a16:creationId xmlns:a16="http://schemas.microsoft.com/office/drawing/2014/main" id="{6B52DC5F-7947-4CEB-8B74-3C3D39EF8A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4753" y="5399285"/>
                <a:ext cx="168275" cy="15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" name="Freeform 41">
                <a:extLst>
                  <a:ext uri="{FF2B5EF4-FFF2-40B4-BE49-F238E27FC236}">
                    <a16:creationId xmlns:a16="http://schemas.microsoft.com/office/drawing/2014/main" id="{06635F8D-CD87-4D7F-B1DF-EA98297FBC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1720" y="4229471"/>
                <a:ext cx="212725" cy="30162"/>
              </a:xfrm>
              <a:custGeom>
                <a:avLst/>
                <a:gdLst>
                  <a:gd name="T0" fmla="*/ 0 w 366"/>
                  <a:gd name="T1" fmla="*/ 25 h 49"/>
                  <a:gd name="T2" fmla="*/ 215 w 366"/>
                  <a:gd name="T3" fmla="*/ 14 h 49"/>
                  <a:gd name="T4" fmla="*/ 247 w 366"/>
                  <a:gd name="T5" fmla="*/ 4 h 49"/>
                  <a:gd name="T6" fmla="*/ 269 w 366"/>
                  <a:gd name="T7" fmla="*/ 36 h 49"/>
                  <a:gd name="T8" fmla="*/ 290 w 366"/>
                  <a:gd name="T9" fmla="*/ 14 h 49"/>
                  <a:gd name="T10" fmla="*/ 312 w 366"/>
                  <a:gd name="T11" fmla="*/ 36 h 49"/>
                  <a:gd name="T12" fmla="*/ 366 w 366"/>
                  <a:gd name="T13" fmla="*/ 4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6" h="49">
                    <a:moveTo>
                      <a:pt x="0" y="25"/>
                    </a:moveTo>
                    <a:cubicBezTo>
                      <a:pt x="72" y="21"/>
                      <a:pt x="143" y="20"/>
                      <a:pt x="215" y="14"/>
                    </a:cubicBezTo>
                    <a:cubicBezTo>
                      <a:pt x="226" y="13"/>
                      <a:pt x="237" y="0"/>
                      <a:pt x="247" y="4"/>
                    </a:cubicBezTo>
                    <a:cubicBezTo>
                      <a:pt x="259" y="9"/>
                      <a:pt x="262" y="25"/>
                      <a:pt x="269" y="36"/>
                    </a:cubicBezTo>
                    <a:cubicBezTo>
                      <a:pt x="276" y="29"/>
                      <a:pt x="280" y="14"/>
                      <a:pt x="290" y="14"/>
                    </a:cubicBezTo>
                    <a:cubicBezTo>
                      <a:pt x="300" y="14"/>
                      <a:pt x="303" y="31"/>
                      <a:pt x="312" y="36"/>
                    </a:cubicBezTo>
                    <a:cubicBezTo>
                      <a:pt x="334" y="49"/>
                      <a:pt x="344" y="47"/>
                      <a:pt x="366" y="4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" name="Line 42">
                <a:extLst>
                  <a:ext uri="{FF2B5EF4-FFF2-40B4-BE49-F238E27FC236}">
                    <a16:creationId xmlns:a16="http://schemas.microsoft.com/office/drawing/2014/main" id="{8D3FE3E1-DCBF-483D-96A3-B137E681C6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3108" y="5077196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9" name="Line 43">
                <a:extLst>
                  <a:ext uri="{FF2B5EF4-FFF2-40B4-BE49-F238E27FC236}">
                    <a16:creationId xmlns:a16="http://schemas.microsoft.com/office/drawing/2014/main" id="{F84A4A75-BA48-4E81-8655-0C623A94F3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8995" y="5153396"/>
                <a:ext cx="32702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0" name="Line 44">
                <a:extLst>
                  <a:ext uri="{FF2B5EF4-FFF2-40B4-BE49-F238E27FC236}">
                    <a16:creationId xmlns:a16="http://schemas.microsoft.com/office/drawing/2014/main" id="{29E8FD4D-2E67-4C1C-AB13-321019789D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9670" y="4529508"/>
                <a:ext cx="1588" cy="63182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1" name="Line 45">
                <a:extLst>
                  <a:ext uri="{FF2B5EF4-FFF2-40B4-BE49-F238E27FC236}">
                    <a16:creationId xmlns:a16="http://schemas.microsoft.com/office/drawing/2014/main" id="{00E800D2-A6BB-49B0-8D43-AC49A661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0795" y="4200896"/>
                <a:ext cx="219075" cy="1095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2" name="Line 46">
                <a:extLst>
                  <a:ext uri="{FF2B5EF4-FFF2-40B4-BE49-F238E27FC236}">
                    <a16:creationId xmlns:a16="http://schemas.microsoft.com/office/drawing/2014/main" id="{4C046358-1E80-4C16-8609-DF7FAA275F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60795" y="4310433"/>
                <a:ext cx="219075" cy="1095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" name="Oval 47">
                <a:extLst>
                  <a:ext uri="{FF2B5EF4-FFF2-40B4-BE49-F238E27FC236}">
                    <a16:creationId xmlns:a16="http://schemas.microsoft.com/office/drawing/2014/main" id="{93F3817D-219B-4AAA-917F-37B95668B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1283" y="4137396"/>
                <a:ext cx="328612" cy="3270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defRPr/>
                </a:pPr>
                <a:r>
                  <a:rPr lang="en-US" sz="1100">
                    <a:effectLst/>
                    <a:latin typeface="Lucida Console" pitchFamily="49" charset="0"/>
                  </a:rPr>
                  <a:t>LC</a:t>
                </a:r>
                <a:endPara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4" name="Line 48">
                <a:extLst>
                  <a:ext uri="{FF2B5EF4-FFF2-40B4-BE49-F238E27FC236}">
                    <a16:creationId xmlns:a16="http://schemas.microsoft.com/office/drawing/2014/main" id="{5FB6C2C4-9041-4EE6-9A0D-07C7594BEF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2845" y="4748583"/>
                <a:ext cx="120173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grpSp>
            <p:nvGrpSpPr>
              <p:cNvPr id="35" name="Group 49">
                <a:extLst>
                  <a:ext uri="{FF2B5EF4-FFF2-40B4-BE49-F238E27FC236}">
                    <a16:creationId xmlns:a16="http://schemas.microsoft.com/office/drawing/2014/main" id="{36C563DF-11A2-43A7-A37C-7EC7249DE4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1469279">
                <a:off x="4733883" y="4573958"/>
                <a:ext cx="177800" cy="215900"/>
                <a:chOff x="4730" y="2131"/>
                <a:chExt cx="385" cy="464"/>
              </a:xfrm>
            </p:grpSpPr>
            <p:sp>
              <p:nvSpPr>
                <p:cNvPr id="52" name="AutoShape 50">
                  <a:extLst>
                    <a:ext uri="{FF2B5EF4-FFF2-40B4-BE49-F238E27FC236}">
                      <a16:creationId xmlns:a16="http://schemas.microsoft.com/office/drawing/2014/main" id="{65F5903F-F823-4D69-9B5C-BCA4BB0515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4722" y="2403"/>
                  <a:ext cx="194" cy="189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53" name="AutoShape 51">
                  <a:extLst>
                    <a:ext uri="{FF2B5EF4-FFF2-40B4-BE49-F238E27FC236}">
                      <a16:creationId xmlns:a16="http://schemas.microsoft.com/office/drawing/2014/main" id="{3BA5C9A7-6F11-44E0-AAAE-0426F85368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4918" y="2397"/>
                  <a:ext cx="194" cy="189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54" name="Line 52">
                  <a:extLst>
                    <a:ext uri="{FF2B5EF4-FFF2-40B4-BE49-F238E27FC236}">
                      <a16:creationId xmlns:a16="http://schemas.microsoft.com/office/drawing/2014/main" id="{770A463F-7634-4D29-9024-7CB33D2CEF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18" y="2274"/>
                  <a:ext cx="3" cy="22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55" name="Line 53">
                  <a:extLst>
                    <a:ext uri="{FF2B5EF4-FFF2-40B4-BE49-F238E27FC236}">
                      <a16:creationId xmlns:a16="http://schemas.microsoft.com/office/drawing/2014/main" id="{D9ABFF19-A3AD-484F-8E05-C7BDA7D314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37" y="2281"/>
                  <a:ext cx="35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charset="0"/>
                  </a:endParaRPr>
                </a:p>
              </p:txBody>
            </p:sp>
            <p:sp>
              <p:nvSpPr>
                <p:cNvPr id="56" name="Freeform 54">
                  <a:extLst>
                    <a:ext uri="{FF2B5EF4-FFF2-40B4-BE49-F238E27FC236}">
                      <a16:creationId xmlns:a16="http://schemas.microsoft.com/office/drawing/2014/main" id="{DCF965B1-1288-4002-A9A2-BC40D1A9B2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6" y="2131"/>
                  <a:ext cx="358" cy="140"/>
                </a:xfrm>
                <a:custGeom>
                  <a:avLst/>
                  <a:gdLst>
                    <a:gd name="T0" fmla="*/ 0 w 561"/>
                    <a:gd name="T1" fmla="*/ 218 h 218"/>
                    <a:gd name="T2" fmla="*/ 187 w 561"/>
                    <a:gd name="T3" fmla="*/ 31 h 218"/>
                    <a:gd name="T4" fmla="*/ 374 w 561"/>
                    <a:gd name="T5" fmla="*/ 31 h 218"/>
                    <a:gd name="T6" fmla="*/ 561 w 561"/>
                    <a:gd name="T7" fmla="*/ 218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61" h="218">
                      <a:moveTo>
                        <a:pt x="0" y="218"/>
                      </a:moveTo>
                      <a:cubicBezTo>
                        <a:pt x="62" y="140"/>
                        <a:pt x="125" y="62"/>
                        <a:pt x="187" y="31"/>
                      </a:cubicBezTo>
                      <a:cubicBezTo>
                        <a:pt x="249" y="0"/>
                        <a:pt x="312" y="0"/>
                        <a:pt x="374" y="31"/>
                      </a:cubicBezTo>
                      <a:cubicBezTo>
                        <a:pt x="436" y="62"/>
                        <a:pt x="530" y="187"/>
                        <a:pt x="561" y="218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sp>
            <p:nvSpPr>
              <p:cNvPr id="36" name="Line 55">
                <a:extLst>
                  <a:ext uri="{FF2B5EF4-FFF2-40B4-BE49-F238E27FC236}">
                    <a16:creationId xmlns:a16="http://schemas.microsoft.com/office/drawing/2014/main" id="{5B44E64C-B3FE-471B-9C77-8170EF1650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7358" y="4310433"/>
                <a:ext cx="2190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7" name="Line 56">
                <a:extLst>
                  <a:ext uri="{FF2B5EF4-FFF2-40B4-BE49-F238E27FC236}">
                    <a16:creationId xmlns:a16="http://schemas.microsoft.com/office/drawing/2014/main" id="{BEB248D8-B697-469E-8F82-1B7B662D1D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6433" y="4310433"/>
                <a:ext cx="1587" cy="2698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8" name="Line 57">
                <a:extLst>
                  <a:ext uri="{FF2B5EF4-FFF2-40B4-BE49-F238E27FC236}">
                    <a16:creationId xmlns:a16="http://schemas.microsoft.com/office/drawing/2014/main" id="{A771B4BE-0C82-46F8-9917-AAAE8ABA8A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4033" y="3975892"/>
                <a:ext cx="655637" cy="158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9" name="Line 58">
                <a:extLst>
                  <a:ext uri="{FF2B5EF4-FFF2-40B4-BE49-F238E27FC236}">
                    <a16:creationId xmlns:a16="http://schemas.microsoft.com/office/drawing/2014/main" id="{795767F8-C491-4185-B39A-30DEBC42F3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9670" y="3987692"/>
                <a:ext cx="1588" cy="10800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grpSp>
            <p:nvGrpSpPr>
              <p:cNvPr id="40" name="Group 59">
                <a:extLst>
                  <a:ext uri="{FF2B5EF4-FFF2-40B4-BE49-F238E27FC236}">
                    <a16:creationId xmlns:a16="http://schemas.microsoft.com/office/drawing/2014/main" id="{2F96C297-3248-40ED-8FA4-347C13EB0E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60508" y="3326183"/>
                <a:ext cx="338137" cy="336550"/>
                <a:chOff x="7050" y="4806"/>
                <a:chExt cx="576" cy="576"/>
              </a:xfrm>
            </p:grpSpPr>
            <p:sp>
              <p:nvSpPr>
                <p:cNvPr id="50" name="Oval 60">
                  <a:extLst>
                    <a:ext uri="{FF2B5EF4-FFF2-40B4-BE49-F238E27FC236}">
                      <a16:creationId xmlns:a16="http://schemas.microsoft.com/office/drawing/2014/main" id="{049B1301-74A6-4E22-AD4F-DB35748073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50" y="4806"/>
                  <a:ext cx="576" cy="57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84125" tIns="42062" rIns="84125" bIns="42062"/>
                <a:lstStyle/>
                <a:p>
                  <a:pPr algn="l">
                    <a:defRPr/>
                  </a:pPr>
                  <a:endPara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51" name="Text Box 61">
                  <a:extLst>
                    <a:ext uri="{FF2B5EF4-FFF2-40B4-BE49-F238E27FC236}">
                      <a16:creationId xmlns:a16="http://schemas.microsoft.com/office/drawing/2014/main" id="{F07C32A7-BB3A-4ED6-8980-16AFA778DD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85" y="4942"/>
                  <a:ext cx="373" cy="3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l">
                    <a:defRPr/>
                  </a:pPr>
                  <a:r>
                    <a:rPr lang="en-US" sz="1100">
                      <a:effectLst/>
                      <a:latin typeface="Lucida Console" pitchFamily="49" charset="0"/>
                    </a:rPr>
                    <a:t>TT</a:t>
                  </a:r>
                  <a:endPara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endParaRPr>
                </a:p>
              </p:txBody>
            </p:sp>
          </p:grpSp>
          <p:grpSp>
            <p:nvGrpSpPr>
              <p:cNvPr id="41" name="Group 62">
                <a:extLst>
                  <a:ext uri="{FF2B5EF4-FFF2-40B4-BE49-F238E27FC236}">
                    <a16:creationId xmlns:a16="http://schemas.microsoft.com/office/drawing/2014/main" id="{5F05C18A-4D66-42AC-A2FD-63AC611533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8645" y="3236792"/>
                <a:ext cx="336550" cy="336550"/>
                <a:chOff x="7050" y="4806"/>
                <a:chExt cx="576" cy="576"/>
              </a:xfrm>
            </p:grpSpPr>
            <p:sp>
              <p:nvSpPr>
                <p:cNvPr id="48" name="Oval 63">
                  <a:extLst>
                    <a:ext uri="{FF2B5EF4-FFF2-40B4-BE49-F238E27FC236}">
                      <a16:creationId xmlns:a16="http://schemas.microsoft.com/office/drawing/2014/main" id="{7E27B1A4-A08F-4970-9514-25C7722CA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50" y="4806"/>
                  <a:ext cx="576" cy="57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84125" tIns="42062" rIns="84125" bIns="42062"/>
                <a:lstStyle/>
                <a:p>
                  <a:pPr algn="l">
                    <a:defRPr/>
                  </a:pPr>
                  <a:endPara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49" name="Text Box 64">
                  <a:extLst>
                    <a:ext uri="{FF2B5EF4-FFF2-40B4-BE49-F238E27FC236}">
                      <a16:creationId xmlns:a16="http://schemas.microsoft.com/office/drawing/2014/main" id="{575AA656-8D3E-4585-A95C-DC2FCFF3B3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86" y="4942"/>
                  <a:ext cx="372" cy="3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l">
                    <a:defRPr/>
                  </a:pPr>
                  <a:r>
                    <a:rPr lang="en-US" sz="1100">
                      <a:effectLst/>
                      <a:latin typeface="Lucida Console" pitchFamily="49" charset="0"/>
                    </a:rPr>
                    <a:t>TC</a:t>
                  </a:r>
                  <a:endPara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endParaRPr>
                </a:p>
              </p:txBody>
            </p:sp>
          </p:grpSp>
          <p:grpSp>
            <p:nvGrpSpPr>
              <p:cNvPr id="42" name="Group 65">
                <a:extLst>
                  <a:ext uri="{FF2B5EF4-FFF2-40B4-BE49-F238E27FC236}">
                    <a16:creationId xmlns:a16="http://schemas.microsoft.com/office/drawing/2014/main" id="{47B597B0-5108-41C7-8A0C-EBC870B38A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8645" y="4529508"/>
                <a:ext cx="336550" cy="336550"/>
                <a:chOff x="7050" y="4806"/>
                <a:chExt cx="576" cy="576"/>
              </a:xfrm>
            </p:grpSpPr>
            <p:sp>
              <p:nvSpPr>
                <p:cNvPr id="46" name="Oval 66">
                  <a:extLst>
                    <a:ext uri="{FF2B5EF4-FFF2-40B4-BE49-F238E27FC236}">
                      <a16:creationId xmlns:a16="http://schemas.microsoft.com/office/drawing/2014/main" id="{F1D42DCA-CCCF-4F46-BA8A-6F70820D7F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50" y="4806"/>
                  <a:ext cx="576" cy="57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84125" tIns="42062" rIns="84125" bIns="42062"/>
                <a:lstStyle/>
                <a:p>
                  <a:pPr algn="l">
                    <a:defRPr/>
                  </a:pPr>
                  <a:endPara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47" name="Text Box 67">
                  <a:extLst>
                    <a:ext uri="{FF2B5EF4-FFF2-40B4-BE49-F238E27FC236}">
                      <a16:creationId xmlns:a16="http://schemas.microsoft.com/office/drawing/2014/main" id="{081B9601-021F-496B-BF7A-89F1CF501E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86" y="4942"/>
                  <a:ext cx="372" cy="3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l">
                    <a:defRPr/>
                  </a:pPr>
                  <a:r>
                    <a:rPr lang="en-US" sz="1100">
                      <a:effectLst/>
                      <a:latin typeface="Lucida Console" pitchFamily="49" charset="0"/>
                    </a:rPr>
                    <a:t>TC</a:t>
                  </a:r>
                  <a:endPara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endParaRPr>
                </a:p>
              </p:txBody>
            </p:sp>
          </p:grpSp>
          <p:grpSp>
            <p:nvGrpSpPr>
              <p:cNvPr id="43" name="Group 68">
                <a:extLst>
                  <a:ext uri="{FF2B5EF4-FFF2-40B4-BE49-F238E27FC236}">
                    <a16:creationId xmlns:a16="http://schemas.microsoft.com/office/drawing/2014/main" id="{34A1ABBB-0425-480D-85C7-BFC76ED29A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76345" y="4537446"/>
                <a:ext cx="338138" cy="338137"/>
                <a:chOff x="7050" y="4806"/>
                <a:chExt cx="576" cy="576"/>
              </a:xfrm>
            </p:grpSpPr>
            <p:sp>
              <p:nvSpPr>
                <p:cNvPr id="44" name="Oval 69">
                  <a:extLst>
                    <a:ext uri="{FF2B5EF4-FFF2-40B4-BE49-F238E27FC236}">
                      <a16:creationId xmlns:a16="http://schemas.microsoft.com/office/drawing/2014/main" id="{CFB243DC-5F87-46D8-8FE1-368661D189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50" y="4806"/>
                  <a:ext cx="576" cy="57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84125" tIns="42062" rIns="84125" bIns="42062"/>
                <a:lstStyle/>
                <a:p>
                  <a:pPr algn="l">
                    <a:defRPr/>
                  </a:pPr>
                  <a:endPara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45" name="Text Box 70">
                  <a:extLst>
                    <a:ext uri="{FF2B5EF4-FFF2-40B4-BE49-F238E27FC236}">
                      <a16:creationId xmlns:a16="http://schemas.microsoft.com/office/drawing/2014/main" id="{8A10F542-9581-45ED-A37B-EF269CC2D1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85" y="4941"/>
                  <a:ext cx="373" cy="3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l">
                    <a:defRPr/>
                  </a:pPr>
                  <a:r>
                    <a:rPr lang="en-US" sz="1100">
                      <a:effectLst/>
                      <a:latin typeface="Lucida Console" pitchFamily="49" charset="0"/>
                    </a:rPr>
                    <a:t>TT</a:t>
                  </a:r>
                  <a:endPara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endParaRPr>
                </a:p>
              </p:txBody>
            </p:sp>
          </p:grpSp>
          <p:sp>
            <p:nvSpPr>
              <p:cNvPr id="112" name="Line 39">
                <a:extLst>
                  <a:ext uri="{FF2B5EF4-FFF2-40B4-BE49-F238E27FC236}">
                    <a16:creationId xmlns:a16="http://schemas.microsoft.com/office/drawing/2014/main" id="{9F95497F-5750-456F-BC0D-3BCEA89BE7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4753" y="2999101"/>
                <a:ext cx="0" cy="2160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FD018F5-2FCF-4498-9781-EDA3561EC8EC}"/>
              </a:ext>
            </a:extLst>
          </p:cNvPr>
          <p:cNvGrpSpPr/>
          <p:nvPr/>
        </p:nvGrpSpPr>
        <p:grpSpPr>
          <a:xfrm>
            <a:off x="6753952" y="2696391"/>
            <a:ext cx="3297322" cy="3705473"/>
            <a:chOff x="6753952" y="2696391"/>
            <a:chExt cx="3297322" cy="3705473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DACC2B47-9A1F-44AA-BF97-C3D30944C6A9}"/>
                </a:ext>
              </a:extLst>
            </p:cNvPr>
            <p:cNvGrpSpPr/>
            <p:nvPr/>
          </p:nvGrpSpPr>
          <p:grpSpPr>
            <a:xfrm>
              <a:off x="7576505" y="3219721"/>
              <a:ext cx="1969404" cy="3182143"/>
              <a:chOff x="7576505" y="3219721"/>
              <a:chExt cx="1969404" cy="3182143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C0AC3BA6-1572-4A96-A110-107124786621}"/>
                  </a:ext>
                </a:extLst>
              </p:cNvPr>
              <p:cNvGrpSpPr/>
              <p:nvPr/>
            </p:nvGrpSpPr>
            <p:grpSpPr>
              <a:xfrm rot="16200000">
                <a:off x="7351325" y="4112450"/>
                <a:ext cx="1933576" cy="588903"/>
                <a:chOff x="6600824" y="3768725"/>
                <a:chExt cx="1933576" cy="915928"/>
              </a:xfrm>
            </p:grpSpPr>
            <p:sp>
              <p:nvSpPr>
                <p:cNvPr id="69" name="Left Bracket 68">
                  <a:extLst>
                    <a:ext uri="{FF2B5EF4-FFF2-40B4-BE49-F238E27FC236}">
                      <a16:creationId xmlns:a16="http://schemas.microsoft.com/office/drawing/2014/main" id="{DF3EFDEF-A94E-4DFE-815D-432729BA61BE}"/>
                    </a:ext>
                  </a:extLst>
                </p:cNvPr>
                <p:cNvSpPr/>
                <p:nvPr/>
              </p:nvSpPr>
              <p:spPr>
                <a:xfrm>
                  <a:off x="6600824" y="3768725"/>
                  <a:ext cx="282703" cy="914400"/>
                </a:xfrm>
                <a:prstGeom prst="leftBracket">
                  <a:avLst>
                    <a:gd name="adj" fmla="val 159950"/>
                  </a:avLst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4C9D4F2F-D9AA-4AEB-8AA4-9221C52B7102}"/>
                    </a:ext>
                  </a:extLst>
                </p:cNvPr>
                <p:cNvCxnSpPr>
                  <a:stCxn id="69" idx="0"/>
                </p:cNvCxnSpPr>
                <p:nvPr/>
              </p:nvCxnSpPr>
              <p:spPr>
                <a:xfrm>
                  <a:off x="6883527" y="3768725"/>
                  <a:ext cx="165087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A72AAAD9-F370-4492-A257-84AED0F43F32}"/>
                    </a:ext>
                  </a:extLst>
                </p:cNvPr>
                <p:cNvCxnSpPr/>
                <p:nvPr/>
              </p:nvCxnSpPr>
              <p:spPr>
                <a:xfrm>
                  <a:off x="6883527" y="4684653"/>
                  <a:ext cx="165087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D94E70A-B22E-4C0F-A578-7D07B562C128}"/>
                  </a:ext>
                </a:extLst>
              </p:cNvPr>
              <p:cNvGrpSpPr/>
              <p:nvPr/>
            </p:nvGrpSpPr>
            <p:grpSpPr>
              <a:xfrm>
                <a:off x="8706467" y="5439187"/>
                <a:ext cx="589470" cy="584757"/>
                <a:chOff x="8813605" y="5135563"/>
                <a:chExt cx="589470" cy="584757"/>
              </a:xfrm>
            </p:grpSpPr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F5A2A0FA-425D-4A62-B21E-2168D61BD221}"/>
                    </a:ext>
                  </a:extLst>
                </p:cNvPr>
                <p:cNvSpPr/>
                <p:nvPr/>
              </p:nvSpPr>
              <p:spPr>
                <a:xfrm>
                  <a:off x="8928340" y="5240315"/>
                  <a:ext cx="360000" cy="360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0996EC71-8F60-4063-B14C-C6B6414BBA41}"/>
                    </a:ext>
                  </a:extLst>
                </p:cNvPr>
                <p:cNvGrpSpPr/>
                <p:nvPr/>
              </p:nvGrpSpPr>
              <p:grpSpPr>
                <a:xfrm>
                  <a:off x="8813605" y="5135563"/>
                  <a:ext cx="589470" cy="584757"/>
                  <a:chOff x="9399919" y="4576804"/>
                  <a:chExt cx="589470" cy="584757"/>
                </a:xfrm>
              </p:grpSpPr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4C4543E7-9840-4658-AEEA-BC30CB0F516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9540815" y="4576804"/>
                    <a:ext cx="448574" cy="28570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C50963BF-4E35-46E1-A3A9-D75C5AA3A6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562946" y="4862513"/>
                    <a:ext cx="279790" cy="793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7E818E3E-1492-41B9-AB96-2A3D513816B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9399919" y="4875852"/>
                    <a:ext cx="448574" cy="28570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59B8526-195D-4783-A81F-2DC0808EEA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21789" y="5392007"/>
                <a:ext cx="1" cy="1009857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FB679B5E-71B7-4040-B780-5CBD6CAFD82B}"/>
                  </a:ext>
                </a:extLst>
              </p:cNvPr>
              <p:cNvCxnSpPr/>
              <p:nvPr/>
            </p:nvCxnSpPr>
            <p:spPr>
              <a:xfrm>
                <a:off x="8317619" y="5737225"/>
                <a:ext cx="50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4F78F2B-0112-4EC2-871A-C43E6EFCFF7D}"/>
                  </a:ext>
                </a:extLst>
              </p:cNvPr>
              <p:cNvCxnSpPr/>
              <p:nvPr/>
            </p:nvCxnSpPr>
            <p:spPr>
              <a:xfrm flipV="1">
                <a:off x="9000763" y="5139184"/>
                <a:ext cx="0" cy="40475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477BD5C2-72AF-4C76-A6D6-737C6DC50361}"/>
                  </a:ext>
                </a:extLst>
              </p:cNvPr>
              <p:cNvCxnSpPr/>
              <p:nvPr/>
            </p:nvCxnSpPr>
            <p:spPr>
              <a:xfrm flipH="1">
                <a:off x="8605202" y="5132509"/>
                <a:ext cx="396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oup 49">
                <a:extLst>
                  <a:ext uri="{FF2B5EF4-FFF2-40B4-BE49-F238E27FC236}">
                    <a16:creationId xmlns:a16="http://schemas.microsoft.com/office/drawing/2014/main" id="{AC98D048-A80C-4E58-9C20-A688EE8E95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1469279">
                <a:off x="9301046" y="5266463"/>
                <a:ext cx="177800" cy="215900"/>
                <a:chOff x="4730" y="2131"/>
                <a:chExt cx="385" cy="464"/>
              </a:xfrm>
            </p:grpSpPr>
            <p:sp>
              <p:nvSpPr>
                <p:cNvPr id="92" name="AutoShape 50">
                  <a:extLst>
                    <a:ext uri="{FF2B5EF4-FFF2-40B4-BE49-F238E27FC236}">
                      <a16:creationId xmlns:a16="http://schemas.microsoft.com/office/drawing/2014/main" id="{C8B9FEDB-8777-4F0B-AAD1-C31E5A3DA6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4722" y="2403"/>
                  <a:ext cx="194" cy="189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93" name="AutoShape 51">
                  <a:extLst>
                    <a:ext uri="{FF2B5EF4-FFF2-40B4-BE49-F238E27FC236}">
                      <a16:creationId xmlns:a16="http://schemas.microsoft.com/office/drawing/2014/main" id="{8EA0DC09-7B5E-48AE-A4A1-FFF03613B8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4918" y="2397"/>
                  <a:ext cx="194" cy="189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94" name="Line 52">
                  <a:extLst>
                    <a:ext uri="{FF2B5EF4-FFF2-40B4-BE49-F238E27FC236}">
                      <a16:creationId xmlns:a16="http://schemas.microsoft.com/office/drawing/2014/main" id="{FF43317B-FA2A-46AB-A66A-B9D66AF2C7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18" y="2274"/>
                  <a:ext cx="3" cy="22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95" name="Line 53">
                  <a:extLst>
                    <a:ext uri="{FF2B5EF4-FFF2-40B4-BE49-F238E27FC236}">
                      <a16:creationId xmlns:a16="http://schemas.microsoft.com/office/drawing/2014/main" id="{1776550A-A1B7-4269-9B55-EF1D6153B7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37" y="2281"/>
                  <a:ext cx="35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charset="0"/>
                  </a:endParaRPr>
                </a:p>
              </p:txBody>
            </p:sp>
            <p:sp>
              <p:nvSpPr>
                <p:cNvPr id="96" name="Freeform 54">
                  <a:extLst>
                    <a:ext uri="{FF2B5EF4-FFF2-40B4-BE49-F238E27FC236}">
                      <a16:creationId xmlns:a16="http://schemas.microsoft.com/office/drawing/2014/main" id="{C12ACE9C-883C-4A77-8E2B-C7D98E44CE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6" y="2131"/>
                  <a:ext cx="358" cy="140"/>
                </a:xfrm>
                <a:custGeom>
                  <a:avLst/>
                  <a:gdLst>
                    <a:gd name="T0" fmla="*/ 0 w 561"/>
                    <a:gd name="T1" fmla="*/ 218 h 218"/>
                    <a:gd name="T2" fmla="*/ 187 w 561"/>
                    <a:gd name="T3" fmla="*/ 31 h 218"/>
                    <a:gd name="T4" fmla="*/ 374 w 561"/>
                    <a:gd name="T5" fmla="*/ 31 h 218"/>
                    <a:gd name="T6" fmla="*/ 561 w 561"/>
                    <a:gd name="T7" fmla="*/ 218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61" h="218">
                      <a:moveTo>
                        <a:pt x="0" y="218"/>
                      </a:moveTo>
                      <a:cubicBezTo>
                        <a:pt x="62" y="140"/>
                        <a:pt x="125" y="62"/>
                        <a:pt x="187" y="31"/>
                      </a:cubicBezTo>
                      <a:cubicBezTo>
                        <a:pt x="249" y="0"/>
                        <a:pt x="312" y="0"/>
                        <a:pt x="374" y="31"/>
                      </a:cubicBezTo>
                      <a:cubicBezTo>
                        <a:pt x="436" y="62"/>
                        <a:pt x="530" y="187"/>
                        <a:pt x="561" y="218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681A855B-451E-43DF-AFD9-17D5716CB4CD}"/>
                  </a:ext>
                </a:extLst>
              </p:cNvPr>
              <p:cNvGrpSpPr/>
              <p:nvPr/>
            </p:nvGrpSpPr>
            <p:grpSpPr>
              <a:xfrm>
                <a:off x="9206718" y="4918571"/>
                <a:ext cx="336550" cy="336550"/>
                <a:chOff x="9215344" y="4884067"/>
                <a:chExt cx="336550" cy="336550"/>
              </a:xfrm>
            </p:grpSpPr>
            <p:sp>
              <p:nvSpPr>
                <p:cNvPr id="98" name="Oval 63">
                  <a:extLst>
                    <a:ext uri="{FF2B5EF4-FFF2-40B4-BE49-F238E27FC236}">
                      <a16:creationId xmlns:a16="http://schemas.microsoft.com/office/drawing/2014/main" id="{85224FAF-1B27-4F49-9CB2-48C4FE2E9E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15344" y="4884067"/>
                  <a:ext cx="336550" cy="33655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84125" tIns="42062" rIns="84125" bIns="42062"/>
                <a:lstStyle/>
                <a:p>
                  <a:pPr algn="l">
                    <a:defRPr/>
                  </a:pPr>
                  <a:endPara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99" name="Text Box 64">
                  <a:extLst>
                    <a:ext uri="{FF2B5EF4-FFF2-40B4-BE49-F238E27FC236}">
                      <a16:creationId xmlns:a16="http://schemas.microsoft.com/office/drawing/2014/main" id="{364672B8-42DE-40E9-8E8F-5B8FBE71F1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02889" y="4963502"/>
                  <a:ext cx="217355" cy="2173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l">
                    <a:defRPr/>
                  </a:pPr>
                  <a:r>
                    <a:rPr lang="en-US" sz="1100" dirty="0">
                      <a:latin typeface="Lucida Console" pitchFamily="49" charset="0"/>
                    </a:rPr>
                    <a:t>F</a:t>
                  </a:r>
                  <a:r>
                    <a:rPr lang="en-US" sz="1100" dirty="0">
                      <a:effectLst/>
                      <a:latin typeface="Lucida Console" pitchFamily="49" charset="0"/>
                    </a:rPr>
                    <a:t>C</a:t>
                  </a:r>
                  <a:endParaRPr lang="en-US" sz="18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endParaRP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9097053E-00FC-46B5-B6DE-A36117B5FA66}"/>
                  </a:ext>
                </a:extLst>
              </p:cNvPr>
              <p:cNvGrpSpPr/>
              <p:nvPr/>
            </p:nvGrpSpPr>
            <p:grpSpPr>
              <a:xfrm>
                <a:off x="9209359" y="4192958"/>
                <a:ext cx="336550" cy="336550"/>
                <a:chOff x="9215344" y="4884067"/>
                <a:chExt cx="336550" cy="336550"/>
              </a:xfrm>
            </p:grpSpPr>
            <p:sp>
              <p:nvSpPr>
                <p:cNvPr id="102" name="Oval 63">
                  <a:extLst>
                    <a:ext uri="{FF2B5EF4-FFF2-40B4-BE49-F238E27FC236}">
                      <a16:creationId xmlns:a16="http://schemas.microsoft.com/office/drawing/2014/main" id="{70E3D243-DB28-4E6C-B929-A7DC62F557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15344" y="4884067"/>
                  <a:ext cx="336550" cy="33655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84125" tIns="42062" rIns="84125" bIns="42062"/>
                <a:lstStyle/>
                <a:p>
                  <a:pPr algn="l">
                    <a:defRPr/>
                  </a:pPr>
                  <a:endParaRPr lang="en-US" sz="18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103" name="Text Box 64">
                  <a:extLst>
                    <a:ext uri="{FF2B5EF4-FFF2-40B4-BE49-F238E27FC236}">
                      <a16:creationId xmlns:a16="http://schemas.microsoft.com/office/drawing/2014/main" id="{CCAECB11-084B-4197-AF38-9D9CA4169B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02889" y="4963502"/>
                  <a:ext cx="217355" cy="2173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l">
                    <a:defRPr/>
                  </a:pPr>
                  <a:r>
                    <a:rPr lang="en-US" sz="1100" dirty="0">
                      <a:effectLst/>
                      <a:latin typeface="Lucida Console" pitchFamily="49" charset="0"/>
                    </a:rPr>
                    <a:t>TC</a:t>
                  </a:r>
                  <a:endParaRPr lang="en-US" sz="18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endParaRPr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0A023F2E-E70F-40F4-A250-4C969F36FF23}"/>
                  </a:ext>
                </a:extLst>
              </p:cNvPr>
              <p:cNvGrpSpPr/>
              <p:nvPr/>
            </p:nvGrpSpPr>
            <p:grpSpPr>
              <a:xfrm>
                <a:off x="9201466" y="3442130"/>
                <a:ext cx="336550" cy="336550"/>
                <a:chOff x="9215344" y="4884067"/>
                <a:chExt cx="336550" cy="336550"/>
              </a:xfrm>
            </p:grpSpPr>
            <p:sp>
              <p:nvSpPr>
                <p:cNvPr id="105" name="Oval 63">
                  <a:extLst>
                    <a:ext uri="{FF2B5EF4-FFF2-40B4-BE49-F238E27FC236}">
                      <a16:creationId xmlns:a16="http://schemas.microsoft.com/office/drawing/2014/main" id="{8D37FB25-83D1-4F01-AC80-C062E43D69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15344" y="4884067"/>
                  <a:ext cx="336550" cy="33655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84125" tIns="42062" rIns="84125" bIns="42062"/>
                <a:lstStyle/>
                <a:p>
                  <a:pPr algn="l">
                    <a:defRPr/>
                  </a:pPr>
                  <a:endPara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106" name="Text Box 64">
                  <a:extLst>
                    <a:ext uri="{FF2B5EF4-FFF2-40B4-BE49-F238E27FC236}">
                      <a16:creationId xmlns:a16="http://schemas.microsoft.com/office/drawing/2014/main" id="{DBE07B93-56EA-4C5B-AD70-CD92227C05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02889" y="4963502"/>
                  <a:ext cx="217355" cy="2173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l">
                    <a:defRPr/>
                  </a:pPr>
                  <a:r>
                    <a:rPr lang="en-US" sz="1100" dirty="0">
                      <a:latin typeface="Lucida Console" pitchFamily="49" charset="0"/>
                    </a:rPr>
                    <a:t>CC</a:t>
                  </a:r>
                  <a:endParaRPr lang="en-US" sz="18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endParaRPr>
                </a:p>
              </p:txBody>
            </p:sp>
          </p:grpSp>
          <p:sp>
            <p:nvSpPr>
              <p:cNvPr id="107" name="Line 29">
                <a:extLst>
                  <a:ext uri="{FF2B5EF4-FFF2-40B4-BE49-F238E27FC236}">
                    <a16:creationId xmlns:a16="http://schemas.microsoft.com/office/drawing/2014/main" id="{56DFB040-0DFC-4609-A48B-B372E1917A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05202" y="4363369"/>
                <a:ext cx="612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08" name="Line 39">
                <a:extLst>
                  <a:ext uri="{FF2B5EF4-FFF2-40B4-BE49-F238E27FC236}">
                    <a16:creationId xmlns:a16="http://schemas.microsoft.com/office/drawing/2014/main" id="{43F52EF3-93D2-4CF9-9636-81F1CE8105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77338" y="3813467"/>
                <a:ext cx="0" cy="3600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09" name="Line 39">
                <a:extLst>
                  <a:ext uri="{FF2B5EF4-FFF2-40B4-BE49-F238E27FC236}">
                    <a16:creationId xmlns:a16="http://schemas.microsoft.com/office/drawing/2014/main" id="{68FA4507-0208-427C-A2F9-9AF6755C51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74418" y="4551406"/>
                <a:ext cx="0" cy="3600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0" name="Line 29">
                <a:extLst>
                  <a:ext uri="{FF2B5EF4-FFF2-40B4-BE49-F238E27FC236}">
                    <a16:creationId xmlns:a16="http://schemas.microsoft.com/office/drawing/2014/main" id="{2CB99BFD-7444-4B9A-B146-0CAE98425F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080426" y="5086846"/>
                <a:ext cx="108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1" name="Line 39">
                <a:extLst>
                  <a:ext uri="{FF2B5EF4-FFF2-40B4-BE49-F238E27FC236}">
                    <a16:creationId xmlns:a16="http://schemas.microsoft.com/office/drawing/2014/main" id="{AC596454-CCFA-4143-B754-37EF09A419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85955" y="5086846"/>
                <a:ext cx="0" cy="4680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3" name="Line 39">
                <a:extLst>
                  <a:ext uri="{FF2B5EF4-FFF2-40B4-BE49-F238E27FC236}">
                    <a16:creationId xmlns:a16="http://schemas.microsoft.com/office/drawing/2014/main" id="{4869DB74-6175-4093-BEF9-23C55C1F3E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69741" y="3219721"/>
                <a:ext cx="0" cy="2160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4" name="Line 29">
                <a:extLst>
                  <a:ext uri="{FF2B5EF4-FFF2-40B4-BE49-F238E27FC236}">
                    <a16:creationId xmlns:a16="http://schemas.microsoft.com/office/drawing/2014/main" id="{921433F6-26E2-476B-817C-374ABC9923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90781" y="6036723"/>
                <a:ext cx="720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</a:endParaRPr>
              </a:p>
            </p:txBody>
          </p:sp>
          <p:sp>
            <p:nvSpPr>
              <p:cNvPr id="115" name="Line 39">
                <a:extLst>
                  <a:ext uri="{FF2B5EF4-FFF2-40B4-BE49-F238E27FC236}">
                    <a16:creationId xmlns:a16="http://schemas.microsoft.com/office/drawing/2014/main" id="{5334084A-4739-4B12-82FB-77FEDD45A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79519" y="3614363"/>
                <a:ext cx="0" cy="24120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6" name="Line 29">
                <a:extLst>
                  <a:ext uri="{FF2B5EF4-FFF2-40B4-BE49-F238E27FC236}">
                    <a16:creationId xmlns:a16="http://schemas.microsoft.com/office/drawing/2014/main" id="{58B57786-FB0F-46D8-8619-8B44A22758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76505" y="3606336"/>
                <a:ext cx="1620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7A80EA5-7826-4894-84C5-BDB9B7B22FA6}"/>
                </a:ext>
              </a:extLst>
            </p:cNvPr>
            <p:cNvSpPr txBox="1"/>
            <p:nvPr/>
          </p:nvSpPr>
          <p:spPr>
            <a:xfrm>
              <a:off x="6753952" y="2696391"/>
              <a:ext cx="329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2000" b="1" dirty="0"/>
                <a:t>Column Composition 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95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5D67-8272-4772-A264-ED84E243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and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BC72D-AA36-4500-A7FE-F0D6E44DA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Pros</a:t>
            </a:r>
          </a:p>
          <a:p>
            <a:pPr lvl="1"/>
            <a:r>
              <a:rPr lang="en-IN" dirty="0"/>
              <a:t>Speeds up primary PV control</a:t>
            </a:r>
          </a:p>
          <a:p>
            <a:pPr lvl="1"/>
            <a:r>
              <a:rPr lang="en-IN" dirty="0"/>
              <a:t>Slave loop removes local disturbances</a:t>
            </a:r>
          </a:p>
          <a:p>
            <a:pPr lvl="1"/>
            <a:r>
              <a:rPr lang="en-IN" dirty="0"/>
              <a:t>Slave loop removes local non-linearities</a:t>
            </a:r>
          </a:p>
          <a:p>
            <a:r>
              <a:rPr lang="en-IN" dirty="0"/>
              <a:t>Cons</a:t>
            </a:r>
          </a:p>
          <a:p>
            <a:pPr lvl="1"/>
            <a:r>
              <a:rPr lang="en-IN" dirty="0"/>
              <a:t>More instrumentation and loops to be tuned</a:t>
            </a:r>
          </a:p>
          <a:p>
            <a:r>
              <a:rPr lang="en-IN" dirty="0"/>
              <a:t>Tuning</a:t>
            </a:r>
          </a:p>
          <a:p>
            <a:pPr lvl="1"/>
            <a:r>
              <a:rPr lang="en-IN" dirty="0"/>
              <a:t>Inside-out</a:t>
            </a:r>
          </a:p>
          <a:p>
            <a:pPr lvl="1"/>
            <a:r>
              <a:rPr lang="en-IN" dirty="0"/>
              <a:t>Tune innermost first (outer loops on manual)</a:t>
            </a:r>
          </a:p>
          <a:p>
            <a:pPr lvl="1"/>
            <a:r>
              <a:rPr lang="en-IN" dirty="0"/>
              <a:t>Then tune next outer loop (inner loops on auto)</a:t>
            </a:r>
          </a:p>
          <a:p>
            <a:pPr lvl="1"/>
            <a:r>
              <a:rPr lang="en-IN" dirty="0"/>
              <a:t>Inner loops may be P only (for higher controller gain than PI)</a:t>
            </a:r>
          </a:p>
          <a:p>
            <a:r>
              <a:rPr lang="en-IN" dirty="0"/>
              <a:t>Slave loop dynamic speed &gt;&gt; Master loop dynamic speed</a:t>
            </a:r>
          </a:p>
        </p:txBody>
      </p:sp>
    </p:spTree>
    <p:extLst>
      <p:ext uri="{BB962C8B-B14F-4D97-AF65-F5344CB8AC3E}">
        <p14:creationId xmlns:p14="http://schemas.microsoft.com/office/powerpoint/2010/main" val="187791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4B88-3B6F-481F-B136-DDDC648C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Cascade</a:t>
            </a:r>
            <a:endParaRPr lang="en-IN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F39113-EB25-47FF-8157-6B3AFCA4B9C1}"/>
              </a:ext>
            </a:extLst>
          </p:cNvPr>
          <p:cNvGrpSpPr/>
          <p:nvPr/>
        </p:nvGrpSpPr>
        <p:grpSpPr>
          <a:xfrm>
            <a:off x="3195184" y="1322247"/>
            <a:ext cx="5051185" cy="1451846"/>
            <a:chOff x="3195184" y="2046147"/>
            <a:chExt cx="5051185" cy="145184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BC58055-CECB-43AA-A380-94B9151263B2}"/>
                </a:ext>
              </a:extLst>
            </p:cNvPr>
            <p:cNvGrpSpPr/>
            <p:nvPr/>
          </p:nvGrpSpPr>
          <p:grpSpPr>
            <a:xfrm>
              <a:off x="4770976" y="2101542"/>
              <a:ext cx="914400" cy="620299"/>
              <a:chOff x="5474614" y="2446861"/>
              <a:chExt cx="914400" cy="620299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F57A4E-CB4C-4E0F-BA50-CFF79D91F2BB}"/>
                  </a:ext>
                </a:extLst>
              </p:cNvPr>
              <p:cNvSpPr txBox="1"/>
              <p:nvPr/>
            </p:nvSpPr>
            <p:spPr>
              <a:xfrm>
                <a:off x="5698067" y="2497667"/>
                <a:ext cx="5437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</a:t>
                </a:r>
                <a:r>
                  <a:rPr kumimoji="0" lang="en-IN" sz="2400" b="0" i="1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  <a:r>
                  <a:rPr lang="en-IN" sz="2400" i="1" baseline="30000" dirty="0">
                    <a:solidFill>
                      <a:prstClr val="black"/>
                    </a:solidFill>
                    <a:latin typeface="Calibri" panose="020F0502020204030204"/>
                  </a:rPr>
                  <a:t>s</a:t>
                </a:r>
                <a:endParaRPr kumimoji="0" lang="en-I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0D3A40E-72CE-468A-ACDD-FE7F1DB78C83}"/>
                  </a:ext>
                </a:extLst>
              </p:cNvPr>
              <p:cNvSpPr/>
              <p:nvPr/>
            </p:nvSpPr>
            <p:spPr>
              <a:xfrm>
                <a:off x="5474614" y="2446861"/>
                <a:ext cx="914400" cy="6202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8C78B9C-6FC8-46B9-B36F-7D0B57594FBD}"/>
                </a:ext>
              </a:extLst>
            </p:cNvPr>
            <p:cNvGrpSpPr/>
            <p:nvPr/>
          </p:nvGrpSpPr>
          <p:grpSpPr>
            <a:xfrm>
              <a:off x="3807184" y="2212873"/>
              <a:ext cx="295567" cy="369332"/>
              <a:chOff x="2284583" y="4408592"/>
              <a:chExt cx="295567" cy="36933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AD9EA5-A041-463E-91A2-E637CC4AD6BF}"/>
                  </a:ext>
                </a:extLst>
              </p:cNvPr>
              <p:cNvSpPr txBox="1"/>
              <p:nvPr/>
            </p:nvSpPr>
            <p:spPr>
              <a:xfrm>
                <a:off x="2289686" y="4408592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Σ</a:t>
                </a: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5C65FB3-AC5A-4E78-95D6-BFD418CACE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4583" y="4451390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8F3BBB-323B-490E-BD47-28D340FCC89A}"/>
                </a:ext>
              </a:extLst>
            </p:cNvPr>
            <p:cNvCxnSpPr>
              <a:cxnSpLocks/>
            </p:cNvCxnSpPr>
            <p:nvPr/>
          </p:nvCxnSpPr>
          <p:spPr>
            <a:xfrm>
              <a:off x="3195184" y="2411003"/>
              <a:ext cx="61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34E6A2-6FC9-4426-BB85-8CC63CD23610}"/>
                </a:ext>
              </a:extLst>
            </p:cNvPr>
            <p:cNvSpPr txBox="1"/>
            <p:nvPr/>
          </p:nvSpPr>
          <p:spPr>
            <a:xfrm>
              <a:off x="3331285" y="2046147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  <a:r>
                <a:rPr kumimoji="0" lang="en-IN" sz="1800" b="0" i="1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</a:t>
              </a:r>
              <a:r>
                <a:rPr kumimoji="0" lang="en-IN" sz="1800" b="0" i="1" u="none" strike="noStrike" kern="1200" cap="none" spc="0" normalizeH="0" baseline="30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</a:t>
              </a:r>
              <a:endPara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9ED39C1-84D4-403B-B05B-CEFC078C215B}"/>
                </a:ext>
              </a:extLst>
            </p:cNvPr>
            <p:cNvCxnSpPr/>
            <p:nvPr/>
          </p:nvCxnSpPr>
          <p:spPr>
            <a:xfrm>
              <a:off x="4117151" y="2419470"/>
              <a:ext cx="6434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F10C1E-DB47-43A0-A4C2-1BE36495FE44}"/>
                </a:ext>
              </a:extLst>
            </p:cNvPr>
            <p:cNvSpPr txBox="1"/>
            <p:nvPr/>
          </p:nvSpPr>
          <p:spPr>
            <a:xfrm>
              <a:off x="5986391" y="3128661"/>
              <a:ext cx="372218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-1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CF68F7E-352A-4C53-8816-1F18C8ADAA1A}"/>
                </a:ext>
              </a:extLst>
            </p:cNvPr>
            <p:cNvCxnSpPr/>
            <p:nvPr/>
          </p:nvCxnSpPr>
          <p:spPr>
            <a:xfrm>
              <a:off x="8241653" y="2433489"/>
              <a:ext cx="0" cy="90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E1B2C1B-FC27-48F3-9AEE-626C8ED5A3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4369" y="3313327"/>
              <a:ext cx="187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69B0A02-3D5D-444D-9C1D-6238E7E1E5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971893" y="2312312"/>
              <a:ext cx="0" cy="201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5A63AD2-69D0-4455-9609-199114C9D924}"/>
                </a:ext>
              </a:extLst>
            </p:cNvPr>
            <p:cNvCxnSpPr/>
            <p:nvPr/>
          </p:nvCxnSpPr>
          <p:spPr>
            <a:xfrm>
              <a:off x="3951184" y="2543865"/>
              <a:ext cx="0" cy="79200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E638D9B-C9FE-4412-B999-7F25F0DE63E4}"/>
              </a:ext>
            </a:extLst>
          </p:cNvPr>
          <p:cNvGrpSpPr/>
          <p:nvPr/>
        </p:nvGrpSpPr>
        <p:grpSpPr>
          <a:xfrm>
            <a:off x="5685376" y="863294"/>
            <a:ext cx="5968482" cy="1155492"/>
            <a:chOff x="5685376" y="1587664"/>
            <a:chExt cx="5968482" cy="115549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2E0B756-B4C6-4AA5-8AE3-0D338B645878}"/>
                </a:ext>
              </a:extLst>
            </p:cNvPr>
            <p:cNvGrpSpPr/>
            <p:nvPr/>
          </p:nvGrpSpPr>
          <p:grpSpPr>
            <a:xfrm>
              <a:off x="8484426" y="2122857"/>
              <a:ext cx="914400" cy="620299"/>
              <a:chOff x="5474614" y="2446861"/>
              <a:chExt cx="914400" cy="620299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38D2517-DBAA-49D4-8985-7713507F072B}"/>
                  </a:ext>
                </a:extLst>
              </p:cNvPr>
              <p:cNvSpPr txBox="1"/>
              <p:nvPr/>
            </p:nvSpPr>
            <p:spPr>
              <a:xfrm>
                <a:off x="5698067" y="2497667"/>
                <a:ext cx="6463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</a:t>
                </a:r>
                <a:r>
                  <a:rPr kumimoji="0" lang="en-IN" sz="2400" b="0" i="1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r>
                  <a:rPr kumimoji="0" lang="en-IN" sz="2400" b="0" i="1" u="none" strike="noStrike" kern="1200" cap="none" spc="0" normalizeH="0" baseline="30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</a:t>
                </a:r>
                <a:endParaRPr kumimoji="0" lang="en-I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3CB25AA-204B-4388-B05B-41F375B3AFAF}"/>
                  </a:ext>
                </a:extLst>
              </p:cNvPr>
              <p:cNvSpPr/>
              <p:nvPr/>
            </p:nvSpPr>
            <p:spPr>
              <a:xfrm>
                <a:off x="5474614" y="2446861"/>
                <a:ext cx="914400" cy="6202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8CE18E0-DEB4-4458-ABDC-F99651763FA1}"/>
                </a:ext>
              </a:extLst>
            </p:cNvPr>
            <p:cNvGrpSpPr/>
            <p:nvPr/>
          </p:nvGrpSpPr>
          <p:grpSpPr>
            <a:xfrm>
              <a:off x="10044851" y="2248340"/>
              <a:ext cx="295567" cy="369332"/>
              <a:chOff x="2284583" y="4408592"/>
              <a:chExt cx="295567" cy="369332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A38EC7B-D6E2-44C8-AA48-CD5A5D5C0350}"/>
                  </a:ext>
                </a:extLst>
              </p:cNvPr>
              <p:cNvSpPr txBox="1"/>
              <p:nvPr/>
            </p:nvSpPr>
            <p:spPr>
              <a:xfrm>
                <a:off x="2289686" y="4408592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Σ</a:t>
                </a: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E337A10-81F2-4222-93C7-D199615CAD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4583" y="4451390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513F06F-AAF9-4640-8EC9-3A70F0EFE0DB}"/>
                </a:ext>
              </a:extLst>
            </p:cNvPr>
            <p:cNvCxnSpPr/>
            <p:nvPr/>
          </p:nvCxnSpPr>
          <p:spPr>
            <a:xfrm>
              <a:off x="9398826" y="2433006"/>
              <a:ext cx="6434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4845E7E-D4AA-400E-A6B2-BDC1923F8560}"/>
                </a:ext>
              </a:extLst>
            </p:cNvPr>
            <p:cNvCxnSpPr/>
            <p:nvPr/>
          </p:nvCxnSpPr>
          <p:spPr>
            <a:xfrm>
              <a:off x="10313224" y="2433006"/>
              <a:ext cx="97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503C26B-262C-4073-8D61-8F7D5C29DFE3}"/>
                </a:ext>
              </a:extLst>
            </p:cNvPr>
            <p:cNvCxnSpPr/>
            <p:nvPr/>
          </p:nvCxnSpPr>
          <p:spPr>
            <a:xfrm>
              <a:off x="8012409" y="2433006"/>
              <a:ext cx="46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65FC63C-11CA-4ABF-ACDD-38F034001CC7}"/>
                </a:ext>
              </a:extLst>
            </p:cNvPr>
            <p:cNvGrpSpPr/>
            <p:nvPr/>
          </p:nvGrpSpPr>
          <p:grpSpPr>
            <a:xfrm>
              <a:off x="10031513" y="1597434"/>
              <a:ext cx="425116" cy="670641"/>
              <a:chOff x="9050438" y="1597434"/>
              <a:chExt cx="425116" cy="670641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DB9DB91C-4E06-4C2B-913E-268D98047D9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025152" y="2088075"/>
                <a:ext cx="36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CC8077-78BC-43F8-BD1F-67FA33553317}"/>
                  </a:ext>
                </a:extLst>
              </p:cNvPr>
              <p:cNvSpPr txBox="1"/>
              <p:nvPr/>
            </p:nvSpPr>
            <p:spPr>
              <a:xfrm>
                <a:off x="9050438" y="1597434"/>
                <a:ext cx="425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IN" sz="1800" b="0" i="1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</a:t>
                </a:r>
                <a:endParaRPr kumimoji="0" lang="en-I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9F92FB-9D3E-4A7B-BCA9-52A32B2EB6D0}"/>
                </a:ext>
              </a:extLst>
            </p:cNvPr>
            <p:cNvSpPr txBox="1"/>
            <p:nvPr/>
          </p:nvSpPr>
          <p:spPr>
            <a:xfrm>
              <a:off x="11244772" y="2223299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  <a:r>
                <a:rPr kumimoji="0" lang="en-IN" sz="1800" b="0" i="1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</a:t>
              </a:r>
              <a:endPara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71189CE-A6EC-406E-B169-AC683BDF034A}"/>
                </a:ext>
              </a:extLst>
            </p:cNvPr>
            <p:cNvGrpSpPr/>
            <p:nvPr/>
          </p:nvGrpSpPr>
          <p:grpSpPr>
            <a:xfrm>
              <a:off x="6326871" y="2101543"/>
              <a:ext cx="914400" cy="620299"/>
              <a:chOff x="5474614" y="2446861"/>
              <a:chExt cx="914400" cy="620299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96FBC99-B983-475E-B902-21B2546C147E}"/>
                  </a:ext>
                </a:extLst>
              </p:cNvPr>
              <p:cNvSpPr txBox="1"/>
              <p:nvPr/>
            </p:nvSpPr>
            <p:spPr>
              <a:xfrm>
                <a:off x="5698067" y="2497667"/>
                <a:ext cx="5635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</a:t>
                </a:r>
                <a:r>
                  <a:rPr kumimoji="0" lang="en-IN" sz="2400" b="0" i="1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r>
                  <a:rPr lang="en-IN" sz="2400" i="1" baseline="30000" dirty="0">
                    <a:solidFill>
                      <a:prstClr val="black"/>
                    </a:solidFill>
                    <a:latin typeface="Calibri" panose="020F0502020204030204"/>
                  </a:rPr>
                  <a:t>s</a:t>
                </a:r>
                <a:endParaRPr kumimoji="0" lang="en-I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D370EBF-4BD0-452B-8B05-051DEE4B649D}"/>
                  </a:ext>
                </a:extLst>
              </p:cNvPr>
              <p:cNvSpPr/>
              <p:nvPr/>
            </p:nvSpPr>
            <p:spPr>
              <a:xfrm>
                <a:off x="5474614" y="2446861"/>
                <a:ext cx="914400" cy="6202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73A6BEA-CEAB-40DD-9121-0B9C097D236C}"/>
                </a:ext>
              </a:extLst>
            </p:cNvPr>
            <p:cNvGrpSpPr/>
            <p:nvPr/>
          </p:nvGrpSpPr>
          <p:grpSpPr>
            <a:xfrm>
              <a:off x="7707761" y="2237484"/>
              <a:ext cx="295567" cy="369332"/>
              <a:chOff x="2284583" y="4408592"/>
              <a:chExt cx="295567" cy="36933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9881EEF-34EA-41C6-8B9E-0235CED8F387}"/>
                  </a:ext>
                </a:extLst>
              </p:cNvPr>
              <p:cNvSpPr txBox="1"/>
              <p:nvPr/>
            </p:nvSpPr>
            <p:spPr>
              <a:xfrm>
                <a:off x="2289686" y="4408592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Σ</a:t>
                </a: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17A676D-E11E-461F-95CA-CEF1F03230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4583" y="4451390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CC20359-7604-491B-9FB5-56359F0BB7DA}"/>
                </a:ext>
              </a:extLst>
            </p:cNvPr>
            <p:cNvCxnSpPr/>
            <p:nvPr/>
          </p:nvCxnSpPr>
          <p:spPr>
            <a:xfrm>
              <a:off x="7238369" y="2422150"/>
              <a:ext cx="46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EE8CC50-5215-4807-B7C2-348DA87C40A9}"/>
                </a:ext>
              </a:extLst>
            </p:cNvPr>
            <p:cNvSpPr txBox="1"/>
            <p:nvPr/>
          </p:nvSpPr>
          <p:spPr>
            <a:xfrm>
              <a:off x="8026114" y="2063674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  <a:r>
                <a:rPr lang="en-IN" i="1" baseline="-25000" dirty="0">
                  <a:solidFill>
                    <a:prstClr val="black"/>
                  </a:solidFill>
                  <a:latin typeface="Calibri" panose="020F0502020204030204"/>
                </a:rPr>
                <a:t>s</a:t>
              </a:r>
              <a:endPara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701469D-72B1-49CA-A170-C3E45F1D4C14}"/>
                </a:ext>
              </a:extLst>
            </p:cNvPr>
            <p:cNvGrpSpPr/>
            <p:nvPr/>
          </p:nvGrpSpPr>
          <p:grpSpPr>
            <a:xfrm>
              <a:off x="7706550" y="1587664"/>
              <a:ext cx="362600" cy="670641"/>
              <a:chOff x="9050438" y="1597434"/>
              <a:chExt cx="362600" cy="670641"/>
            </a:xfrm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55299999-4762-424F-9BE3-CEF8444586B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025152" y="2088075"/>
                <a:ext cx="36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6D8E62-3F75-4D08-B1B5-7792D95B4E7D}"/>
                  </a:ext>
                </a:extLst>
              </p:cNvPr>
              <p:cNvSpPr txBox="1"/>
              <p:nvPr/>
            </p:nvSpPr>
            <p:spPr>
              <a:xfrm>
                <a:off x="9050438" y="1597434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lang="en-IN" i="1" baseline="-25000" dirty="0">
                    <a:solidFill>
                      <a:prstClr val="black"/>
                    </a:solidFill>
                    <a:latin typeface="Calibri" panose="020F0502020204030204"/>
                  </a:rPr>
                  <a:t>s</a:t>
                </a:r>
                <a:endParaRPr kumimoji="0" lang="en-I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1B364B8-F7D2-4DAE-8DFF-03B32131E82C}"/>
                </a:ext>
              </a:extLst>
            </p:cNvPr>
            <p:cNvCxnSpPr/>
            <p:nvPr/>
          </p:nvCxnSpPr>
          <p:spPr>
            <a:xfrm>
              <a:off x="5685376" y="2411003"/>
              <a:ext cx="6434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756DA20-DE20-4763-8194-3517F9876A58}"/>
                </a:ext>
              </a:extLst>
            </p:cNvPr>
            <p:cNvSpPr txBox="1"/>
            <p:nvPr/>
          </p:nvSpPr>
          <p:spPr>
            <a:xfrm>
              <a:off x="5834747" y="2092313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i="1" dirty="0">
                  <a:solidFill>
                    <a:prstClr val="black"/>
                  </a:solidFill>
                  <a:latin typeface="Calibri" panose="020F0502020204030204"/>
                </a:rPr>
                <a:t>u</a:t>
              </a:r>
              <a:endPara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480E143-8391-48F4-A8E0-3E704B24C6A5}"/>
              </a:ext>
            </a:extLst>
          </p:cNvPr>
          <p:cNvGrpSpPr/>
          <p:nvPr/>
        </p:nvGrpSpPr>
        <p:grpSpPr>
          <a:xfrm>
            <a:off x="304681" y="1367428"/>
            <a:ext cx="10533688" cy="2288318"/>
            <a:chOff x="304681" y="2091328"/>
            <a:chExt cx="10533688" cy="228831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1130DD7-6AA8-49DE-A261-E3EF7F7D34B3}"/>
                </a:ext>
              </a:extLst>
            </p:cNvPr>
            <p:cNvGrpSpPr/>
            <p:nvPr/>
          </p:nvGrpSpPr>
          <p:grpSpPr>
            <a:xfrm>
              <a:off x="2261387" y="2091328"/>
              <a:ext cx="914400" cy="620299"/>
              <a:chOff x="5474614" y="2446861"/>
              <a:chExt cx="914400" cy="620299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726311D-836C-4B6C-8C51-E7C01C0C4AD6}"/>
                  </a:ext>
                </a:extLst>
              </p:cNvPr>
              <p:cNvSpPr txBox="1"/>
              <p:nvPr/>
            </p:nvSpPr>
            <p:spPr>
              <a:xfrm>
                <a:off x="5698067" y="2497667"/>
                <a:ext cx="6254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</a:t>
                </a:r>
                <a:r>
                  <a:rPr kumimoji="0" lang="en-IN" sz="2400" b="0" i="1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  <a:r>
                  <a:rPr lang="en-IN" sz="2400" i="1" baseline="30000" dirty="0">
                    <a:solidFill>
                      <a:prstClr val="black"/>
                    </a:solidFill>
                    <a:latin typeface="Calibri" panose="020F0502020204030204"/>
                  </a:rPr>
                  <a:t>m</a:t>
                </a:r>
                <a:endParaRPr kumimoji="0" lang="en-I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C476BE9-22E7-46F2-B69C-94D9F93CED76}"/>
                  </a:ext>
                </a:extLst>
              </p:cNvPr>
              <p:cNvSpPr/>
              <p:nvPr/>
            </p:nvSpPr>
            <p:spPr>
              <a:xfrm>
                <a:off x="5474614" y="2446861"/>
                <a:ext cx="914400" cy="6202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A117154-627D-4682-9D9F-1DEB6519B236}"/>
                </a:ext>
              </a:extLst>
            </p:cNvPr>
            <p:cNvSpPr txBox="1"/>
            <p:nvPr/>
          </p:nvSpPr>
          <p:spPr>
            <a:xfrm>
              <a:off x="6007109" y="4010314"/>
              <a:ext cx="372218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-1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88E8274-9C24-461A-AFB8-B3665871B82A}"/>
                </a:ext>
              </a:extLst>
            </p:cNvPr>
            <p:cNvGrpSpPr/>
            <p:nvPr/>
          </p:nvGrpSpPr>
          <p:grpSpPr>
            <a:xfrm>
              <a:off x="1445378" y="2212873"/>
              <a:ext cx="295567" cy="369332"/>
              <a:chOff x="2284583" y="4408592"/>
              <a:chExt cx="295567" cy="369332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CE78D46-B3A2-45EC-A017-14D67B32F8FF}"/>
                  </a:ext>
                </a:extLst>
              </p:cNvPr>
              <p:cNvSpPr txBox="1"/>
              <p:nvPr/>
            </p:nvSpPr>
            <p:spPr>
              <a:xfrm>
                <a:off x="2289686" y="4408592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Σ</a:t>
                </a: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F1347AE-969B-4F1A-823D-7DE03EA30C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4583" y="4451390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7D38230-43D5-46A2-8924-67487B4EC2E2}"/>
                </a:ext>
              </a:extLst>
            </p:cNvPr>
            <p:cNvCxnSpPr/>
            <p:nvPr/>
          </p:nvCxnSpPr>
          <p:spPr>
            <a:xfrm>
              <a:off x="1740945" y="2392073"/>
              <a:ext cx="50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E65F64A-C869-4C8F-B5C9-171991E0032F}"/>
                </a:ext>
              </a:extLst>
            </p:cNvPr>
            <p:cNvCxnSpPr>
              <a:cxnSpLocks/>
            </p:cNvCxnSpPr>
            <p:nvPr/>
          </p:nvCxnSpPr>
          <p:spPr>
            <a:xfrm>
              <a:off x="833378" y="2398440"/>
              <a:ext cx="61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C8F3106-4C80-4495-9B47-49A752EFA00E}"/>
                </a:ext>
              </a:extLst>
            </p:cNvPr>
            <p:cNvSpPr txBox="1"/>
            <p:nvPr/>
          </p:nvSpPr>
          <p:spPr>
            <a:xfrm>
              <a:off x="304681" y="2174551"/>
              <a:ext cx="558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  <a:r>
                <a:rPr lang="en-IN" i="1" baseline="-25000" dirty="0">
                  <a:solidFill>
                    <a:prstClr val="black"/>
                  </a:solidFill>
                  <a:latin typeface="Calibri" panose="020F0502020204030204"/>
                </a:rPr>
                <a:t>m</a:t>
              </a:r>
              <a:r>
                <a:rPr kumimoji="0" lang="en-IN" sz="1800" b="0" i="1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</a:t>
              </a:r>
              <a:endPara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F2FC98D-40B1-4469-885B-6977DA3E5E4D}"/>
                </a:ext>
              </a:extLst>
            </p:cNvPr>
            <p:cNvCxnSpPr/>
            <p:nvPr/>
          </p:nvCxnSpPr>
          <p:spPr>
            <a:xfrm>
              <a:off x="10830327" y="2461645"/>
              <a:ext cx="0" cy="1728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C16FC98-AA7C-43F0-BF69-C77DF87656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4369" y="4189645"/>
              <a:ext cx="446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83FD9A-619B-4932-8CDD-060F24DD8F13}"/>
                </a:ext>
              </a:extLst>
            </p:cNvPr>
            <p:cNvCxnSpPr/>
            <p:nvPr/>
          </p:nvCxnSpPr>
          <p:spPr>
            <a:xfrm>
              <a:off x="1587687" y="2568282"/>
              <a:ext cx="0" cy="162000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4DB3CF1-C826-4C3D-AC2D-11C9BCF9039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93646" y="1966146"/>
              <a:ext cx="0" cy="4428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66EE081-8064-4AF5-9CF0-0C1C07F397F0}"/>
              </a:ext>
            </a:extLst>
          </p:cNvPr>
          <p:cNvGrpSpPr/>
          <p:nvPr/>
        </p:nvGrpSpPr>
        <p:grpSpPr>
          <a:xfrm>
            <a:off x="1595713" y="2246701"/>
            <a:ext cx="3801961" cy="1226731"/>
            <a:chOff x="1595713" y="2970601"/>
            <a:chExt cx="3801961" cy="122673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F8CAE55-96D3-47A0-84CD-042CC5DB422B}"/>
                </a:ext>
              </a:extLst>
            </p:cNvPr>
            <p:cNvSpPr txBox="1"/>
            <p:nvPr/>
          </p:nvSpPr>
          <p:spPr>
            <a:xfrm>
              <a:off x="3935697" y="2970601"/>
              <a:ext cx="1461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Slave Loop</a:t>
              </a:r>
              <a:endParaRPr lang="en-IN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EE29440-776B-4358-80F9-AB63366B89AB}"/>
                </a:ext>
              </a:extLst>
            </p:cNvPr>
            <p:cNvSpPr txBox="1"/>
            <p:nvPr/>
          </p:nvSpPr>
          <p:spPr>
            <a:xfrm>
              <a:off x="1595713" y="3828000"/>
              <a:ext cx="1461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Master Loop</a:t>
              </a:r>
              <a:endParaRPr lang="en-IN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8F9AD6C-D773-4525-B7D0-45CD0978E16B}"/>
              </a:ext>
            </a:extLst>
          </p:cNvPr>
          <p:cNvGrpSpPr/>
          <p:nvPr/>
        </p:nvGrpSpPr>
        <p:grpSpPr>
          <a:xfrm>
            <a:off x="106996" y="4063092"/>
            <a:ext cx="11965876" cy="714747"/>
            <a:chOff x="106996" y="4063092"/>
            <a:chExt cx="11965876" cy="7147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0B5AB9C-6A6F-4E14-A75E-DABDDCB0EA62}"/>
                    </a:ext>
                  </a:extLst>
                </p:cNvPr>
                <p:cNvSpPr txBox="1"/>
                <p:nvPr/>
              </p:nvSpPr>
              <p:spPr>
                <a:xfrm>
                  <a:off x="106996" y="4063092"/>
                  <a:ext cx="3700188" cy="714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𝑠𝑝</m:t>
                                </m:r>
                              </m:sup>
                            </m:sSubSup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0B5AB9C-6A6F-4E14-A75E-DABDDCB0EA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96" y="4063092"/>
                  <a:ext cx="3700188" cy="71474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32F4618-B384-4287-B13C-693CBB39727A}"/>
                    </a:ext>
                  </a:extLst>
                </p:cNvPr>
                <p:cNvSpPr txBox="1"/>
                <p:nvPr/>
              </p:nvSpPr>
              <p:spPr>
                <a:xfrm>
                  <a:off x="4235287" y="4063092"/>
                  <a:ext cx="3700188" cy="714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32F4618-B384-4287-B13C-693CBB3972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5287" y="4063092"/>
                  <a:ext cx="3700188" cy="7147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56DCE44C-9ED8-46BE-8A08-D637316F9E4E}"/>
                    </a:ext>
                  </a:extLst>
                </p:cNvPr>
                <p:cNvSpPr txBox="1"/>
                <p:nvPr/>
              </p:nvSpPr>
              <p:spPr>
                <a:xfrm>
                  <a:off x="8372684" y="4063092"/>
                  <a:ext cx="3700188" cy="714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56DCE44C-9ED8-46BE-8A08-D637316F9E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2684" y="4063092"/>
                  <a:ext cx="3700188" cy="71474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6799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4B88-3B6F-481F-B136-DDDC648C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Cascade</a:t>
            </a:r>
            <a:endParaRPr lang="en-IN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E4F13F5-AA76-4C66-9517-4A9C2DCD10F8}"/>
              </a:ext>
            </a:extLst>
          </p:cNvPr>
          <p:cNvGrpSpPr/>
          <p:nvPr/>
        </p:nvGrpSpPr>
        <p:grpSpPr>
          <a:xfrm>
            <a:off x="4423909" y="1014111"/>
            <a:ext cx="5051185" cy="1441030"/>
            <a:chOff x="3195184" y="1852311"/>
            <a:chExt cx="5051185" cy="144103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D8ECCB7-9D3D-44E8-965A-D003380E62FD}"/>
                </a:ext>
              </a:extLst>
            </p:cNvPr>
            <p:cNvGrpSpPr/>
            <p:nvPr/>
          </p:nvGrpSpPr>
          <p:grpSpPr>
            <a:xfrm>
              <a:off x="4770976" y="2673042"/>
              <a:ext cx="914400" cy="620299"/>
              <a:chOff x="5474614" y="2446861"/>
              <a:chExt cx="914400" cy="62029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1D9A44-EC66-451B-B056-BDA1E3B5706A}"/>
                  </a:ext>
                </a:extLst>
              </p:cNvPr>
              <p:cNvSpPr txBox="1"/>
              <p:nvPr/>
            </p:nvSpPr>
            <p:spPr>
              <a:xfrm>
                <a:off x="5698067" y="2497667"/>
                <a:ext cx="5437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</a:t>
                </a:r>
                <a:r>
                  <a:rPr kumimoji="0" lang="en-IN" sz="2400" b="0" i="1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  <a:r>
                  <a:rPr lang="en-IN" sz="2400" i="1" baseline="30000" dirty="0">
                    <a:solidFill>
                      <a:prstClr val="black"/>
                    </a:solidFill>
                    <a:latin typeface="Calibri" panose="020F0502020204030204"/>
                  </a:rPr>
                  <a:t>s</a:t>
                </a:r>
                <a:endParaRPr kumimoji="0" lang="en-I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DB4408C-773D-4E1A-B778-5B505383CEC8}"/>
                  </a:ext>
                </a:extLst>
              </p:cNvPr>
              <p:cNvSpPr/>
              <p:nvPr/>
            </p:nvSpPr>
            <p:spPr>
              <a:xfrm>
                <a:off x="5474614" y="2446861"/>
                <a:ext cx="914400" cy="6202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B4A29BF-6A96-4ADB-9A32-2EFE23776997}"/>
                </a:ext>
              </a:extLst>
            </p:cNvPr>
            <p:cNvGrpSpPr/>
            <p:nvPr/>
          </p:nvGrpSpPr>
          <p:grpSpPr>
            <a:xfrm>
              <a:off x="3195184" y="1852311"/>
              <a:ext cx="5051185" cy="1301394"/>
              <a:chOff x="3195184" y="1852311"/>
              <a:chExt cx="5051185" cy="130139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F86D030A-FC3B-449B-988C-22FAC6574EB9}"/>
                  </a:ext>
                </a:extLst>
              </p:cNvPr>
              <p:cNvGrpSpPr/>
              <p:nvPr/>
            </p:nvGrpSpPr>
            <p:grpSpPr>
              <a:xfrm>
                <a:off x="3807184" y="2784373"/>
                <a:ext cx="295567" cy="369332"/>
                <a:chOff x="2284583" y="4408592"/>
                <a:chExt cx="295567" cy="369332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E4B9796-BAD2-4004-8105-F78F7F8F22E7}"/>
                    </a:ext>
                  </a:extLst>
                </p:cNvPr>
                <p:cNvSpPr txBox="1"/>
                <p:nvPr/>
              </p:nvSpPr>
              <p:spPr>
                <a:xfrm>
                  <a:off x="2289686" y="4408592"/>
                  <a:ext cx="2904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l-G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Σ</a:t>
                  </a:r>
                  <a:endPara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7DBF385-A722-43EB-9AE6-F9CE97E5C6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84583" y="4451390"/>
                  <a:ext cx="288000" cy="288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AA209C2-E609-4F4D-87AC-D4AF935B3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5184" y="2983086"/>
                <a:ext cx="612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800319-293E-4486-ACFD-A7391C4340C8}"/>
                  </a:ext>
                </a:extLst>
              </p:cNvPr>
              <p:cNvSpPr txBox="1"/>
              <p:nvPr/>
            </p:nvSpPr>
            <p:spPr>
              <a:xfrm>
                <a:off x="3331285" y="2618230"/>
                <a:ext cx="495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</a:t>
                </a:r>
                <a:r>
                  <a:rPr kumimoji="0" lang="en-IN" sz="1800" b="0" i="1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</a:t>
                </a:r>
                <a:r>
                  <a:rPr kumimoji="0" lang="en-IN" sz="1800" b="0" i="1" u="none" strike="noStrike" kern="1200" cap="none" spc="0" normalizeH="0" baseline="30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SP</a:t>
                </a:r>
                <a:endParaRPr kumimoji="0" lang="en-I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6A8C3F1D-1412-44B9-893C-CE13B2170E6C}"/>
                  </a:ext>
                </a:extLst>
              </p:cNvPr>
              <p:cNvCxnSpPr/>
              <p:nvPr/>
            </p:nvCxnSpPr>
            <p:spPr>
              <a:xfrm>
                <a:off x="4117151" y="2990970"/>
                <a:ext cx="6434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7B91B9-14C9-4378-8700-DD6D5FCC6238}"/>
                  </a:ext>
                </a:extLst>
              </p:cNvPr>
              <p:cNvSpPr txBox="1"/>
              <p:nvPr/>
            </p:nvSpPr>
            <p:spPr>
              <a:xfrm>
                <a:off x="5986391" y="1852311"/>
                <a:ext cx="372218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-1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29C5608-8213-4065-BB3D-DEA1BAD00EFE}"/>
                  </a:ext>
                </a:extLst>
              </p:cNvPr>
              <p:cNvCxnSpPr/>
              <p:nvPr/>
            </p:nvCxnSpPr>
            <p:spPr>
              <a:xfrm>
                <a:off x="8246369" y="2034824"/>
                <a:ext cx="0" cy="93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6C46132-2F64-40AA-9463-CAEEF4CEC0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74369" y="2036977"/>
                <a:ext cx="1872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79C07C3-BC59-4008-BE8B-928B89B996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971893" y="1016912"/>
                <a:ext cx="0" cy="201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5C206FB-FFF3-465A-BCEB-0251597C31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51184" y="2010465"/>
                <a:ext cx="0" cy="79200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65AAD42-BE41-4034-958E-61CF6E20E188}"/>
              </a:ext>
            </a:extLst>
          </p:cNvPr>
          <p:cNvGrpSpPr/>
          <p:nvPr/>
        </p:nvGrpSpPr>
        <p:grpSpPr>
          <a:xfrm>
            <a:off x="1533406" y="1825612"/>
            <a:ext cx="7904944" cy="2288890"/>
            <a:chOff x="304681" y="2663812"/>
            <a:chExt cx="7904944" cy="228889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19C0802-4C37-4FB5-991D-05372A128AF4}"/>
                </a:ext>
              </a:extLst>
            </p:cNvPr>
            <p:cNvGrpSpPr/>
            <p:nvPr/>
          </p:nvGrpSpPr>
          <p:grpSpPr>
            <a:xfrm>
              <a:off x="1445378" y="2785357"/>
              <a:ext cx="295567" cy="369332"/>
              <a:chOff x="2284583" y="4408592"/>
              <a:chExt cx="295567" cy="369332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5C2B7AD-66B8-453D-9C00-EB028D17AFA2}"/>
                  </a:ext>
                </a:extLst>
              </p:cNvPr>
              <p:cNvSpPr txBox="1"/>
              <p:nvPr/>
            </p:nvSpPr>
            <p:spPr>
              <a:xfrm>
                <a:off x="2289686" y="4408592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Σ</a:t>
                </a: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05E5248-C4CC-4909-AF15-00097C07B7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4583" y="4451390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B47C54A-8CE0-4BEF-9912-4C01F1853027}"/>
                </a:ext>
              </a:extLst>
            </p:cNvPr>
            <p:cNvGrpSpPr/>
            <p:nvPr/>
          </p:nvGrpSpPr>
          <p:grpSpPr>
            <a:xfrm>
              <a:off x="304681" y="2663812"/>
              <a:ext cx="7904944" cy="2288890"/>
              <a:chOff x="304681" y="2663812"/>
              <a:chExt cx="7904944" cy="2288890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B477C892-1491-46FD-B8D0-1C658DF00D54}"/>
                  </a:ext>
                </a:extLst>
              </p:cNvPr>
              <p:cNvGrpSpPr/>
              <p:nvPr/>
            </p:nvGrpSpPr>
            <p:grpSpPr>
              <a:xfrm>
                <a:off x="2261387" y="2663812"/>
                <a:ext cx="914400" cy="620299"/>
                <a:chOff x="5474614" y="2446861"/>
                <a:chExt cx="914400" cy="620299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39722F3-F870-4DBF-89A3-1630F78CF77B}"/>
                    </a:ext>
                  </a:extLst>
                </p:cNvPr>
                <p:cNvSpPr txBox="1"/>
                <p:nvPr/>
              </p:nvSpPr>
              <p:spPr>
                <a:xfrm>
                  <a:off x="5698067" y="2497667"/>
                  <a:ext cx="62549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4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G</a:t>
                  </a:r>
                  <a:r>
                    <a:rPr kumimoji="0" lang="en-IN" sz="2400" b="0" i="1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lang="en-IN" sz="2400" i="1" baseline="30000" dirty="0">
                      <a:solidFill>
                        <a:prstClr val="black"/>
                      </a:solidFill>
                      <a:latin typeface="Calibri" panose="020F0502020204030204"/>
                    </a:rPr>
                    <a:t>m</a:t>
                  </a:r>
                  <a:endParaRPr kumimoji="0" lang="en-I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B0E76B6D-9C6E-45D5-AC8F-7D11D1D80919}"/>
                    </a:ext>
                  </a:extLst>
                </p:cNvPr>
                <p:cNvSpPr/>
                <p:nvPr/>
              </p:nvSpPr>
              <p:spPr>
                <a:xfrm>
                  <a:off x="5474614" y="2446861"/>
                  <a:ext cx="914400" cy="62029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CFB1971-0AB6-40DB-A95F-B18DC1B93712}"/>
                  </a:ext>
                </a:extLst>
              </p:cNvPr>
              <p:cNvSpPr txBox="1"/>
              <p:nvPr/>
            </p:nvSpPr>
            <p:spPr>
              <a:xfrm>
                <a:off x="4434804" y="4583370"/>
                <a:ext cx="372218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-1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8ED126D-7D9C-4D13-941B-9E7890A604B9}"/>
                  </a:ext>
                </a:extLst>
              </p:cNvPr>
              <p:cNvCxnSpPr/>
              <p:nvPr/>
            </p:nvCxnSpPr>
            <p:spPr>
              <a:xfrm>
                <a:off x="1740945" y="2964557"/>
                <a:ext cx="504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3354C55-DB95-4F4B-B82B-A43FE11D9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378" y="2970924"/>
                <a:ext cx="612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73E84CA-83E9-49FD-953E-2F913D33F000}"/>
                  </a:ext>
                </a:extLst>
              </p:cNvPr>
              <p:cNvSpPr txBox="1"/>
              <p:nvPr/>
            </p:nvSpPr>
            <p:spPr>
              <a:xfrm>
                <a:off x="304681" y="2747035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</a:t>
                </a:r>
                <a:r>
                  <a:rPr lang="en-IN" i="1" baseline="-25000" dirty="0">
                    <a:solidFill>
                      <a:prstClr val="black"/>
                    </a:solidFill>
                    <a:latin typeface="Calibri" panose="020F0502020204030204"/>
                  </a:rPr>
                  <a:t>m</a:t>
                </a:r>
                <a:r>
                  <a:rPr kumimoji="0" lang="en-IN" sz="18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SP</a:t>
                </a:r>
                <a:endParaRPr kumimoji="0" lang="en-I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8BC0B4C-9894-442F-8EBE-DF78EB73F571}"/>
                  </a:ext>
                </a:extLst>
              </p:cNvPr>
              <p:cNvCxnSpPr/>
              <p:nvPr/>
            </p:nvCxnSpPr>
            <p:spPr>
              <a:xfrm>
                <a:off x="8208671" y="4012036"/>
                <a:ext cx="0" cy="75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EF93D49-29AC-47A8-A060-2EDAB5DEB2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89625" y="4758511"/>
                <a:ext cx="342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24F5A28-C23C-417E-8B61-A20808C8292A}"/>
                  </a:ext>
                </a:extLst>
              </p:cNvPr>
              <p:cNvCxnSpPr/>
              <p:nvPr/>
            </p:nvCxnSpPr>
            <p:spPr>
              <a:xfrm>
                <a:off x="1587687" y="3139782"/>
                <a:ext cx="0" cy="162000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3539461-9600-4914-BDE4-104EA50C7DD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014021" y="3329646"/>
                <a:ext cx="0" cy="2844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1D087F0-81A0-4D8D-9C88-6EFBC73AD5F8}"/>
              </a:ext>
            </a:extLst>
          </p:cNvPr>
          <p:cNvGrpSpPr/>
          <p:nvPr/>
        </p:nvGrpSpPr>
        <p:grpSpPr>
          <a:xfrm>
            <a:off x="2824438" y="1155639"/>
            <a:ext cx="3799850" cy="2775977"/>
            <a:chOff x="1595713" y="1421355"/>
            <a:chExt cx="3799850" cy="277597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A8AB4C1-0031-408B-B6EB-2366B4B61F57}"/>
                </a:ext>
              </a:extLst>
            </p:cNvPr>
            <p:cNvSpPr txBox="1"/>
            <p:nvPr/>
          </p:nvSpPr>
          <p:spPr>
            <a:xfrm>
              <a:off x="3933586" y="1421355"/>
              <a:ext cx="1461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Slave Loop</a:t>
              </a:r>
              <a:endParaRPr lang="en-IN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0BDDF4-4ADF-4936-A723-50C73D0DD42B}"/>
                </a:ext>
              </a:extLst>
            </p:cNvPr>
            <p:cNvSpPr txBox="1"/>
            <p:nvPr/>
          </p:nvSpPr>
          <p:spPr>
            <a:xfrm>
              <a:off x="1595713" y="3828000"/>
              <a:ext cx="1461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Master Loop</a:t>
              </a:r>
              <a:endParaRPr lang="en-IN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FEF8926-C4FB-41C3-B266-03F79EFF9B17}"/>
              </a:ext>
            </a:extLst>
          </p:cNvPr>
          <p:cNvGrpSpPr/>
          <p:nvPr/>
        </p:nvGrpSpPr>
        <p:grpSpPr>
          <a:xfrm>
            <a:off x="6914101" y="1320963"/>
            <a:ext cx="3225985" cy="2134527"/>
            <a:chOff x="5685376" y="2159163"/>
            <a:chExt cx="3225985" cy="213452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2C596F5-E69F-4850-A385-9CB41288175B}"/>
                </a:ext>
              </a:extLst>
            </p:cNvPr>
            <p:cNvGrpSpPr/>
            <p:nvPr/>
          </p:nvGrpSpPr>
          <p:grpSpPr>
            <a:xfrm>
              <a:off x="6326871" y="3673391"/>
              <a:ext cx="914400" cy="620299"/>
              <a:chOff x="5474614" y="2446861"/>
              <a:chExt cx="914400" cy="62029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7080D81-C022-406E-A2E0-0BA2E07B9793}"/>
                  </a:ext>
                </a:extLst>
              </p:cNvPr>
              <p:cNvSpPr txBox="1"/>
              <p:nvPr/>
            </p:nvSpPr>
            <p:spPr>
              <a:xfrm>
                <a:off x="5698067" y="2497667"/>
                <a:ext cx="6463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</a:t>
                </a:r>
                <a:r>
                  <a:rPr kumimoji="0" lang="en-IN" sz="2400" b="0" i="1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r>
                  <a:rPr kumimoji="0" lang="en-IN" sz="2400" b="0" i="1" u="none" strike="noStrike" kern="1200" cap="none" spc="0" normalizeH="0" baseline="30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</a:t>
                </a:r>
                <a:endParaRPr kumimoji="0" lang="en-I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5B69C-A658-48D1-A113-88E9AEB638CC}"/>
                  </a:ext>
                </a:extLst>
              </p:cNvPr>
              <p:cNvSpPr/>
              <p:nvPr/>
            </p:nvSpPr>
            <p:spPr>
              <a:xfrm>
                <a:off x="5474614" y="2446861"/>
                <a:ext cx="914400" cy="6202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A18BDC8-4067-400B-AAF0-EE7EBAC9E429}"/>
                </a:ext>
              </a:extLst>
            </p:cNvPr>
            <p:cNvCxnSpPr/>
            <p:nvPr/>
          </p:nvCxnSpPr>
          <p:spPr>
            <a:xfrm>
              <a:off x="8012409" y="3004036"/>
              <a:ext cx="46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B262DC7-1885-4E94-B2AD-D4437D9B387F}"/>
                </a:ext>
              </a:extLst>
            </p:cNvPr>
            <p:cNvGrpSpPr/>
            <p:nvPr/>
          </p:nvGrpSpPr>
          <p:grpSpPr>
            <a:xfrm>
              <a:off x="7710839" y="3179052"/>
              <a:ext cx="425116" cy="670641"/>
              <a:chOff x="9050438" y="1597434"/>
              <a:chExt cx="425116" cy="670641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9B96953-94FE-4E6B-9609-66F915129E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025152" y="2088075"/>
                <a:ext cx="36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6866A77-E27B-422E-86D8-45C7E289F211}"/>
                  </a:ext>
                </a:extLst>
              </p:cNvPr>
              <p:cNvSpPr txBox="1"/>
              <p:nvPr/>
            </p:nvSpPr>
            <p:spPr>
              <a:xfrm>
                <a:off x="9050438" y="1597434"/>
                <a:ext cx="425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IN" sz="1800" b="0" i="1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</a:t>
                </a:r>
                <a:endParaRPr kumimoji="0" lang="en-I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4BBA5EB-8C79-43FC-8557-E83725291B0A}"/>
                </a:ext>
              </a:extLst>
            </p:cNvPr>
            <p:cNvGrpSpPr/>
            <p:nvPr/>
          </p:nvGrpSpPr>
          <p:grpSpPr>
            <a:xfrm>
              <a:off x="6326871" y="2673042"/>
              <a:ext cx="914400" cy="620299"/>
              <a:chOff x="5474614" y="2446861"/>
              <a:chExt cx="914400" cy="620299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A6EEC41-8D58-4390-B317-DD0FB7500FE9}"/>
                  </a:ext>
                </a:extLst>
              </p:cNvPr>
              <p:cNvSpPr txBox="1"/>
              <p:nvPr/>
            </p:nvSpPr>
            <p:spPr>
              <a:xfrm>
                <a:off x="5698067" y="2497667"/>
                <a:ext cx="5635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</a:t>
                </a:r>
                <a:r>
                  <a:rPr kumimoji="0" lang="en-IN" sz="2400" b="0" i="1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r>
                  <a:rPr lang="en-IN" sz="2400" i="1" baseline="30000" dirty="0">
                    <a:solidFill>
                      <a:prstClr val="black"/>
                    </a:solidFill>
                    <a:latin typeface="Calibri" panose="020F0502020204030204"/>
                  </a:rPr>
                  <a:t>s</a:t>
                </a:r>
                <a:endParaRPr kumimoji="0" lang="en-I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FF3F1D4-86AD-46CD-89D2-F5D10B64CB83}"/>
                  </a:ext>
                </a:extLst>
              </p:cNvPr>
              <p:cNvSpPr/>
              <p:nvPr/>
            </p:nvSpPr>
            <p:spPr>
              <a:xfrm>
                <a:off x="5474614" y="2446861"/>
                <a:ext cx="914400" cy="6202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A29AAB4-2E67-433C-97E6-990DA7336F02}"/>
                </a:ext>
              </a:extLst>
            </p:cNvPr>
            <p:cNvGrpSpPr/>
            <p:nvPr/>
          </p:nvGrpSpPr>
          <p:grpSpPr>
            <a:xfrm>
              <a:off x="7707761" y="2808514"/>
              <a:ext cx="295567" cy="369332"/>
              <a:chOff x="2284583" y="4408592"/>
              <a:chExt cx="295567" cy="369332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AC14BA0-E20C-41D2-A4EC-A54687263556}"/>
                  </a:ext>
                </a:extLst>
              </p:cNvPr>
              <p:cNvSpPr txBox="1"/>
              <p:nvPr/>
            </p:nvSpPr>
            <p:spPr>
              <a:xfrm>
                <a:off x="2289686" y="4408592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Σ</a:t>
                </a: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D41FB70-129A-4A85-AC80-335D3E26C2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4583" y="4451390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3307C79-769A-4162-B0BC-727D134D527A}"/>
                </a:ext>
              </a:extLst>
            </p:cNvPr>
            <p:cNvCxnSpPr/>
            <p:nvPr/>
          </p:nvCxnSpPr>
          <p:spPr>
            <a:xfrm>
              <a:off x="7238369" y="2993649"/>
              <a:ext cx="46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F53AC85-8098-4683-AFEF-3C41E017D656}"/>
                </a:ext>
              </a:extLst>
            </p:cNvPr>
            <p:cNvSpPr txBox="1"/>
            <p:nvPr/>
          </p:nvSpPr>
          <p:spPr>
            <a:xfrm>
              <a:off x="8443363" y="2797367"/>
              <a:ext cx="392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  <a:r>
                <a:rPr lang="en-IN" i="1" baseline="-25000" dirty="0">
                  <a:solidFill>
                    <a:prstClr val="black"/>
                  </a:solidFill>
                  <a:latin typeface="Calibri" panose="020F0502020204030204"/>
                </a:rPr>
                <a:t>s</a:t>
              </a:r>
              <a:endPara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EFAEEE9-4A0D-48A6-9B96-C801C2BEFAB7}"/>
                </a:ext>
              </a:extLst>
            </p:cNvPr>
            <p:cNvGrpSpPr/>
            <p:nvPr/>
          </p:nvGrpSpPr>
          <p:grpSpPr>
            <a:xfrm>
              <a:off x="7706550" y="2159163"/>
              <a:ext cx="362600" cy="670641"/>
              <a:chOff x="9050438" y="1597434"/>
              <a:chExt cx="362600" cy="670641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7069F77-3C93-4EA9-B91B-59C6B4A174C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025152" y="2088075"/>
                <a:ext cx="36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6504F5B-283D-41D0-BD3A-F5E53A7BCBF8}"/>
                  </a:ext>
                </a:extLst>
              </p:cNvPr>
              <p:cNvSpPr txBox="1"/>
              <p:nvPr/>
            </p:nvSpPr>
            <p:spPr>
              <a:xfrm>
                <a:off x="9050438" y="1597434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lang="en-IN" i="1" baseline="-25000" dirty="0">
                    <a:solidFill>
                      <a:prstClr val="black"/>
                    </a:solidFill>
                    <a:latin typeface="Calibri" panose="020F0502020204030204"/>
                  </a:rPr>
                  <a:t>s</a:t>
                </a:r>
                <a:endParaRPr kumimoji="0" lang="en-I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8381274-AFED-4528-AF87-B3223E4B52CB}"/>
                </a:ext>
              </a:extLst>
            </p:cNvPr>
            <p:cNvCxnSpPr/>
            <p:nvPr/>
          </p:nvCxnSpPr>
          <p:spPr>
            <a:xfrm>
              <a:off x="5685376" y="2982502"/>
              <a:ext cx="6434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ED2D182-3383-4114-8E78-A72F012DE4A9}"/>
                </a:ext>
              </a:extLst>
            </p:cNvPr>
            <p:cNvSpPr txBox="1"/>
            <p:nvPr/>
          </p:nvSpPr>
          <p:spPr>
            <a:xfrm>
              <a:off x="5834747" y="266381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i="1" dirty="0">
                  <a:solidFill>
                    <a:prstClr val="black"/>
                  </a:solidFill>
                  <a:latin typeface="Calibri" panose="020F0502020204030204"/>
                </a:rPr>
                <a:t>u</a:t>
              </a:r>
              <a:endPara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C35ABCE-A3B4-4154-906F-A29D06AA7B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9152" y="3004036"/>
              <a:ext cx="0" cy="100800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A1864C0-E417-43EA-AC0B-40C26C02EDBB}"/>
                </a:ext>
              </a:extLst>
            </p:cNvPr>
            <p:cNvCxnSpPr/>
            <p:nvPr/>
          </p:nvCxnSpPr>
          <p:spPr>
            <a:xfrm>
              <a:off x="5950995" y="4012036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94563D4-F6B2-4F20-9FE9-B82D3AE5A7F2}"/>
                </a:ext>
              </a:extLst>
            </p:cNvPr>
            <p:cNvCxnSpPr/>
            <p:nvPr/>
          </p:nvCxnSpPr>
          <p:spPr>
            <a:xfrm>
              <a:off x="8021934" y="4013686"/>
              <a:ext cx="46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4DA34BC-7CE4-40FE-A093-92CE5E1ED756}"/>
                </a:ext>
              </a:extLst>
            </p:cNvPr>
            <p:cNvGrpSpPr/>
            <p:nvPr/>
          </p:nvGrpSpPr>
          <p:grpSpPr>
            <a:xfrm>
              <a:off x="7717286" y="3818164"/>
              <a:ext cx="295567" cy="369332"/>
              <a:chOff x="2284583" y="4408592"/>
              <a:chExt cx="295567" cy="369332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2CDCEC7-42EF-470B-B73E-594330A9DE74}"/>
                  </a:ext>
                </a:extLst>
              </p:cNvPr>
              <p:cNvSpPr txBox="1"/>
              <p:nvPr/>
            </p:nvSpPr>
            <p:spPr>
              <a:xfrm>
                <a:off x="2289686" y="4408592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Σ</a:t>
                </a: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E4F7F7B-307B-4F0F-B773-8FC711726F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4583" y="4451390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7C09774-2B82-41A5-BCAB-E3C76F60BF97}"/>
                </a:ext>
              </a:extLst>
            </p:cNvPr>
            <p:cNvCxnSpPr/>
            <p:nvPr/>
          </p:nvCxnSpPr>
          <p:spPr>
            <a:xfrm>
              <a:off x="7247894" y="4002830"/>
              <a:ext cx="46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D2CFB5A-0907-4EDC-8F68-23524C291570}"/>
                </a:ext>
              </a:extLst>
            </p:cNvPr>
            <p:cNvSpPr txBox="1"/>
            <p:nvPr/>
          </p:nvSpPr>
          <p:spPr>
            <a:xfrm>
              <a:off x="8443363" y="3797492"/>
              <a:ext cx="467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  <a:r>
                <a:rPr kumimoji="0" lang="en-IN" sz="1800" b="0" i="1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</a:t>
              </a:r>
              <a:endPara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EAE6251-493F-4C98-B671-E9586DEDF03A}"/>
              </a:ext>
            </a:extLst>
          </p:cNvPr>
          <p:cNvGrpSpPr/>
          <p:nvPr/>
        </p:nvGrpSpPr>
        <p:grpSpPr>
          <a:xfrm>
            <a:off x="352425" y="4573982"/>
            <a:ext cx="11769338" cy="748459"/>
            <a:chOff x="0" y="4573982"/>
            <a:chExt cx="11769338" cy="748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7601887-F41E-4443-9734-F90BA7978760}"/>
                    </a:ext>
                  </a:extLst>
                </p:cNvPr>
                <p:cNvSpPr txBox="1"/>
                <p:nvPr/>
              </p:nvSpPr>
              <p:spPr>
                <a:xfrm>
                  <a:off x="0" y="4607694"/>
                  <a:ext cx="3700188" cy="714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𝑠𝑝</m:t>
                                </m:r>
                              </m:sup>
                            </m:sSubSup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7601887-F41E-4443-9734-F90BA79787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4607694"/>
                  <a:ext cx="3700188" cy="71474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B6C1D1F-85AF-4F2C-8661-0809FA2D8D01}"/>
                    </a:ext>
                  </a:extLst>
                </p:cNvPr>
                <p:cNvSpPr txBox="1"/>
                <p:nvPr/>
              </p:nvSpPr>
              <p:spPr>
                <a:xfrm>
                  <a:off x="3968632" y="4577514"/>
                  <a:ext cx="3700188" cy="7112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B6C1D1F-85AF-4F2C-8661-0809FA2D8D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8632" y="4577514"/>
                  <a:ext cx="3700188" cy="71128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4A12C15-4103-4305-A439-8804ED26E53C}"/>
                    </a:ext>
                  </a:extLst>
                </p:cNvPr>
                <p:cNvSpPr txBox="1"/>
                <p:nvPr/>
              </p:nvSpPr>
              <p:spPr>
                <a:xfrm>
                  <a:off x="8069150" y="4573982"/>
                  <a:ext cx="3700188" cy="7112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4A12C15-4103-4305-A439-8804ED26E5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9150" y="4573982"/>
                  <a:ext cx="3700188" cy="7112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9541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4B88-3B6F-481F-B136-DDDC648C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9807D3-F167-4E07-90B2-9B511928CA25}"/>
                  </a:ext>
                </a:extLst>
              </p:cNvPr>
              <p:cNvSpPr txBox="1"/>
              <p:nvPr/>
            </p:nvSpPr>
            <p:spPr>
              <a:xfrm>
                <a:off x="202420" y="1203067"/>
                <a:ext cx="5078571" cy="1021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SERIES CASCADE CONTROLLER DESIGN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9807D3-F167-4E07-90B2-9B511928C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20" y="1203067"/>
                <a:ext cx="5078571" cy="1021305"/>
              </a:xfrm>
              <a:prstGeom prst="rect">
                <a:avLst/>
              </a:prstGeom>
              <a:blipFill>
                <a:blip r:embed="rId2"/>
                <a:stretch>
                  <a:fillRect l="-1441" t="-4762" r="-14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3DA681F-1359-4F1C-BC9F-F5865139D52B}"/>
              </a:ext>
            </a:extLst>
          </p:cNvPr>
          <p:cNvSpPr txBox="1"/>
          <p:nvPr/>
        </p:nvSpPr>
        <p:spPr>
          <a:xfrm>
            <a:off x="5667375" y="1111724"/>
            <a:ext cx="6504666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Slave controller is P only. Master controller is PI.</a:t>
            </a:r>
          </a:p>
          <a:p>
            <a:pPr algn="l"/>
            <a:r>
              <a:rPr lang="en-US" dirty="0"/>
              <a:t>Slave and master controllers tuned for </a:t>
            </a:r>
            <a:r>
              <a:rPr lang="el-GR" i="1" dirty="0"/>
              <a:t>ξ</a:t>
            </a:r>
            <a:r>
              <a:rPr lang="en-US" i="1" dirty="0"/>
              <a:t> = 0.5</a:t>
            </a:r>
            <a:r>
              <a:rPr lang="en-US" dirty="0"/>
              <a:t>. 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Master controller </a:t>
            </a:r>
            <a:r>
              <a:rPr lang="el-GR" i="1" dirty="0"/>
              <a:t>τ</a:t>
            </a:r>
            <a:r>
              <a:rPr lang="en-US" i="1" baseline="-25000" dirty="0"/>
              <a:t>I</a:t>
            </a:r>
            <a:r>
              <a:rPr lang="en-US" dirty="0"/>
              <a:t> chosen to cancel dominant open loop pole.</a:t>
            </a:r>
          </a:p>
          <a:p>
            <a:pPr algn="l"/>
            <a:r>
              <a:rPr lang="en-US" dirty="0"/>
              <a:t>Compare performance with a simple PI controller tuned for </a:t>
            </a:r>
            <a:r>
              <a:rPr lang="el-GR" i="1" dirty="0"/>
              <a:t>ξ</a:t>
            </a:r>
            <a:r>
              <a:rPr lang="en-US" i="1" dirty="0"/>
              <a:t> = 0.5</a:t>
            </a:r>
            <a:r>
              <a:rPr lang="en-US" dirty="0"/>
              <a:t>.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785D24-26DE-4A9C-985A-2ABFF034FB6A}"/>
                  </a:ext>
                </a:extLst>
              </p:cNvPr>
              <p:cNvSpPr txBox="1"/>
              <p:nvPr/>
            </p:nvSpPr>
            <p:spPr>
              <a:xfrm>
                <a:off x="405907" y="3181350"/>
                <a:ext cx="5650971" cy="2321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CLCE: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+1+2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algn="l">
                  <a:spcAft>
                    <a:spcPts val="1200"/>
                  </a:spcAft>
                </a:pPr>
                <a:r>
                  <a:rPr lang="en-IN" dirty="0"/>
                  <a:t>For </a:t>
                </a:r>
                <a:r>
                  <a:rPr lang="el-GR" i="1" dirty="0"/>
                  <a:t>ξ</a:t>
                </a:r>
                <a:r>
                  <a:rPr lang="en-US" i="1" dirty="0"/>
                  <a:t> = 0.5</a:t>
                </a:r>
                <a:r>
                  <a:rPr lang="en-US" dirty="0"/>
                  <a:t> (</a:t>
                </a:r>
                <a:r>
                  <a:rPr lang="en-US" dirty="0" err="1"/>
                  <a:t>ie</a:t>
                </a:r>
                <a:r>
                  <a:rPr lang="en-US" dirty="0"/>
                  <a:t> </a:t>
                </a:r>
                <a:r>
                  <a:rPr lang="el-GR" i="1" dirty="0"/>
                  <a:t>φ</a:t>
                </a:r>
                <a:r>
                  <a:rPr lang="en-US" i="1" dirty="0"/>
                  <a:t> =</a:t>
                </a:r>
                <a:r>
                  <a:rPr lang="en-US" dirty="0"/>
                  <a:t> cos</a:t>
                </a:r>
                <a:r>
                  <a:rPr lang="en-US" baseline="30000" dirty="0"/>
                  <a:t>-1</a:t>
                </a:r>
                <a:r>
                  <a:rPr lang="el-GR" dirty="0"/>
                  <a:t> </a:t>
                </a:r>
                <a:r>
                  <a:rPr lang="el-GR" i="1" dirty="0"/>
                  <a:t>ξ</a:t>
                </a:r>
                <a:r>
                  <a:rPr lang="en-US" dirty="0"/>
                  <a:t> = 60</a:t>
                </a:r>
                <a:r>
                  <a:rPr lang="en-US" baseline="30000" dirty="0"/>
                  <a:t>°</a:t>
                </a:r>
                <a:r>
                  <a:rPr lang="en-US" dirty="0"/>
                  <a:t>), </a:t>
                </a:r>
                <a:r>
                  <a:rPr lang="en-US" i="1" dirty="0"/>
                  <a:t>s = -a + √3aj</a:t>
                </a:r>
                <a:r>
                  <a:rPr lang="en-US" dirty="0"/>
                  <a:t> satisfies CLCE</a:t>
                </a:r>
              </a:p>
              <a:p>
                <a:pPr algn="l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−6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−1+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+1+2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+1+2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𝑎𝑗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785D24-26DE-4A9C-985A-2ABFF034F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07" y="3181350"/>
                <a:ext cx="5650971" cy="2321213"/>
              </a:xfrm>
              <a:prstGeom prst="rect">
                <a:avLst/>
              </a:prstGeom>
              <a:blipFill>
                <a:blip r:embed="rId3"/>
                <a:stretch>
                  <a:fillRect l="-971" t="-15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163679-B759-48B8-8184-46E58957217C}"/>
                  </a:ext>
                </a:extLst>
              </p:cNvPr>
              <p:cNvSpPr txBox="1"/>
              <p:nvPr/>
            </p:nvSpPr>
            <p:spPr>
              <a:xfrm>
                <a:off x="6429375" y="3436723"/>
                <a:ext cx="5483552" cy="1425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N" dirty="0"/>
                  <a:t>Conjugate pair CLCE roots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IN" dirty="0"/>
              </a:p>
              <a:p>
                <a:pPr>
                  <a:spcAft>
                    <a:spcPts val="1200"/>
                  </a:spcAft>
                </a:pPr>
                <a:r>
                  <a:rPr lang="en-IN" dirty="0"/>
                  <a:t>By conservation of roots, third root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n-IN" dirty="0"/>
              </a:p>
              <a:p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𝐶𝐿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163679-B759-48B8-8184-46E589572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375" y="3436723"/>
                <a:ext cx="5483552" cy="1425198"/>
              </a:xfrm>
              <a:prstGeom prst="rect">
                <a:avLst/>
              </a:prstGeom>
              <a:blipFill>
                <a:blip r:embed="rId4"/>
                <a:stretch>
                  <a:fillRect l="-1001" t="-28205" b="-320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F9FFAD7-5367-42FD-86AC-F605C91B1F20}"/>
              </a:ext>
            </a:extLst>
          </p:cNvPr>
          <p:cNvSpPr txBox="1"/>
          <p:nvPr/>
        </p:nvSpPr>
        <p:spPr>
          <a:xfrm>
            <a:off x="3705225" y="2625730"/>
            <a:ext cx="3162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b="1" dirty="0"/>
              <a:t>SLAVE CONTROLLER DESIGN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2792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B3D7AF60-5D2A-4C16-A59C-68935CC3A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572" y="3646449"/>
            <a:ext cx="3873618" cy="2905214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B209F5E2-2AC4-45BC-B63A-9E4DCC999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878" y="677441"/>
            <a:ext cx="4159834" cy="31198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104B2C-0891-437C-8D10-6B07F5D6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Example</a:t>
            </a:r>
            <a:r>
              <a:rPr lang="en-IN" baseline="-25000" dirty="0" err="1"/>
              <a:t>continued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981FA6-ABEF-48AD-811F-12BFD369B51E}"/>
                  </a:ext>
                </a:extLst>
              </p:cNvPr>
              <p:cNvSpPr txBox="1"/>
              <p:nvPr/>
            </p:nvSpPr>
            <p:spPr>
              <a:xfrm>
                <a:off x="285750" y="882643"/>
                <a:ext cx="7287126" cy="4421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/>
                  <a:t>MASTER CONTROLLER DESIGN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Open loop roots: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−2, 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twice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</m:t>
                    </m:r>
                  </m:oMath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CLCE: 125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+425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+530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415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/>
                      <m:t>1</m:t>
                    </m:r>
                    <m:r>
                      <m:rPr>
                        <m:nor/>
                      </m:rPr>
                      <a:rPr lang="en-US" b="0" i="0" dirty="0" smtClean="0"/>
                      <m:t>1</m:t>
                    </m:r>
                    <m:r>
                      <m:rPr>
                        <m:nor/>
                      </m:rPr>
                      <a:rPr lang="en-US" dirty="0"/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algn="l">
                  <a:spcAft>
                    <a:spcPts val="1200"/>
                  </a:spcAft>
                </a:pPr>
                <a:r>
                  <a:rPr lang="en-IN" dirty="0"/>
                  <a:t>Let </a:t>
                </a:r>
                <a:r>
                  <a:rPr lang="en-IN" i="1" dirty="0"/>
                  <a:t>s = -a + </a:t>
                </a:r>
                <a:r>
                  <a:rPr lang="en-IN" i="1" dirty="0" err="1"/>
                  <a:t>bj</a:t>
                </a:r>
                <a:r>
                  <a:rPr lang="en-IN" dirty="0"/>
                  <a:t> satisfy CLCE. From root locus, </a:t>
                </a:r>
                <a:r>
                  <a:rPr lang="en-IN" i="1" dirty="0"/>
                  <a:t>a &lt; 0.2</a:t>
                </a:r>
              </a:p>
              <a:p>
                <a:r>
                  <a:rPr lang="en-IN" dirty="0"/>
                  <a:t>Angle condition must be satisfied for </a:t>
                </a:r>
                <a:r>
                  <a:rPr lang="en-IN" i="1" dirty="0"/>
                  <a:t>s</a:t>
                </a:r>
                <a:r>
                  <a:rPr lang="en-IN" dirty="0"/>
                  <a:t> to lie on root locus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e>
                        </m:func>
                      </m:e>
                    </m:func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</m:func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0.5−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0.5−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</a:p>
              <a:p>
                <a:pPr>
                  <a:spcAft>
                    <a:spcPts val="1200"/>
                  </a:spcAft>
                </a:pPr>
                <a:r>
                  <a:rPr lang="en-IN" dirty="0"/>
                  <a:t>Put </a:t>
                </a:r>
                <a:r>
                  <a:rPr lang="en-IN" i="1" dirty="0"/>
                  <a:t>b=√3a</a:t>
                </a:r>
                <a:r>
                  <a:rPr lang="en-IN" dirty="0"/>
                  <a:t> (for </a:t>
                </a:r>
                <a:r>
                  <a:rPr lang="el-GR" i="1" dirty="0"/>
                  <a:t>ξ</a:t>
                </a:r>
                <a:r>
                  <a:rPr lang="en-IN" i="1" dirty="0"/>
                  <a:t> = 0.5</a:t>
                </a:r>
                <a:r>
                  <a:rPr lang="en-IN" dirty="0"/>
                  <a:t>) and solve for </a:t>
                </a:r>
                <a:r>
                  <a:rPr lang="en-IN" i="1" dirty="0"/>
                  <a:t>a </a:t>
                </a:r>
                <a:r>
                  <a:rPr lang="en-IN" dirty="0"/>
                  <a:t>iteratively to get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=0.04504</m:t>
                    </m:r>
                  </m:oMath>
                </a14:m>
                <a:endParaRPr lang="en-IN" i="1" dirty="0"/>
              </a:p>
              <a:p>
                <a:pPr>
                  <a:spcAft>
                    <a:spcPts val="1200"/>
                  </a:spcAft>
                </a:pPr>
                <a:r>
                  <a:rPr lang="en-IN" dirty="0"/>
                  <a:t>CLCE dominant root pair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=−0.04504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±0.07801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IN" dirty="0"/>
              </a:p>
              <a:p>
                <a:r>
                  <a:rPr lang="en-IN" dirty="0"/>
                  <a:t>By magnitude condition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𝑂𝐿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=0.6323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981FA6-ABEF-48AD-811F-12BFD369B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882643"/>
                <a:ext cx="7287126" cy="4421916"/>
              </a:xfrm>
              <a:prstGeom prst="rect">
                <a:avLst/>
              </a:prstGeom>
              <a:blipFill>
                <a:blip r:embed="rId4"/>
                <a:stretch>
                  <a:fillRect l="-753" t="-828" b="-135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18233E2-3434-4CAC-A200-59883E96523A}"/>
              </a:ext>
            </a:extLst>
          </p:cNvPr>
          <p:cNvSpPr txBox="1"/>
          <p:nvPr/>
        </p:nvSpPr>
        <p:spPr>
          <a:xfrm>
            <a:off x="352810" y="5391150"/>
            <a:ext cx="69368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2000" b="1" dirty="0"/>
              <a:t>CASCADE CONTROLLER DESIGN</a:t>
            </a:r>
          </a:p>
          <a:p>
            <a:pPr algn="l">
              <a:spcAft>
                <a:spcPts val="600"/>
              </a:spcAft>
            </a:pPr>
            <a:r>
              <a:rPr lang="en-IN" b="1" i="1" dirty="0"/>
              <a:t>Slave Loop: </a:t>
            </a:r>
            <a:r>
              <a:rPr lang="en-IN" dirty="0"/>
              <a:t>	</a:t>
            </a:r>
            <a:r>
              <a:rPr lang="en-IN" i="1" dirty="0"/>
              <a:t>K</a:t>
            </a:r>
            <a:r>
              <a:rPr lang="en-IN" i="1" baseline="-25000" dirty="0"/>
              <a:t>c</a:t>
            </a:r>
            <a:r>
              <a:rPr lang="en-IN" dirty="0"/>
              <a:t> = 0.5 (P only)		</a:t>
            </a:r>
            <a:r>
              <a:rPr lang="en-IN" i="1" dirty="0"/>
              <a:t>K</a:t>
            </a:r>
            <a:r>
              <a:rPr lang="en-IN" i="1" baseline="-25000" dirty="0"/>
              <a:t>c</a:t>
            </a:r>
            <a:r>
              <a:rPr lang="en-IN" dirty="0"/>
              <a:t> = 0.1875    </a:t>
            </a:r>
            <a:r>
              <a:rPr lang="en-IN" dirty="0" err="1"/>
              <a:t>τ</a:t>
            </a:r>
            <a:r>
              <a:rPr lang="en-IN" baseline="-25000" dirty="0" err="1"/>
              <a:t>I</a:t>
            </a:r>
            <a:r>
              <a:rPr lang="en-IN" dirty="0"/>
              <a:t> = 1 min </a:t>
            </a:r>
          </a:p>
          <a:p>
            <a:pPr algn="l"/>
            <a:r>
              <a:rPr lang="en-IN" b="1" i="1" dirty="0"/>
              <a:t>Master Loop:</a:t>
            </a:r>
            <a:r>
              <a:rPr lang="en-IN" dirty="0"/>
              <a:t> 	</a:t>
            </a:r>
            <a:r>
              <a:rPr lang="en-IN" i="1" dirty="0"/>
              <a:t>K</a:t>
            </a:r>
            <a:r>
              <a:rPr lang="en-IN" i="1" baseline="-25000" dirty="0"/>
              <a:t>c</a:t>
            </a:r>
            <a:r>
              <a:rPr lang="en-IN" dirty="0"/>
              <a:t> = 0.6323  </a:t>
            </a:r>
            <a:r>
              <a:rPr lang="en-IN" i="1" dirty="0" err="1"/>
              <a:t>τ</a:t>
            </a:r>
            <a:r>
              <a:rPr lang="en-IN" i="1" baseline="-25000" dirty="0" err="1"/>
              <a:t>I</a:t>
            </a:r>
            <a:r>
              <a:rPr lang="en-IN" dirty="0"/>
              <a:t> = 5 min	</a:t>
            </a:r>
            <a:r>
              <a:rPr lang="en-IN" i="1" dirty="0"/>
              <a:t>K</a:t>
            </a:r>
            <a:r>
              <a:rPr lang="en-IN" i="1" baseline="-25000" dirty="0"/>
              <a:t>c</a:t>
            </a:r>
            <a:r>
              <a:rPr lang="en-IN" dirty="0"/>
              <a:t> = 0.2815    </a:t>
            </a:r>
            <a:r>
              <a:rPr lang="en-IN" i="1" dirty="0" err="1"/>
              <a:t>τ</a:t>
            </a:r>
            <a:r>
              <a:rPr lang="en-IN" i="1" baseline="-25000" dirty="0" err="1"/>
              <a:t>I</a:t>
            </a:r>
            <a:r>
              <a:rPr lang="en-IN" dirty="0"/>
              <a:t> = 5 min</a:t>
            </a:r>
          </a:p>
        </p:txBody>
      </p:sp>
    </p:spTree>
    <p:extLst>
      <p:ext uri="{BB962C8B-B14F-4D97-AF65-F5344CB8AC3E}">
        <p14:creationId xmlns:p14="http://schemas.microsoft.com/office/powerpoint/2010/main" val="248541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8E742D5-0B4D-44DD-8E33-205A691F02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145" y="3865108"/>
            <a:ext cx="3598193" cy="2697617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47DEB7D8-BEBD-4ABE-B259-E1578FDFE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876" y="738902"/>
            <a:ext cx="4295275" cy="32214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E127CA-1D5A-469D-B5D7-EB3BFF01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Example</a:t>
            </a:r>
            <a:r>
              <a:rPr lang="en-IN" baseline="-25000" dirty="0" err="1"/>
              <a:t>continued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9C6994-6154-4E76-BA9D-27EFF68DE2D1}"/>
                  </a:ext>
                </a:extLst>
              </p:cNvPr>
              <p:cNvSpPr txBox="1"/>
              <p:nvPr/>
            </p:nvSpPr>
            <p:spPr>
              <a:xfrm>
                <a:off x="285750" y="1073143"/>
                <a:ext cx="7153276" cy="4353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/>
                  <a:t>FEEDBACK CONTROLLER DESIGN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Open loop roots: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 (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thrice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twice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</m:t>
                    </m:r>
                  </m:oMath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CLCE: 125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+425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+530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IN" b="0" i="0" smtClean="0">
                        <a:latin typeface="Cambria Math" panose="02040503050406030204" pitchFamily="18" charset="0"/>
                      </a:rPr>
                      <m:t>290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IN" b="0" i="0" smtClean="0">
                        <a:latin typeface="Cambria Math" panose="02040503050406030204" pitchFamily="18" charset="0"/>
                      </a:rPr>
                      <m:t>6</m:t>
                    </m:r>
                    <m:r>
                      <m:rPr>
                        <m:nor/>
                      </m:rPr>
                      <a:rPr lang="en-US" dirty="0"/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algn="l">
                  <a:spcAft>
                    <a:spcPts val="1200"/>
                  </a:spcAft>
                </a:pPr>
                <a:r>
                  <a:rPr lang="en-IN" dirty="0"/>
                  <a:t>Let </a:t>
                </a:r>
                <a:r>
                  <a:rPr lang="en-IN" i="1" dirty="0"/>
                  <a:t>s = -a + </a:t>
                </a:r>
                <a:r>
                  <a:rPr lang="en-IN" i="1" dirty="0" err="1"/>
                  <a:t>bj</a:t>
                </a:r>
                <a:r>
                  <a:rPr lang="en-IN" dirty="0"/>
                  <a:t> satisfy CLCE. From root locus, </a:t>
                </a:r>
                <a:r>
                  <a:rPr lang="en-IN" i="1" dirty="0"/>
                  <a:t>a &lt; 0.2</a:t>
                </a:r>
              </a:p>
              <a:p>
                <a:r>
                  <a:rPr lang="en-IN" dirty="0"/>
                  <a:t>Angle condition must be satisfied for </a:t>
                </a:r>
                <a:r>
                  <a:rPr lang="en-IN" i="1" dirty="0"/>
                  <a:t>s</a:t>
                </a:r>
                <a:r>
                  <a:rPr lang="en-IN" dirty="0"/>
                  <a:t> to lie on root locus</a:t>
                </a:r>
              </a:p>
              <a:p>
                <a:pPr>
                  <a:spcAft>
                    <a:spcPts val="1200"/>
                  </a:spcAft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e>
                        </m:func>
                      </m:e>
                    </m:func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func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IN" dirty="0"/>
              </a:p>
              <a:p>
                <a:pPr>
                  <a:spcAft>
                    <a:spcPts val="1200"/>
                  </a:spcAft>
                </a:pPr>
                <a:r>
                  <a:rPr lang="en-IN" dirty="0"/>
                  <a:t>Put </a:t>
                </a:r>
                <a:r>
                  <a:rPr lang="en-IN" i="1" dirty="0"/>
                  <a:t>b=√3a</a:t>
                </a:r>
                <a:r>
                  <a:rPr lang="en-IN" dirty="0"/>
                  <a:t> (for </a:t>
                </a:r>
                <a:r>
                  <a:rPr lang="el-GR" i="1" dirty="0"/>
                  <a:t>ξ</a:t>
                </a:r>
                <a:r>
                  <a:rPr lang="en-IN" i="1" dirty="0"/>
                  <a:t> = 0.5</a:t>
                </a:r>
                <a:r>
                  <a:rPr lang="en-IN" dirty="0"/>
                  <a:t>) and solve for </a:t>
                </a:r>
                <a:r>
                  <a:rPr lang="en-IN" i="1" dirty="0"/>
                  <a:t>a </a:t>
                </a:r>
                <a:r>
                  <a:rPr lang="en-IN" dirty="0"/>
                  <a:t>iteratively to get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=0.04049</m:t>
                    </m:r>
                  </m:oMath>
                </a14:m>
                <a:endParaRPr lang="en-IN" i="1" dirty="0"/>
              </a:p>
              <a:p>
                <a:pPr>
                  <a:spcAft>
                    <a:spcPts val="1200"/>
                  </a:spcAft>
                </a:pPr>
                <a:r>
                  <a:rPr lang="en-IN" dirty="0"/>
                  <a:t>CLCE dominant root pair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=−0.04049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±0.07012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IN" dirty="0"/>
              </a:p>
              <a:p>
                <a:r>
                  <a:rPr lang="en-IN" dirty="0"/>
                  <a:t>By magnitude condition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𝑂𝐿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=0.1368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9C6994-6154-4E76-BA9D-27EFF68DE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1073143"/>
                <a:ext cx="7153276" cy="4353308"/>
              </a:xfrm>
              <a:prstGeom prst="rect">
                <a:avLst/>
              </a:prstGeom>
              <a:blipFill>
                <a:blip r:embed="rId4"/>
                <a:stretch>
                  <a:fillRect l="-767" t="-700" b="-137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2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568A-DFFB-4BB6-A3DC-54FE86F19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Dynamic Results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A5D3BCD-12C8-428A-8BB1-9E31B6474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6" y="1336925"/>
            <a:ext cx="5938389" cy="4453792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B4624CA-7EBC-4D7D-A685-3E7A91A39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36925"/>
            <a:ext cx="5938391" cy="445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9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59762</TotalTime>
  <Words>735</Words>
  <Application>Microsoft Office PowerPoint</Application>
  <PresentationFormat>Widescreen</PresentationFormat>
  <Paragraphs>130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Lucida Console</vt:lpstr>
      <vt:lpstr>Office Theme</vt:lpstr>
      <vt:lpstr>Advanced Controller Structures Cascade Control </vt:lpstr>
      <vt:lpstr>Cascade Control</vt:lpstr>
      <vt:lpstr>Why and Tuning</vt:lpstr>
      <vt:lpstr>Series Cascade</vt:lpstr>
      <vt:lpstr>Parallel Cascade</vt:lpstr>
      <vt:lpstr>Example</vt:lpstr>
      <vt:lpstr>Examplecontinued</vt:lpstr>
      <vt:lpstr>Examplecontinued</vt:lpstr>
      <vt:lpstr>Example: Dynamic Results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Nitin Kaistha</cp:lastModifiedBy>
  <cp:revision>639</cp:revision>
  <dcterms:created xsi:type="dcterms:W3CDTF">2019-12-31T10:16:46Z</dcterms:created>
  <dcterms:modified xsi:type="dcterms:W3CDTF">2021-04-02T05:27:21Z</dcterms:modified>
</cp:coreProperties>
</file>