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442" r:id="rId3"/>
    <p:sldId id="451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FF99FF"/>
    <a:srgbClr val="FF3399"/>
    <a:srgbClr val="FF33CC"/>
    <a:srgbClr val="339933"/>
    <a:srgbClr val="CC3300"/>
    <a:srgbClr val="008000"/>
    <a:srgbClr val="D60093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57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2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Controller Structures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Miscellaneous Structures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99FF"/>
                </a:solidFill>
              </a:rPr>
              <a:t>Valve Positioning, Override, Split-Range, Selective</a:t>
            </a:r>
            <a:endParaRPr lang="en-IN" dirty="0">
              <a:solidFill>
                <a:srgbClr val="FF99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Module 4.8.3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31B8F3-BF88-43E0-BDCF-C139458B1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/>
              <a:t>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FBEB-FCD7-4D8A-962C-A4B89ECD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 Range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EE5C4-2ACB-4C80-85F3-6891D10F6633}"/>
              </a:ext>
            </a:extLst>
          </p:cNvPr>
          <p:cNvSpPr txBox="1"/>
          <p:nvPr/>
        </p:nvSpPr>
        <p:spPr>
          <a:xfrm>
            <a:off x="636997" y="986320"/>
            <a:ext cx="1072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b="1" dirty="0"/>
              <a:t>Controller output range (0-100%) split to move two or more final control elements 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3B6E723-BEB5-432F-9F42-FB8A97EEBA46}"/>
              </a:ext>
            </a:extLst>
          </p:cNvPr>
          <p:cNvGrpSpPr/>
          <p:nvPr/>
        </p:nvGrpSpPr>
        <p:grpSpPr>
          <a:xfrm>
            <a:off x="423724" y="3563267"/>
            <a:ext cx="5797540" cy="2404322"/>
            <a:chOff x="423724" y="3563267"/>
            <a:chExt cx="5797540" cy="240432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CCB10FC-827E-4AD6-9218-CFC7FBE9798B}"/>
                </a:ext>
              </a:extLst>
            </p:cNvPr>
            <p:cNvGrpSpPr/>
            <p:nvPr/>
          </p:nvGrpSpPr>
          <p:grpSpPr>
            <a:xfrm>
              <a:off x="4489919" y="5026338"/>
              <a:ext cx="336550" cy="711425"/>
              <a:chOff x="4489919" y="5026338"/>
              <a:chExt cx="336550" cy="71142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8082384-4131-48FF-9A9D-CF74F546D08F}"/>
                  </a:ext>
                </a:extLst>
              </p:cNvPr>
              <p:cNvGrpSpPr/>
              <p:nvPr/>
            </p:nvGrpSpPr>
            <p:grpSpPr>
              <a:xfrm>
                <a:off x="4489919" y="5026338"/>
                <a:ext cx="336550" cy="336550"/>
                <a:chOff x="9215344" y="4884067"/>
                <a:chExt cx="336550" cy="336550"/>
              </a:xfrm>
            </p:grpSpPr>
            <p:sp>
              <p:nvSpPr>
                <p:cNvPr id="69" name="Oval 63">
                  <a:extLst>
                    <a:ext uri="{FF2B5EF4-FFF2-40B4-BE49-F238E27FC236}">
                      <a16:creationId xmlns:a16="http://schemas.microsoft.com/office/drawing/2014/main" id="{42C60FDD-BE32-4491-9BF5-36625FC914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5344" y="4884067"/>
                  <a:ext cx="336550" cy="33655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lIns="84125" tIns="42062" rIns="84125" bIns="42062"/>
                <a:lstStyle/>
                <a:p>
                  <a:pPr algn="l">
                    <a:defRPr/>
                  </a:pPr>
                  <a:endParaRPr lang="en-US" sz="1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70" name="Text Box 64">
                  <a:extLst>
                    <a:ext uri="{FF2B5EF4-FFF2-40B4-BE49-F238E27FC236}">
                      <a16:creationId xmlns:a16="http://schemas.microsoft.com/office/drawing/2014/main" id="{891DA259-144B-4C11-B54F-FAF8A03240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2889" y="4963502"/>
                  <a:ext cx="217355" cy="217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defRPr/>
                  </a:pPr>
                  <a:r>
                    <a:rPr lang="en-US" sz="1100" dirty="0">
                      <a:solidFill>
                        <a:srgbClr val="0000CC"/>
                      </a:solidFill>
                      <a:latin typeface="Lucida Console" pitchFamily="49" charset="0"/>
                    </a:rPr>
                    <a:t>L</a:t>
                  </a:r>
                  <a:r>
                    <a:rPr lang="en-US" sz="1100" dirty="0">
                      <a:solidFill>
                        <a:srgbClr val="0000CC"/>
                      </a:solidFill>
                      <a:effectLst/>
                      <a:latin typeface="Lucida Console" pitchFamily="49" charset="0"/>
                    </a:rPr>
                    <a:t>C</a:t>
                  </a:r>
                  <a:endParaRPr lang="en-US" sz="1800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</p:grpSp>
          <p:sp>
            <p:nvSpPr>
              <p:cNvPr id="71" name="Line 39">
                <a:extLst>
                  <a:ext uri="{FF2B5EF4-FFF2-40B4-BE49-F238E27FC236}">
                    <a16:creationId xmlns:a16="http://schemas.microsoft.com/office/drawing/2014/main" id="{CF223972-E6A5-41C2-BCF9-9479C2B06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5867" y="5377763"/>
                <a:ext cx="0" cy="36000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34272DF-5686-4809-A4F6-937C493BC802}"/>
                </a:ext>
              </a:extLst>
            </p:cNvPr>
            <p:cNvGrpSpPr/>
            <p:nvPr/>
          </p:nvGrpSpPr>
          <p:grpSpPr>
            <a:xfrm>
              <a:off x="423724" y="3563267"/>
              <a:ext cx="5797540" cy="2404322"/>
              <a:chOff x="423724" y="3563267"/>
              <a:chExt cx="5797540" cy="240432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DBFE78-613D-4C22-994A-EA4777DD1FBA}"/>
                  </a:ext>
                </a:extLst>
              </p:cNvPr>
              <p:cNvSpPr txBox="1"/>
              <p:nvPr/>
            </p:nvSpPr>
            <p:spPr>
              <a:xfrm>
                <a:off x="4366525" y="3576558"/>
                <a:ext cx="1854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IN" dirty="0"/>
                  <a:t>to fuel gas system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29ABAB8-B297-4654-A196-A85CE06D6E8D}"/>
                  </a:ext>
                </a:extLst>
              </p:cNvPr>
              <p:cNvSpPr txBox="1"/>
              <p:nvPr/>
            </p:nvSpPr>
            <p:spPr>
              <a:xfrm>
                <a:off x="1179340" y="3563267"/>
                <a:ext cx="860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IN" dirty="0"/>
                  <a:t>to flare</a:t>
                </a: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07371C20-681E-4774-A72F-A5ADBB435987}"/>
                  </a:ext>
                </a:extLst>
              </p:cNvPr>
              <p:cNvGrpSpPr/>
              <p:nvPr/>
            </p:nvGrpSpPr>
            <p:grpSpPr>
              <a:xfrm>
                <a:off x="423724" y="3613493"/>
                <a:ext cx="4870171" cy="2354096"/>
                <a:chOff x="423724" y="3613493"/>
                <a:chExt cx="4870171" cy="2354096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221753A-4BC9-444B-9209-D1E491A7FDD8}"/>
                    </a:ext>
                  </a:extLst>
                </p:cNvPr>
                <p:cNvSpPr/>
                <p:nvPr/>
              </p:nvSpPr>
              <p:spPr>
                <a:xfrm>
                  <a:off x="1859630" y="4263772"/>
                  <a:ext cx="2661006" cy="1366463"/>
                </a:xfrm>
                <a:prstGeom prst="roundRect">
                  <a:avLst>
                    <a:gd name="adj" fmla="val 50000"/>
                  </a:avLst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74D9EA4-498D-41C1-82F7-1A843566EDBF}"/>
                    </a:ext>
                  </a:extLst>
                </p:cNvPr>
                <p:cNvSpPr txBox="1"/>
                <p:nvPr/>
              </p:nvSpPr>
              <p:spPr>
                <a:xfrm>
                  <a:off x="2319300" y="4595722"/>
                  <a:ext cx="17622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IN" dirty="0"/>
                    <a:t>KNOCK-OUT POT</a:t>
                  </a:r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1DFAC859-0610-43F3-A742-E1B90236B655}"/>
                    </a:ext>
                  </a:extLst>
                </p:cNvPr>
                <p:cNvSpPr/>
                <p:nvPr/>
              </p:nvSpPr>
              <p:spPr>
                <a:xfrm>
                  <a:off x="1993194" y="5167026"/>
                  <a:ext cx="2496620" cy="216630"/>
                </a:xfrm>
                <a:custGeom>
                  <a:avLst/>
                  <a:gdLst>
                    <a:gd name="connsiteX0" fmla="*/ 0 w 2496620"/>
                    <a:gd name="connsiteY0" fmla="*/ 154985 h 216630"/>
                    <a:gd name="connsiteX1" fmla="*/ 955496 w 2496620"/>
                    <a:gd name="connsiteY1" fmla="*/ 872 h 216630"/>
                    <a:gd name="connsiteX2" fmla="*/ 1695236 w 2496620"/>
                    <a:gd name="connsiteY2" fmla="*/ 216630 h 216630"/>
                    <a:gd name="connsiteX3" fmla="*/ 2496620 w 2496620"/>
                    <a:gd name="connsiteY3" fmla="*/ 872 h 216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96620" h="216630">
                      <a:moveTo>
                        <a:pt x="0" y="154985"/>
                      </a:moveTo>
                      <a:cubicBezTo>
                        <a:pt x="336478" y="72791"/>
                        <a:pt x="672957" y="-9402"/>
                        <a:pt x="955496" y="872"/>
                      </a:cubicBezTo>
                      <a:cubicBezTo>
                        <a:pt x="1238035" y="11146"/>
                        <a:pt x="1438382" y="216630"/>
                        <a:pt x="1695236" y="216630"/>
                      </a:cubicBezTo>
                      <a:cubicBezTo>
                        <a:pt x="1952090" y="216630"/>
                        <a:pt x="2224355" y="108751"/>
                        <a:pt x="2496620" y="872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94837CBC-9773-4B76-9862-42B5B9F24492}"/>
                    </a:ext>
                  </a:extLst>
                </p:cNvPr>
                <p:cNvCxnSpPr/>
                <p:nvPr/>
              </p:nvCxnSpPr>
              <p:spPr>
                <a:xfrm>
                  <a:off x="1993194" y="3791161"/>
                  <a:ext cx="241442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49">
                  <a:extLst>
                    <a:ext uri="{FF2B5EF4-FFF2-40B4-BE49-F238E27FC236}">
                      <a16:creationId xmlns:a16="http://schemas.microsoft.com/office/drawing/2014/main" id="{1685C598-A724-499B-B21F-31FB7713B6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1469279">
                  <a:off x="3587213" y="3618730"/>
                  <a:ext cx="177800" cy="215900"/>
                  <a:chOff x="4730" y="2131"/>
                  <a:chExt cx="385" cy="464"/>
                </a:xfrm>
              </p:grpSpPr>
              <p:sp>
                <p:nvSpPr>
                  <p:cNvPr id="22" name="AutoShape 50">
                    <a:extLst>
                      <a:ext uri="{FF2B5EF4-FFF2-40B4-BE49-F238E27FC236}">
                        <a16:creationId xmlns:a16="http://schemas.microsoft.com/office/drawing/2014/main" id="{A2935A63-3746-4F5A-8004-B68320D00B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722" y="2403"/>
                    <a:ext cx="194" cy="189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23" name="AutoShape 51">
                    <a:extLst>
                      <a:ext uri="{FF2B5EF4-FFF2-40B4-BE49-F238E27FC236}">
                        <a16:creationId xmlns:a16="http://schemas.microsoft.com/office/drawing/2014/main" id="{29FB75D2-19A8-4E28-A082-66BC77BE7F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918" y="2397"/>
                    <a:ext cx="194" cy="189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24" name="Line 52">
                    <a:extLst>
                      <a:ext uri="{FF2B5EF4-FFF2-40B4-BE49-F238E27FC236}">
                        <a16:creationId xmlns:a16="http://schemas.microsoft.com/office/drawing/2014/main" id="{43E02698-B8F2-4CFB-9E71-8C04717C96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18" y="2274"/>
                    <a:ext cx="3" cy="225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25" name="Line 53">
                    <a:extLst>
                      <a:ext uri="{FF2B5EF4-FFF2-40B4-BE49-F238E27FC236}">
                        <a16:creationId xmlns:a16="http://schemas.microsoft.com/office/drawing/2014/main" id="{2E3A7886-1BFE-49C9-B20B-EDB4D7F93F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37" y="2281"/>
                    <a:ext cx="35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latin typeface="Arial" charset="0"/>
                    </a:endParaRPr>
                  </a:p>
                </p:txBody>
              </p:sp>
              <p:sp>
                <p:nvSpPr>
                  <p:cNvPr id="26" name="Freeform 54">
                    <a:extLst>
                      <a:ext uri="{FF2B5EF4-FFF2-40B4-BE49-F238E27FC236}">
                        <a16:creationId xmlns:a16="http://schemas.microsoft.com/office/drawing/2014/main" id="{C474A519-28C6-4D13-A8E9-C0340B5B2F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36" y="2131"/>
                    <a:ext cx="358" cy="140"/>
                  </a:xfrm>
                  <a:custGeom>
                    <a:avLst/>
                    <a:gdLst>
                      <a:gd name="T0" fmla="*/ 0 w 561"/>
                      <a:gd name="T1" fmla="*/ 218 h 218"/>
                      <a:gd name="T2" fmla="*/ 187 w 561"/>
                      <a:gd name="T3" fmla="*/ 31 h 218"/>
                      <a:gd name="T4" fmla="*/ 374 w 561"/>
                      <a:gd name="T5" fmla="*/ 31 h 218"/>
                      <a:gd name="T6" fmla="*/ 561 w 561"/>
                      <a:gd name="T7" fmla="*/ 218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61" h="218">
                        <a:moveTo>
                          <a:pt x="0" y="218"/>
                        </a:moveTo>
                        <a:cubicBezTo>
                          <a:pt x="62" y="140"/>
                          <a:pt x="125" y="62"/>
                          <a:pt x="187" y="31"/>
                        </a:cubicBezTo>
                        <a:cubicBezTo>
                          <a:pt x="249" y="0"/>
                          <a:pt x="312" y="0"/>
                          <a:pt x="374" y="31"/>
                        </a:cubicBezTo>
                        <a:cubicBezTo>
                          <a:pt x="436" y="62"/>
                          <a:pt x="530" y="187"/>
                          <a:pt x="561" y="218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1664262-6ECE-4DE2-9830-34A03EC459BF}"/>
                    </a:ext>
                  </a:extLst>
                </p:cNvPr>
                <p:cNvCxnSpPr>
                  <a:stCxn id="5" idx="0"/>
                </p:cNvCxnSpPr>
                <p:nvPr/>
              </p:nvCxnSpPr>
              <p:spPr>
                <a:xfrm flipV="1">
                  <a:off x="3190133" y="3791161"/>
                  <a:ext cx="0" cy="47261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49">
                  <a:extLst>
                    <a:ext uri="{FF2B5EF4-FFF2-40B4-BE49-F238E27FC236}">
                      <a16:creationId xmlns:a16="http://schemas.microsoft.com/office/drawing/2014/main" id="{09FCC550-C841-4283-81B6-A1C9AF2D3A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1469279">
                  <a:off x="2593368" y="3613493"/>
                  <a:ext cx="177800" cy="215900"/>
                  <a:chOff x="4730" y="2131"/>
                  <a:chExt cx="385" cy="464"/>
                </a:xfrm>
              </p:grpSpPr>
              <p:sp>
                <p:nvSpPr>
                  <p:cNvPr id="33" name="AutoShape 50">
                    <a:extLst>
                      <a:ext uri="{FF2B5EF4-FFF2-40B4-BE49-F238E27FC236}">
                        <a16:creationId xmlns:a16="http://schemas.microsoft.com/office/drawing/2014/main" id="{18A863F1-FC75-4AD1-BBD3-74C0A0E1E8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722" y="2403"/>
                    <a:ext cx="194" cy="189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34" name="AutoShape 51">
                    <a:extLst>
                      <a:ext uri="{FF2B5EF4-FFF2-40B4-BE49-F238E27FC236}">
                        <a16:creationId xmlns:a16="http://schemas.microsoft.com/office/drawing/2014/main" id="{FEE9F64C-A4D6-4B0D-AE3B-470C3A386B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918" y="2397"/>
                    <a:ext cx="194" cy="189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35" name="Line 52">
                    <a:extLst>
                      <a:ext uri="{FF2B5EF4-FFF2-40B4-BE49-F238E27FC236}">
                        <a16:creationId xmlns:a16="http://schemas.microsoft.com/office/drawing/2014/main" id="{51B1EC26-446C-403A-8C25-F9C3AAADFC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18" y="2274"/>
                    <a:ext cx="3" cy="225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36" name="Line 53">
                    <a:extLst>
                      <a:ext uri="{FF2B5EF4-FFF2-40B4-BE49-F238E27FC236}">
                        <a16:creationId xmlns:a16="http://schemas.microsoft.com/office/drawing/2014/main" id="{35FEE18E-089C-4D99-B85D-B03D655DD7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37" y="2281"/>
                    <a:ext cx="35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latin typeface="Arial" charset="0"/>
                    </a:endParaRPr>
                  </a:p>
                </p:txBody>
              </p:sp>
              <p:sp>
                <p:nvSpPr>
                  <p:cNvPr id="37" name="Freeform 54">
                    <a:extLst>
                      <a:ext uri="{FF2B5EF4-FFF2-40B4-BE49-F238E27FC236}">
                        <a16:creationId xmlns:a16="http://schemas.microsoft.com/office/drawing/2014/main" id="{1EA4320A-2CCD-4386-BF84-586AEDF4F1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36" y="2131"/>
                    <a:ext cx="358" cy="140"/>
                  </a:xfrm>
                  <a:custGeom>
                    <a:avLst/>
                    <a:gdLst>
                      <a:gd name="T0" fmla="*/ 0 w 561"/>
                      <a:gd name="T1" fmla="*/ 218 h 218"/>
                      <a:gd name="T2" fmla="*/ 187 w 561"/>
                      <a:gd name="T3" fmla="*/ 31 h 218"/>
                      <a:gd name="T4" fmla="*/ 374 w 561"/>
                      <a:gd name="T5" fmla="*/ 31 h 218"/>
                      <a:gd name="T6" fmla="*/ 561 w 561"/>
                      <a:gd name="T7" fmla="*/ 218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61" h="218">
                        <a:moveTo>
                          <a:pt x="0" y="218"/>
                        </a:moveTo>
                        <a:cubicBezTo>
                          <a:pt x="62" y="140"/>
                          <a:pt x="125" y="62"/>
                          <a:pt x="187" y="31"/>
                        </a:cubicBezTo>
                        <a:cubicBezTo>
                          <a:pt x="249" y="0"/>
                          <a:pt x="312" y="0"/>
                          <a:pt x="374" y="31"/>
                        </a:cubicBezTo>
                        <a:cubicBezTo>
                          <a:pt x="436" y="62"/>
                          <a:pt x="530" y="187"/>
                          <a:pt x="561" y="218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58305CC-DA29-4F4D-8EEA-0FDC930EEFA1}"/>
                    </a:ext>
                  </a:extLst>
                </p:cNvPr>
                <p:cNvCxnSpPr>
                  <a:stCxn id="5" idx="2"/>
                </p:cNvCxnSpPr>
                <p:nvPr/>
              </p:nvCxnSpPr>
              <p:spPr>
                <a:xfrm>
                  <a:off x="3190133" y="5630235"/>
                  <a:ext cx="0" cy="29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97D229DF-35F2-4303-9362-AF48526E07EB}"/>
                    </a:ext>
                  </a:extLst>
                </p:cNvPr>
                <p:cNvCxnSpPr/>
                <p:nvPr/>
              </p:nvCxnSpPr>
              <p:spPr>
                <a:xfrm>
                  <a:off x="3172022" y="5928186"/>
                  <a:ext cx="2121873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49">
                  <a:extLst>
                    <a:ext uri="{FF2B5EF4-FFF2-40B4-BE49-F238E27FC236}">
                      <a16:creationId xmlns:a16="http://schemas.microsoft.com/office/drawing/2014/main" id="{34AF41AD-40EE-413E-B616-D6A11228FB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1469279">
                  <a:off x="4597842" y="5751689"/>
                  <a:ext cx="177800" cy="215900"/>
                  <a:chOff x="4730" y="2131"/>
                  <a:chExt cx="385" cy="464"/>
                </a:xfrm>
              </p:grpSpPr>
              <p:sp>
                <p:nvSpPr>
                  <p:cNvPr id="63" name="AutoShape 50">
                    <a:extLst>
                      <a:ext uri="{FF2B5EF4-FFF2-40B4-BE49-F238E27FC236}">
                        <a16:creationId xmlns:a16="http://schemas.microsoft.com/office/drawing/2014/main" id="{37EA361F-03CC-4C63-9B04-A894724C07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722" y="2403"/>
                    <a:ext cx="194" cy="189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64" name="AutoShape 51">
                    <a:extLst>
                      <a:ext uri="{FF2B5EF4-FFF2-40B4-BE49-F238E27FC236}">
                        <a16:creationId xmlns:a16="http://schemas.microsoft.com/office/drawing/2014/main" id="{5C75CA7C-EB69-4623-B379-C703CF5A5C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918" y="2397"/>
                    <a:ext cx="194" cy="189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65" name="Line 52">
                    <a:extLst>
                      <a:ext uri="{FF2B5EF4-FFF2-40B4-BE49-F238E27FC236}">
                        <a16:creationId xmlns:a16="http://schemas.microsoft.com/office/drawing/2014/main" id="{240D8E16-D5BE-4C59-95E2-E1B45AE1D4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18" y="2274"/>
                    <a:ext cx="3" cy="225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66" name="Line 53">
                    <a:extLst>
                      <a:ext uri="{FF2B5EF4-FFF2-40B4-BE49-F238E27FC236}">
                        <a16:creationId xmlns:a16="http://schemas.microsoft.com/office/drawing/2014/main" id="{60D3D859-DED6-4A5A-AFAE-FA1900D250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37" y="2281"/>
                    <a:ext cx="35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dirty="0">
                      <a:latin typeface="Arial" charset="0"/>
                    </a:endParaRPr>
                  </a:p>
                </p:txBody>
              </p:sp>
              <p:sp>
                <p:nvSpPr>
                  <p:cNvPr id="67" name="Freeform 54">
                    <a:extLst>
                      <a:ext uri="{FF2B5EF4-FFF2-40B4-BE49-F238E27FC236}">
                        <a16:creationId xmlns:a16="http://schemas.microsoft.com/office/drawing/2014/main" id="{2D250016-EE66-42E4-97D1-97FE6551CE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36" y="2131"/>
                    <a:ext cx="358" cy="140"/>
                  </a:xfrm>
                  <a:custGeom>
                    <a:avLst/>
                    <a:gdLst>
                      <a:gd name="T0" fmla="*/ 0 w 561"/>
                      <a:gd name="T1" fmla="*/ 218 h 218"/>
                      <a:gd name="T2" fmla="*/ 187 w 561"/>
                      <a:gd name="T3" fmla="*/ 31 h 218"/>
                      <a:gd name="T4" fmla="*/ 374 w 561"/>
                      <a:gd name="T5" fmla="*/ 31 h 218"/>
                      <a:gd name="T6" fmla="*/ 561 w 561"/>
                      <a:gd name="T7" fmla="*/ 218 h 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61" h="218">
                        <a:moveTo>
                          <a:pt x="0" y="218"/>
                        </a:moveTo>
                        <a:cubicBezTo>
                          <a:pt x="62" y="140"/>
                          <a:pt x="125" y="62"/>
                          <a:pt x="187" y="31"/>
                        </a:cubicBezTo>
                        <a:cubicBezTo>
                          <a:pt x="249" y="0"/>
                          <a:pt x="312" y="0"/>
                          <a:pt x="374" y="31"/>
                        </a:cubicBezTo>
                        <a:cubicBezTo>
                          <a:pt x="436" y="62"/>
                          <a:pt x="530" y="187"/>
                          <a:pt x="561" y="218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80001DEC-8E0A-4F31-809D-E5D51AC0C3B0}"/>
                    </a:ext>
                  </a:extLst>
                </p:cNvPr>
                <p:cNvCxnSpPr/>
                <p:nvPr/>
              </p:nvCxnSpPr>
              <p:spPr>
                <a:xfrm>
                  <a:off x="423724" y="4957316"/>
                  <a:ext cx="1440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BA37662-1136-4854-8B47-108C6491503C}"/>
              </a:ext>
            </a:extLst>
          </p:cNvPr>
          <p:cNvGrpSpPr/>
          <p:nvPr/>
        </p:nvGrpSpPr>
        <p:grpSpPr>
          <a:xfrm>
            <a:off x="2802690" y="1743629"/>
            <a:ext cx="738664" cy="894732"/>
            <a:chOff x="2802690" y="1743629"/>
            <a:chExt cx="738664" cy="89473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8596107-C9E9-4018-84B0-74EC3CA3F7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1200" y="2566361"/>
              <a:ext cx="72000" cy="72000"/>
            </a:xfrm>
            <a:prstGeom prst="ellipse">
              <a:avLst/>
            </a:prstGeom>
            <a:solidFill>
              <a:srgbClr val="0000CC"/>
            </a:solidFill>
            <a:ln w="254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B59F458-9493-43CC-9227-B5959398B343}"/>
                </a:ext>
              </a:extLst>
            </p:cNvPr>
            <p:cNvSpPr txBox="1"/>
            <p:nvPr/>
          </p:nvSpPr>
          <p:spPr>
            <a:xfrm>
              <a:off x="2802690" y="1743629"/>
              <a:ext cx="738664" cy="81898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0000CC"/>
                  </a:solidFill>
                </a:rPr>
                <a:t>SPLIT RANGE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8719F-AA75-499A-9A45-C22591091DD7}"/>
              </a:ext>
            </a:extLst>
          </p:cNvPr>
          <p:cNvGrpSpPr/>
          <p:nvPr/>
        </p:nvGrpSpPr>
        <p:grpSpPr>
          <a:xfrm>
            <a:off x="3003747" y="2582993"/>
            <a:ext cx="414331" cy="1188353"/>
            <a:chOff x="3003747" y="2582993"/>
            <a:chExt cx="414331" cy="118835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673AB6-3208-427B-B814-20B658A39115}"/>
                </a:ext>
              </a:extLst>
            </p:cNvPr>
            <p:cNvGrpSpPr/>
            <p:nvPr/>
          </p:nvGrpSpPr>
          <p:grpSpPr>
            <a:xfrm>
              <a:off x="3003747" y="2619062"/>
              <a:ext cx="336550" cy="1152284"/>
              <a:chOff x="3003747" y="2618704"/>
              <a:chExt cx="336550" cy="1152284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45EE3BD-34B3-40E3-AF89-21D81DD1561A}"/>
                  </a:ext>
                </a:extLst>
              </p:cNvPr>
              <p:cNvGrpSpPr/>
              <p:nvPr/>
            </p:nvGrpSpPr>
            <p:grpSpPr>
              <a:xfrm>
                <a:off x="3003747" y="2871032"/>
                <a:ext cx="336550" cy="336550"/>
                <a:chOff x="9215344" y="4884067"/>
                <a:chExt cx="336550" cy="336550"/>
              </a:xfrm>
            </p:grpSpPr>
            <p:sp>
              <p:nvSpPr>
                <p:cNvPr id="52" name="Oval 63">
                  <a:extLst>
                    <a:ext uri="{FF2B5EF4-FFF2-40B4-BE49-F238E27FC236}">
                      <a16:creationId xmlns:a16="http://schemas.microsoft.com/office/drawing/2014/main" id="{E6C395FF-4D50-4E95-8F02-835980E55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5344" y="4884067"/>
                  <a:ext cx="336550" cy="33655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lIns="84125" tIns="42062" rIns="84125" bIns="42062"/>
                <a:lstStyle/>
                <a:p>
                  <a:pPr algn="l">
                    <a:defRPr/>
                  </a:pPr>
                  <a:endParaRPr lang="en-US" sz="1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53" name="Text Box 64">
                  <a:extLst>
                    <a:ext uri="{FF2B5EF4-FFF2-40B4-BE49-F238E27FC236}">
                      <a16:creationId xmlns:a16="http://schemas.microsoft.com/office/drawing/2014/main" id="{FB81A32F-C77C-4742-B25B-CDCA9CEEF9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2889" y="4963502"/>
                  <a:ext cx="217355" cy="217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defRPr/>
                  </a:pPr>
                  <a:r>
                    <a:rPr lang="en-US" sz="1100" dirty="0">
                      <a:solidFill>
                        <a:srgbClr val="0000CC"/>
                      </a:solidFill>
                      <a:effectLst/>
                      <a:latin typeface="Lucida Console" pitchFamily="49" charset="0"/>
                    </a:rPr>
                    <a:t>PC</a:t>
                  </a:r>
                  <a:endParaRPr lang="en-US" sz="1800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</p:grpSp>
          <p:sp>
            <p:nvSpPr>
              <p:cNvPr id="51" name="Line 39">
                <a:extLst>
                  <a:ext uri="{FF2B5EF4-FFF2-40B4-BE49-F238E27FC236}">
                    <a16:creationId xmlns:a16="http://schemas.microsoft.com/office/drawing/2014/main" id="{402CE91D-8E45-4FFE-BFEF-2416DA0B4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2022" y="3230988"/>
                <a:ext cx="0" cy="54000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</a:endParaRPr>
              </a:p>
            </p:txBody>
          </p:sp>
          <p:sp>
            <p:nvSpPr>
              <p:cNvPr id="73" name="Line 39">
                <a:extLst>
                  <a:ext uri="{FF2B5EF4-FFF2-40B4-BE49-F238E27FC236}">
                    <a16:creationId xmlns:a16="http://schemas.microsoft.com/office/drawing/2014/main" id="{2C3C07F5-AF70-4797-BFD0-E63EC6A36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2022" y="2618704"/>
                <a:ext cx="0" cy="25200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08C3748-4835-400C-AAB5-BED4E913A72C}"/>
                </a:ext>
              </a:extLst>
            </p:cNvPr>
            <p:cNvSpPr txBox="1"/>
            <p:nvPr/>
          </p:nvSpPr>
          <p:spPr>
            <a:xfrm>
              <a:off x="3102266" y="2582993"/>
              <a:ext cx="31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dirty="0">
                  <a:solidFill>
                    <a:srgbClr val="0000CC"/>
                  </a:solidFill>
                </a:rPr>
                <a:t>u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871D887-5286-4E75-AFF6-3815FDA1E11A}"/>
              </a:ext>
            </a:extLst>
          </p:cNvPr>
          <p:cNvGrpSpPr/>
          <p:nvPr/>
        </p:nvGrpSpPr>
        <p:grpSpPr>
          <a:xfrm>
            <a:off x="2365473" y="2584511"/>
            <a:ext cx="1716041" cy="1010147"/>
            <a:chOff x="2365473" y="2584511"/>
            <a:chExt cx="1716041" cy="1010147"/>
          </a:xfrm>
        </p:grpSpPr>
        <p:sp>
          <p:nvSpPr>
            <p:cNvPr id="54" name="Line 39">
              <a:extLst>
                <a:ext uri="{FF2B5EF4-FFF2-40B4-BE49-F238E27FC236}">
                  <a16:creationId xmlns:a16="http://schemas.microsoft.com/office/drawing/2014/main" id="{C4462D2A-82B7-495F-A0CE-4B950552C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8323" y="2622658"/>
              <a:ext cx="0" cy="972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74" name="Line 39">
              <a:extLst>
                <a:ext uri="{FF2B5EF4-FFF2-40B4-BE49-F238E27FC236}">
                  <a16:creationId xmlns:a16="http://schemas.microsoft.com/office/drawing/2014/main" id="{07112D13-31E1-40A5-B0CE-815296E04C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84597" y="2100219"/>
              <a:ext cx="0" cy="1008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75" name="Line 39">
              <a:extLst>
                <a:ext uri="{FF2B5EF4-FFF2-40B4-BE49-F238E27FC236}">
                  <a16:creationId xmlns:a16="http://schemas.microsoft.com/office/drawing/2014/main" id="{D5DE737A-8A81-42C5-B2CE-C966F6D12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0586" y="2610528"/>
              <a:ext cx="0" cy="972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A76D85-C8A7-450A-99FB-8F5DF1FA3E06}"/>
                </a:ext>
              </a:extLst>
            </p:cNvPr>
            <p:cNvSpPr txBox="1"/>
            <p:nvPr/>
          </p:nvSpPr>
          <p:spPr>
            <a:xfrm>
              <a:off x="3644424" y="2586618"/>
              <a:ext cx="437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dirty="0">
                  <a:solidFill>
                    <a:srgbClr val="0000CC"/>
                  </a:solidFill>
                </a:rPr>
                <a:t>u</a:t>
              </a:r>
              <a:r>
                <a:rPr lang="en-IN" baseline="-25000" dirty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F366658-CB1E-43C9-AC74-95CA379D3455}"/>
                </a:ext>
              </a:extLst>
            </p:cNvPr>
            <p:cNvSpPr txBox="1"/>
            <p:nvPr/>
          </p:nvSpPr>
          <p:spPr>
            <a:xfrm>
              <a:off x="2365473" y="2584511"/>
              <a:ext cx="437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dirty="0">
                  <a:solidFill>
                    <a:srgbClr val="0000CC"/>
                  </a:solidFill>
                </a:rPr>
                <a:t>u</a:t>
              </a:r>
              <a:r>
                <a:rPr lang="en-IN" baseline="-25000" dirty="0">
                  <a:solidFill>
                    <a:srgbClr val="0000CC"/>
                  </a:solidFill>
                </a:rPr>
                <a:t>2</a:t>
              </a:r>
            </a:p>
          </p:txBody>
        </p:sp>
      </p:grpSp>
      <p:pic>
        <p:nvPicPr>
          <p:cNvPr id="88" name="Picture 87" descr="Chart, line chart&#10;&#10;Description automatically generated">
            <a:extLst>
              <a:ext uri="{FF2B5EF4-FFF2-40B4-BE49-F238E27FC236}">
                <a16:creationId xmlns:a16="http://schemas.microsoft.com/office/drawing/2014/main" id="{44D94ACC-09E4-4B54-8F90-918338FC3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20" y="1799380"/>
            <a:ext cx="5724025" cy="429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4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B9B-5479-447D-9140-3190546F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Selective Control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5EFE3-3B82-4A10-9146-7644841E7EBD}"/>
              </a:ext>
            </a:extLst>
          </p:cNvPr>
          <p:cNvSpPr txBox="1"/>
          <p:nvPr/>
        </p:nvSpPr>
        <p:spPr>
          <a:xfrm flipH="1">
            <a:off x="2989639" y="1070516"/>
            <a:ext cx="701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Packed Bed Reactor Hot Spot Temperature Control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18C19D0-3DD5-4D32-A52E-B633E072D5B1}"/>
              </a:ext>
            </a:extLst>
          </p:cNvPr>
          <p:cNvGrpSpPr/>
          <p:nvPr/>
        </p:nvGrpSpPr>
        <p:grpSpPr>
          <a:xfrm>
            <a:off x="3413772" y="2104874"/>
            <a:ext cx="5575195" cy="3688678"/>
            <a:chOff x="4937773" y="1941589"/>
            <a:chExt cx="5575195" cy="3688678"/>
          </a:xfrm>
        </p:grpSpPr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A51BA03A-52F6-4610-8339-05648604B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6793" y="4422392"/>
              <a:ext cx="13436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D58AC58-FAE8-401C-9C34-6C211E196D25}"/>
                </a:ext>
              </a:extLst>
            </p:cNvPr>
            <p:cNvGrpSpPr/>
            <p:nvPr/>
          </p:nvGrpSpPr>
          <p:grpSpPr>
            <a:xfrm>
              <a:off x="8610896" y="2061551"/>
              <a:ext cx="360000" cy="360000"/>
              <a:chOff x="4556172" y="2418531"/>
              <a:chExt cx="360000" cy="360000"/>
            </a:xfrm>
          </p:grpSpPr>
          <p:sp>
            <p:nvSpPr>
              <p:cNvPr id="115" name="Oval 33">
                <a:extLst>
                  <a:ext uri="{FF2B5EF4-FFF2-40B4-BE49-F238E27FC236}">
                    <a16:creationId xmlns:a16="http://schemas.microsoft.com/office/drawing/2014/main" id="{C5FFD2FB-8066-433E-884F-A9B1D602A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6172" y="2418531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D9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16" name="Text Box 34">
                <a:extLst>
                  <a:ext uri="{FF2B5EF4-FFF2-40B4-BE49-F238E27FC236}">
                    <a16:creationId xmlns:a16="http://schemas.microsoft.com/office/drawing/2014/main" id="{EDEA8565-3FAA-4A6B-91DC-5D46839018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0947" y="2514457"/>
                <a:ext cx="276125" cy="170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r>
                  <a:rPr lang="en-US" sz="700" dirty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sz="1050" dirty="0">
                    <a:solidFill>
                      <a:srgbClr val="000000"/>
                    </a:solidFill>
                    <a:latin typeface="Arial" charset="0"/>
                  </a:rPr>
                  <a:t>PC</a:t>
                </a:r>
                <a:endPara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9F168F52-89A9-447B-AF08-68BB777DC8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65885" y="2827709"/>
              <a:ext cx="390149" cy="1707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7" name="Line 41">
              <a:extLst>
                <a:ext uri="{FF2B5EF4-FFF2-40B4-BE49-F238E27FC236}">
                  <a16:creationId xmlns:a16="http://schemas.microsoft.com/office/drawing/2014/main" id="{8ED3AFAB-BBBF-43E4-8F5D-A2AA64C98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92576" y="4365217"/>
              <a:ext cx="72039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8" name="Line 42">
              <a:extLst>
                <a:ext uri="{FF2B5EF4-FFF2-40B4-BE49-F238E27FC236}">
                  <a16:creationId xmlns:a16="http://schemas.microsoft.com/office/drawing/2014/main" id="{5B03FE7B-DB18-43E5-85DE-1435F05C7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4807" y="3779091"/>
              <a:ext cx="2088" cy="7700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9" name="Line 43">
              <a:extLst>
                <a:ext uri="{FF2B5EF4-FFF2-40B4-BE49-F238E27FC236}">
                  <a16:creationId xmlns:a16="http://schemas.microsoft.com/office/drawing/2014/main" id="{D2D28955-85F9-4ACB-AA7D-CF795B4FC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5849" y="3779091"/>
              <a:ext cx="0" cy="10217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0" name="Line 44">
              <a:extLst>
                <a:ext uri="{FF2B5EF4-FFF2-40B4-BE49-F238E27FC236}">
                  <a16:creationId xmlns:a16="http://schemas.microsoft.com/office/drawing/2014/main" id="{6D0F8F7E-D5A4-417C-84DB-DB98BE6B4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8003" y="3779091"/>
              <a:ext cx="0" cy="16896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1" name="Line 45">
              <a:extLst>
                <a:ext uri="{FF2B5EF4-FFF2-40B4-BE49-F238E27FC236}">
                  <a16:creationId xmlns:a16="http://schemas.microsoft.com/office/drawing/2014/main" id="{C4280776-FF49-470E-9B32-132927EE7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5786" y="3779091"/>
              <a:ext cx="2088" cy="16896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2" name="Oval 46">
              <a:extLst>
                <a:ext uri="{FF2B5EF4-FFF2-40B4-BE49-F238E27FC236}">
                  <a16:creationId xmlns:a16="http://schemas.microsoft.com/office/drawing/2014/main" id="{9FD1A6B7-26A4-420E-A6AC-960DA550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7155" y="2757376"/>
              <a:ext cx="720392" cy="51393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D9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3" name="Freeform 47">
              <a:extLst>
                <a:ext uri="{FF2B5EF4-FFF2-40B4-BE49-F238E27FC236}">
                  <a16:creationId xmlns:a16="http://schemas.microsoft.com/office/drawing/2014/main" id="{5B07A720-4F59-4015-81D0-4AF26347E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608" y="3005545"/>
              <a:ext cx="671322" cy="71282"/>
            </a:xfrm>
            <a:custGeom>
              <a:avLst/>
              <a:gdLst>
                <a:gd name="T0" fmla="*/ 0 w 900"/>
                <a:gd name="T1" fmla="*/ 180 h 180"/>
                <a:gd name="T2" fmla="*/ 180 w 900"/>
                <a:gd name="T3" fmla="*/ 0 h 180"/>
                <a:gd name="T4" fmla="*/ 540 w 900"/>
                <a:gd name="T5" fmla="*/ 180 h 180"/>
                <a:gd name="T6" fmla="*/ 900 w 900"/>
                <a:gd name="T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0" h="180">
                  <a:moveTo>
                    <a:pt x="0" y="180"/>
                  </a:moveTo>
                  <a:cubicBezTo>
                    <a:pt x="45" y="90"/>
                    <a:pt x="90" y="0"/>
                    <a:pt x="180" y="0"/>
                  </a:cubicBezTo>
                  <a:cubicBezTo>
                    <a:pt x="270" y="0"/>
                    <a:pt x="420" y="180"/>
                    <a:pt x="540" y="180"/>
                  </a:cubicBezTo>
                  <a:cubicBezTo>
                    <a:pt x="660" y="180"/>
                    <a:pt x="780" y="90"/>
                    <a:pt x="900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grpSp>
          <p:nvGrpSpPr>
            <p:cNvPr id="44" name="Group 48">
              <a:extLst>
                <a:ext uri="{FF2B5EF4-FFF2-40B4-BE49-F238E27FC236}">
                  <a16:creationId xmlns:a16="http://schemas.microsoft.com/office/drawing/2014/main" id="{0D646DE8-CC51-4865-8478-66D6843046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6372" y="2419445"/>
              <a:ext cx="961567" cy="338811"/>
              <a:chOff x="4860" y="2340"/>
              <a:chExt cx="720" cy="360"/>
            </a:xfrm>
          </p:grpSpPr>
          <p:sp>
            <p:nvSpPr>
              <p:cNvPr id="108" name="Line 49">
                <a:extLst>
                  <a:ext uri="{FF2B5EF4-FFF2-40B4-BE49-F238E27FC236}">
                    <a16:creationId xmlns:a16="http://schemas.microsoft.com/office/drawing/2014/main" id="{11733AF8-3A8F-4ECF-8A3A-D9B9B52EE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60" y="2520"/>
                <a:ext cx="0" cy="17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09" name="Line 50">
                <a:extLst>
                  <a:ext uri="{FF2B5EF4-FFF2-40B4-BE49-F238E27FC236}">
                    <a16:creationId xmlns:a16="http://schemas.microsoft.com/office/drawing/2014/main" id="{632FA9B9-062A-408B-B28A-8F4DEBEBE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2520"/>
                <a:ext cx="1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grpSp>
            <p:nvGrpSpPr>
              <p:cNvPr id="110" name="Group 51">
                <a:extLst>
                  <a:ext uri="{FF2B5EF4-FFF2-40B4-BE49-F238E27FC236}">
                    <a16:creationId xmlns:a16="http://schemas.microsoft.com/office/drawing/2014/main" id="{EA148425-7E9F-41D1-92C4-5119778712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 flipH="1">
                <a:off x="5004" y="2340"/>
                <a:ext cx="216" cy="216"/>
                <a:chOff x="6660" y="5760"/>
                <a:chExt cx="1440" cy="1440"/>
              </a:xfrm>
            </p:grpSpPr>
            <p:sp>
              <p:nvSpPr>
                <p:cNvPr id="112" name="AutoShape 52">
                  <a:extLst>
                    <a:ext uri="{FF2B5EF4-FFF2-40B4-BE49-F238E27FC236}">
                      <a16:creationId xmlns:a16="http://schemas.microsoft.com/office/drawing/2014/main" id="{2EA02095-0901-4273-97EA-A56A3746E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52" y="5759"/>
                  <a:ext cx="717" cy="1456"/>
                </a:xfrm>
                <a:prstGeom prst="flowChartCollat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D9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113" name="Line 53">
                  <a:extLst>
                    <a:ext uri="{FF2B5EF4-FFF2-40B4-BE49-F238E27FC236}">
                      <a16:creationId xmlns:a16="http://schemas.microsoft.com/office/drawing/2014/main" id="{AD17FB68-BD8C-4F6D-99AB-3BE51AEA7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197" y="6482"/>
                  <a:ext cx="53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114" name="AutoShape 54">
                  <a:extLst>
                    <a:ext uri="{FF2B5EF4-FFF2-40B4-BE49-F238E27FC236}">
                      <a16:creationId xmlns:a16="http://schemas.microsoft.com/office/drawing/2014/main" id="{DC086ABB-2781-4330-897D-D3238BF6CB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663" y="6007"/>
                  <a:ext cx="534" cy="961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D9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  <p:sp>
            <p:nvSpPr>
              <p:cNvPr id="111" name="Line 55">
                <a:extLst>
                  <a:ext uri="{FF2B5EF4-FFF2-40B4-BE49-F238E27FC236}">
                    <a16:creationId xmlns:a16="http://schemas.microsoft.com/office/drawing/2014/main" id="{8F91FF55-02DF-4CEB-8AFB-39E1FA350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1" y="2520"/>
                <a:ext cx="36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45" name="Line 56">
              <a:extLst>
                <a:ext uri="{FF2B5EF4-FFF2-40B4-BE49-F238E27FC236}">
                  <a16:creationId xmlns:a16="http://schemas.microsoft.com/office/drawing/2014/main" id="{12A8613F-C2A0-44D9-B1C6-873930A57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7007" y="3148110"/>
              <a:ext cx="482350" cy="17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grpSp>
          <p:nvGrpSpPr>
            <p:cNvPr id="46" name="Group 57">
              <a:extLst>
                <a:ext uri="{FF2B5EF4-FFF2-40B4-BE49-F238E27FC236}">
                  <a16:creationId xmlns:a16="http://schemas.microsoft.com/office/drawing/2014/main" id="{927D323B-D67D-4848-89FB-A6F41654259E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7280928" y="2939789"/>
              <a:ext cx="205047" cy="288157"/>
              <a:chOff x="6660" y="5760"/>
              <a:chExt cx="1440" cy="1440"/>
            </a:xfrm>
          </p:grpSpPr>
          <p:sp>
            <p:nvSpPr>
              <p:cNvPr id="105" name="AutoShape 58">
                <a:extLst>
                  <a:ext uri="{FF2B5EF4-FFF2-40B4-BE49-F238E27FC236}">
                    <a16:creationId xmlns:a16="http://schemas.microsoft.com/office/drawing/2014/main" id="{46017E8C-C056-4A2C-94E6-22B1403FB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0" y="5759"/>
                <a:ext cx="725" cy="1458"/>
              </a:xfrm>
              <a:prstGeom prst="flowChartCollat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D9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06" name="Line 59">
                <a:extLst>
                  <a:ext uri="{FF2B5EF4-FFF2-40B4-BE49-F238E27FC236}">
                    <a16:creationId xmlns:a16="http://schemas.microsoft.com/office/drawing/2014/main" id="{DC982D9F-91BF-4156-A79F-0A3743586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33" y="6483"/>
                <a:ext cx="53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07" name="AutoShape 60">
                <a:extLst>
                  <a:ext uri="{FF2B5EF4-FFF2-40B4-BE49-F238E27FC236}">
                    <a16:creationId xmlns:a16="http://schemas.microsoft.com/office/drawing/2014/main" id="{419C1E56-EE21-4205-950C-1CB00287D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661" y="6007"/>
                <a:ext cx="544" cy="972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D9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47" name="Line 61">
              <a:extLst>
                <a:ext uri="{FF2B5EF4-FFF2-40B4-BE49-F238E27FC236}">
                  <a16:creationId xmlns:a16="http://schemas.microsoft.com/office/drawing/2014/main" id="{CDCF093D-3841-45D2-9098-FCF52A14D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8605" y="3136669"/>
              <a:ext cx="912497" cy="17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8" name="Line 62">
              <a:extLst>
                <a:ext uri="{FF2B5EF4-FFF2-40B4-BE49-F238E27FC236}">
                  <a16:creationId xmlns:a16="http://schemas.microsoft.com/office/drawing/2014/main" id="{A1887C8C-DE94-47EE-B945-8212620506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9096" y="3271314"/>
              <a:ext cx="6713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9" name="Line 63">
              <a:extLst>
                <a:ext uri="{FF2B5EF4-FFF2-40B4-BE49-F238E27FC236}">
                  <a16:creationId xmlns:a16="http://schemas.microsoft.com/office/drawing/2014/main" id="{B5B4F84C-0398-4831-9FFF-FEE8DE6A3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9096" y="3271314"/>
              <a:ext cx="0" cy="5077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0" name="Line 64">
              <a:extLst>
                <a:ext uri="{FF2B5EF4-FFF2-40B4-BE49-F238E27FC236}">
                  <a16:creationId xmlns:a16="http://schemas.microsoft.com/office/drawing/2014/main" id="{B2CE7DDC-A880-462D-8E8A-72325E908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26944" y="3100588"/>
              <a:ext cx="4176" cy="6785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1" name="Line 65">
              <a:extLst>
                <a:ext uri="{FF2B5EF4-FFF2-40B4-BE49-F238E27FC236}">
                  <a16:creationId xmlns:a16="http://schemas.microsoft.com/office/drawing/2014/main" id="{39249C2F-6FA9-4E36-9540-30018BF42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59798" y="3100588"/>
              <a:ext cx="6713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2" name="Text Box 66">
              <a:extLst>
                <a:ext uri="{FF2B5EF4-FFF2-40B4-BE49-F238E27FC236}">
                  <a16:creationId xmlns:a16="http://schemas.microsoft.com/office/drawing/2014/main" id="{B82041BD-920A-4DBF-B493-39FE3B87F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4447" y="5273381"/>
              <a:ext cx="381078" cy="3187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D9"/>
                  </a:solidFill>
                </a14:hiddenFill>
              </a:ext>
            </a:extLst>
          </p:spPr>
          <p:txBody>
            <a:bodyPr lIns="24685" tIns="24685" rIns="0" bIns="24685" anchor="ctr" anchorCtr="0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</a:rPr>
                <a:t> HS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3" name="Line 67">
              <a:extLst>
                <a:ext uri="{FF2B5EF4-FFF2-40B4-BE49-F238E27FC236}">
                  <a16:creationId xmlns:a16="http://schemas.microsoft.com/office/drawing/2014/main" id="{A6D8C84B-ABA5-4844-8741-21CBB6B77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7334" y="4593118"/>
              <a:ext cx="2088" cy="3396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4" name="Line 68">
              <a:extLst>
                <a:ext uri="{FF2B5EF4-FFF2-40B4-BE49-F238E27FC236}">
                  <a16:creationId xmlns:a16="http://schemas.microsoft.com/office/drawing/2014/main" id="{9ED3FFE8-FAD3-4EA5-9ED5-F82B785D1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4055" y="4593118"/>
              <a:ext cx="2088" cy="3396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5" name="Line 69">
              <a:extLst>
                <a:ext uri="{FF2B5EF4-FFF2-40B4-BE49-F238E27FC236}">
                  <a16:creationId xmlns:a16="http://schemas.microsoft.com/office/drawing/2014/main" id="{16A8A9E2-A0F5-4557-A2A7-727A6D91B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2261" y="4593118"/>
              <a:ext cx="2088" cy="3396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6" name="Line 70">
              <a:extLst>
                <a:ext uri="{FF2B5EF4-FFF2-40B4-BE49-F238E27FC236}">
                  <a16:creationId xmlns:a16="http://schemas.microsoft.com/office/drawing/2014/main" id="{8B8CAC2F-59D9-44A8-9B2A-6E525CB6B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2343" y="4593118"/>
              <a:ext cx="2088" cy="3396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7" name="Line 71">
              <a:extLst>
                <a:ext uri="{FF2B5EF4-FFF2-40B4-BE49-F238E27FC236}">
                  <a16:creationId xmlns:a16="http://schemas.microsoft.com/office/drawing/2014/main" id="{F13C01BB-D7CF-4407-9C30-2B0052DD5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1153" y="4593118"/>
              <a:ext cx="2088" cy="3396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8" name="Line 72">
              <a:extLst>
                <a:ext uri="{FF2B5EF4-FFF2-40B4-BE49-F238E27FC236}">
                  <a16:creationId xmlns:a16="http://schemas.microsoft.com/office/drawing/2014/main" id="{B140B7EA-EB93-4665-8AFA-ABE18AFEE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7271" y="4593118"/>
              <a:ext cx="4176" cy="3396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9" name="Line 73">
              <a:extLst>
                <a:ext uri="{FF2B5EF4-FFF2-40B4-BE49-F238E27FC236}">
                  <a16:creationId xmlns:a16="http://schemas.microsoft.com/office/drawing/2014/main" id="{51B950E9-C28D-4030-9613-65457FED3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7334" y="4932810"/>
              <a:ext cx="958435" cy="3414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0" name="Line 74">
              <a:extLst>
                <a:ext uri="{FF2B5EF4-FFF2-40B4-BE49-F238E27FC236}">
                  <a16:creationId xmlns:a16="http://schemas.microsoft.com/office/drawing/2014/main" id="{9277A77F-6902-4FEF-8187-DBBBD2F7D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9879" y="4940730"/>
              <a:ext cx="855074" cy="3317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1" name="Line 75">
              <a:extLst>
                <a:ext uri="{FF2B5EF4-FFF2-40B4-BE49-F238E27FC236}">
                  <a16:creationId xmlns:a16="http://schemas.microsoft.com/office/drawing/2014/main" id="{6E7011BB-6034-421D-BAB2-8F13912F4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4349" y="4932810"/>
              <a:ext cx="671322" cy="3414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2" name="Line 76">
              <a:extLst>
                <a:ext uri="{FF2B5EF4-FFF2-40B4-BE49-F238E27FC236}">
                  <a16:creationId xmlns:a16="http://schemas.microsoft.com/office/drawing/2014/main" id="{D4CD9776-FDC6-4590-A280-BAD3B969A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24301" y="4940730"/>
              <a:ext cx="228646" cy="3317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3" name="Line 77">
              <a:extLst>
                <a:ext uri="{FF2B5EF4-FFF2-40B4-BE49-F238E27FC236}">
                  <a16:creationId xmlns:a16="http://schemas.microsoft.com/office/drawing/2014/main" id="{E64F7C5B-AACB-40A2-9740-7AF7D7794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85900" y="4932810"/>
              <a:ext cx="385253" cy="3414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4" name="Line 78">
              <a:extLst>
                <a:ext uri="{FF2B5EF4-FFF2-40B4-BE49-F238E27FC236}">
                  <a16:creationId xmlns:a16="http://schemas.microsoft.com/office/drawing/2014/main" id="{EB3E8CF6-F0C1-42C9-B796-222104F15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97613" y="4932810"/>
              <a:ext cx="480262" cy="3414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7" name="Line 81">
              <a:extLst>
                <a:ext uri="{FF2B5EF4-FFF2-40B4-BE49-F238E27FC236}">
                  <a16:creationId xmlns:a16="http://schemas.microsoft.com/office/drawing/2014/main" id="{2BD45504-98B1-4D29-B20C-32F6C591E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21752" y="5442347"/>
              <a:ext cx="756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0" name="Line 84">
              <a:extLst>
                <a:ext uri="{FF2B5EF4-FFF2-40B4-BE49-F238E27FC236}">
                  <a16:creationId xmlns:a16="http://schemas.microsoft.com/office/drawing/2014/main" id="{C08829AD-F12D-4902-8CEB-0B6CFCDF8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620" y="2253119"/>
              <a:ext cx="2088" cy="3209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1" name="Line 85">
              <a:extLst>
                <a:ext uri="{FF2B5EF4-FFF2-40B4-BE49-F238E27FC236}">
                  <a16:creationId xmlns:a16="http://schemas.microsoft.com/office/drawing/2014/main" id="{847F5F0D-E5A7-4E59-8A26-A4F1FAC50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3090" y="2243439"/>
              <a:ext cx="187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2" name="Line 86">
              <a:extLst>
                <a:ext uri="{FF2B5EF4-FFF2-40B4-BE49-F238E27FC236}">
                  <a16:creationId xmlns:a16="http://schemas.microsoft.com/office/drawing/2014/main" id="{4146E135-F07A-4353-9B43-33576CC79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3091" y="5450267"/>
              <a:ext cx="5199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3" name="Text Box 87">
              <a:extLst>
                <a:ext uri="{FF2B5EF4-FFF2-40B4-BE49-F238E27FC236}">
                  <a16:creationId xmlns:a16="http://schemas.microsoft.com/office/drawing/2014/main" id="{100EA011-3275-4B9A-B41A-879B70A7C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5359" y="1941589"/>
              <a:ext cx="621208" cy="256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9370" tIns="24685" rIns="49370" bIns="24685"/>
            <a:lstStyle/>
            <a:p>
              <a:pPr>
                <a:defRPr/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</a:rPr>
                <a:t>Set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74" name="Text Box 88">
              <a:extLst>
                <a:ext uri="{FF2B5EF4-FFF2-40B4-BE49-F238E27FC236}">
                  <a16:creationId xmlns:a16="http://schemas.microsoft.com/office/drawing/2014/main" id="{C7C2307F-9475-4F28-A66F-9350D5114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7773" y="3068026"/>
              <a:ext cx="1383362" cy="406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Lucida Console" pitchFamily="49" charset="0"/>
                </a:rPr>
                <a:t>Boiler feed water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80" name="Line 100">
              <a:extLst>
                <a:ext uri="{FF2B5EF4-FFF2-40B4-BE49-F238E27FC236}">
                  <a16:creationId xmlns:a16="http://schemas.microsoft.com/office/drawing/2014/main" id="{829859DA-7782-4FC4-A43E-BF9E915CD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9325" y="4865047"/>
              <a:ext cx="188972" cy="3176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1" name="Line 101">
              <a:extLst>
                <a:ext uri="{FF2B5EF4-FFF2-40B4-BE49-F238E27FC236}">
                  <a16:creationId xmlns:a16="http://schemas.microsoft.com/office/drawing/2014/main" id="{ABBAB0A9-53A3-4DA1-B57E-01C8FC65D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9325" y="4676721"/>
              <a:ext cx="2088" cy="158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2" name="Line 102">
              <a:extLst>
                <a:ext uri="{FF2B5EF4-FFF2-40B4-BE49-F238E27FC236}">
                  <a16:creationId xmlns:a16="http://schemas.microsoft.com/office/drawing/2014/main" id="{7DB9E943-4005-4A10-9242-895AE4F7A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4138" y="4708402"/>
              <a:ext cx="0" cy="474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3" name="Text Box 103">
              <a:extLst>
                <a:ext uri="{FF2B5EF4-FFF2-40B4-BE49-F238E27FC236}">
                  <a16:creationId xmlns:a16="http://schemas.microsoft.com/office/drawing/2014/main" id="{566F1627-4238-4055-914B-1B0D853C2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2588" y="2257520"/>
              <a:ext cx="808092" cy="256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r>
                <a:rPr lang="en-US" sz="1000">
                  <a:solidFill>
                    <a:srgbClr val="000000"/>
                  </a:solidFill>
                  <a:latin typeface="Lucida Console" pitchFamily="49" charset="0"/>
                </a:rPr>
                <a:t>Steam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grpSp>
          <p:nvGrpSpPr>
            <p:cNvPr id="90" name="Group 110">
              <a:extLst>
                <a:ext uri="{FF2B5EF4-FFF2-40B4-BE49-F238E27FC236}">
                  <a16:creationId xmlns:a16="http://schemas.microsoft.com/office/drawing/2014/main" id="{56B5D2BB-0352-4374-B110-FFE4FF49C8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6469" y="3943656"/>
              <a:ext cx="2766724" cy="785866"/>
              <a:chOff x="4869" y="3877"/>
              <a:chExt cx="3096" cy="1093"/>
            </a:xfrm>
          </p:grpSpPr>
          <p:sp>
            <p:nvSpPr>
              <p:cNvPr id="91" name="Rectangle 111">
                <a:extLst>
                  <a:ext uri="{FF2B5EF4-FFF2-40B4-BE49-F238E27FC236}">
                    <a16:creationId xmlns:a16="http://schemas.microsoft.com/office/drawing/2014/main" id="{A0A84CB6-CF4D-4EFB-82E5-46FE0840657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70" y="3914"/>
                <a:ext cx="3096" cy="1021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92" name="Line 112">
                <a:extLst>
                  <a:ext uri="{FF2B5EF4-FFF2-40B4-BE49-F238E27FC236}">
                    <a16:creationId xmlns:a16="http://schemas.microsoft.com/office/drawing/2014/main" id="{127844A6-1D27-49EC-9215-378E24DEC96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58" y="3878"/>
                <a:ext cx="2" cy="109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93" name="Line 113">
                <a:extLst>
                  <a:ext uri="{FF2B5EF4-FFF2-40B4-BE49-F238E27FC236}">
                    <a16:creationId xmlns:a16="http://schemas.microsoft.com/office/drawing/2014/main" id="{C6FAB840-E4D1-4A2D-9265-120195CD046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541" y="3878"/>
                <a:ext cx="0" cy="109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94" name="Rectangle 114" descr="Large confetti">
                <a:extLst>
                  <a:ext uri="{FF2B5EF4-FFF2-40B4-BE49-F238E27FC236}">
                    <a16:creationId xmlns:a16="http://schemas.microsoft.com/office/drawing/2014/main" id="{A6216B4C-881F-46F4-9DC7-768D206063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09" y="4753"/>
                <a:ext cx="2365" cy="88"/>
              </a:xfrm>
              <a:prstGeom prst="rect">
                <a:avLst/>
              </a:prstGeom>
              <a:pattFill prst="lgConfetti">
                <a:fgClr>
                  <a:srgbClr val="000000"/>
                </a:fgClr>
                <a:bgClr>
                  <a:srgbClr val="FFFFFF"/>
                </a:bgClr>
              </a:patt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95" name="Rectangle 115" descr="Large confetti">
                <a:extLst>
                  <a:ext uri="{FF2B5EF4-FFF2-40B4-BE49-F238E27FC236}">
                    <a16:creationId xmlns:a16="http://schemas.microsoft.com/office/drawing/2014/main" id="{70FA77DC-6983-412F-BC0E-C33DD1F955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09" y="4570"/>
                <a:ext cx="2365" cy="86"/>
              </a:xfrm>
              <a:prstGeom prst="rect">
                <a:avLst/>
              </a:prstGeom>
              <a:pattFill prst="lgConfetti">
                <a:fgClr>
                  <a:srgbClr val="000000"/>
                </a:fgClr>
                <a:bgClr>
                  <a:srgbClr val="FFFFFF"/>
                </a:bgClr>
              </a:patt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96" name="Rectangle 116" descr="Large confetti">
                <a:extLst>
                  <a:ext uri="{FF2B5EF4-FFF2-40B4-BE49-F238E27FC236}">
                    <a16:creationId xmlns:a16="http://schemas.microsoft.com/office/drawing/2014/main" id="{374A7811-11E0-43E2-B15F-3258DABBA0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09" y="4391"/>
                <a:ext cx="2365" cy="86"/>
              </a:xfrm>
              <a:prstGeom prst="rect">
                <a:avLst/>
              </a:prstGeom>
              <a:pattFill prst="lgConfetti">
                <a:fgClr>
                  <a:srgbClr val="000000"/>
                </a:fgClr>
                <a:bgClr>
                  <a:srgbClr val="FFFFFF"/>
                </a:bgClr>
              </a:patt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97" name="Rectangle 117" descr="Large confetti">
                <a:extLst>
                  <a:ext uri="{FF2B5EF4-FFF2-40B4-BE49-F238E27FC236}">
                    <a16:creationId xmlns:a16="http://schemas.microsoft.com/office/drawing/2014/main" id="{26094D4C-29D8-4610-9B99-15786FEEDD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09" y="4206"/>
                <a:ext cx="2365" cy="86"/>
              </a:xfrm>
              <a:prstGeom prst="rect">
                <a:avLst/>
              </a:prstGeom>
              <a:pattFill prst="lgConfetti">
                <a:fgClr>
                  <a:srgbClr val="000000"/>
                </a:fgClr>
                <a:bgClr>
                  <a:srgbClr val="FFFFFF"/>
                </a:bgClr>
              </a:patt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98" name="Rectangle 118" descr="Large confetti">
                <a:extLst>
                  <a:ext uri="{FF2B5EF4-FFF2-40B4-BE49-F238E27FC236}">
                    <a16:creationId xmlns:a16="http://schemas.microsoft.com/office/drawing/2014/main" id="{CD91D12E-8DFF-47C9-83BD-0138424C312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09" y="4024"/>
                <a:ext cx="2367" cy="88"/>
              </a:xfrm>
              <a:prstGeom prst="rect">
                <a:avLst/>
              </a:prstGeom>
              <a:pattFill prst="lgConfetti">
                <a:fgClr>
                  <a:srgbClr val="000000"/>
                </a:fgClr>
                <a:bgClr>
                  <a:srgbClr val="FFFFFF"/>
                </a:bgClr>
              </a:patt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82F00C2-79FC-4933-A6F3-1D30B4454E72}"/>
                </a:ext>
              </a:extLst>
            </p:cNvPr>
            <p:cNvGrpSpPr/>
            <p:nvPr/>
          </p:nvGrpSpPr>
          <p:grpSpPr>
            <a:xfrm>
              <a:off x="7194999" y="2616207"/>
              <a:ext cx="360000" cy="360000"/>
              <a:chOff x="4556172" y="2418531"/>
              <a:chExt cx="360000" cy="360000"/>
            </a:xfrm>
          </p:grpSpPr>
          <p:sp>
            <p:nvSpPr>
              <p:cNvPr id="121" name="Oval 33">
                <a:extLst>
                  <a:ext uri="{FF2B5EF4-FFF2-40B4-BE49-F238E27FC236}">
                    <a16:creationId xmlns:a16="http://schemas.microsoft.com/office/drawing/2014/main" id="{253E1FEC-C335-4F89-B05A-2DF80656C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6172" y="2418531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D9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22" name="Text Box 34">
                <a:extLst>
                  <a:ext uri="{FF2B5EF4-FFF2-40B4-BE49-F238E27FC236}">
                    <a16:creationId xmlns:a16="http://schemas.microsoft.com/office/drawing/2014/main" id="{00FB1459-3D0C-4032-AE98-8262F236CD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0947" y="2514457"/>
                <a:ext cx="276125" cy="170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r>
                  <a:rPr lang="en-US" sz="700" dirty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sz="1050" dirty="0">
                    <a:solidFill>
                      <a:srgbClr val="000000"/>
                    </a:solidFill>
                    <a:latin typeface="Arial" charset="0"/>
                  </a:rPr>
                  <a:t>LC</a:t>
                </a:r>
                <a:endPara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123" name="Line 84">
              <a:extLst>
                <a:ext uri="{FF2B5EF4-FFF2-40B4-BE49-F238E27FC236}">
                  <a16:creationId xmlns:a16="http://schemas.microsoft.com/office/drawing/2014/main" id="{F3F7262C-5EE4-42CE-8169-64122F211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0010" y="2462631"/>
              <a:ext cx="0" cy="288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4" name="Line 35">
              <a:extLst>
                <a:ext uri="{FF2B5EF4-FFF2-40B4-BE49-F238E27FC236}">
                  <a16:creationId xmlns:a16="http://schemas.microsoft.com/office/drawing/2014/main" id="{37E28FE7-3DCD-4080-B17E-E3244358F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64314" y="2322530"/>
              <a:ext cx="353723" cy="1395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BF6C3F6-FE83-481A-8DD6-1C546D81183C}"/>
                </a:ext>
              </a:extLst>
            </p:cNvPr>
            <p:cNvGrpSpPr/>
            <p:nvPr/>
          </p:nvGrpSpPr>
          <p:grpSpPr>
            <a:xfrm>
              <a:off x="7253901" y="5270267"/>
              <a:ext cx="360000" cy="360000"/>
              <a:chOff x="4556172" y="2418531"/>
              <a:chExt cx="360000" cy="360000"/>
            </a:xfrm>
          </p:grpSpPr>
          <p:sp>
            <p:nvSpPr>
              <p:cNvPr id="126" name="Oval 33">
                <a:extLst>
                  <a:ext uri="{FF2B5EF4-FFF2-40B4-BE49-F238E27FC236}">
                    <a16:creationId xmlns:a16="http://schemas.microsoft.com/office/drawing/2014/main" id="{2C9A89F9-F5AF-48A4-8DD6-A93AD5394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6172" y="2418531"/>
                <a:ext cx="360000" cy="3600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D9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27" name="Text Box 34">
                <a:extLst>
                  <a:ext uri="{FF2B5EF4-FFF2-40B4-BE49-F238E27FC236}">
                    <a16:creationId xmlns:a16="http://schemas.microsoft.com/office/drawing/2014/main" id="{198856D6-88C9-470D-A999-117913AE4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0947" y="2514457"/>
                <a:ext cx="276125" cy="170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r>
                  <a:rPr lang="en-US" sz="700" dirty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sz="1050" dirty="0">
                    <a:solidFill>
                      <a:srgbClr val="000000"/>
                    </a:solidFill>
                    <a:latin typeface="Arial" charset="0"/>
                  </a:rPr>
                  <a:t>TC</a:t>
                </a:r>
                <a:endPara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427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5FD1-303F-4816-B5C1-370EA70F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E9E3-B828-4899-9704-88D0B309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Valve position control</a:t>
            </a:r>
          </a:p>
          <a:p>
            <a:pPr lvl="1"/>
            <a:r>
              <a:rPr lang="en-IN" dirty="0"/>
              <a:t>Holds a valve position nearly fully open or closed for economic benefit</a:t>
            </a:r>
          </a:p>
          <a:p>
            <a:r>
              <a:rPr lang="en-IN" dirty="0"/>
              <a:t>Override control</a:t>
            </a:r>
          </a:p>
          <a:p>
            <a:pPr lvl="1"/>
            <a:r>
              <a:rPr lang="en-IN" dirty="0"/>
              <a:t>Multiple controllers compete for control valve manipulation</a:t>
            </a:r>
          </a:p>
          <a:p>
            <a:pPr lvl="1"/>
            <a:r>
              <a:rPr lang="en-IN" dirty="0"/>
              <a:t>Necessary for wide process operating space</a:t>
            </a:r>
          </a:p>
          <a:p>
            <a:r>
              <a:rPr lang="en-IN" dirty="0"/>
              <a:t>Split range control</a:t>
            </a:r>
          </a:p>
          <a:p>
            <a:pPr lvl="1"/>
            <a:r>
              <a:rPr lang="en-IN" dirty="0"/>
              <a:t>Splits controller output to adjust two or more control valves</a:t>
            </a:r>
          </a:p>
          <a:p>
            <a:r>
              <a:rPr lang="en-IN" dirty="0"/>
              <a:t>Selective control</a:t>
            </a:r>
          </a:p>
          <a:p>
            <a:pPr lvl="1"/>
            <a:r>
              <a:rPr lang="en-IN" dirty="0"/>
              <a:t>Uses high or low selector blocks</a:t>
            </a:r>
          </a:p>
          <a:p>
            <a:r>
              <a:rPr lang="en-IN" dirty="0"/>
              <a:t>Process understanding and insight is key to proper use of these advanced control strategies</a:t>
            </a:r>
          </a:p>
        </p:txBody>
      </p:sp>
    </p:spTree>
    <p:extLst>
      <p:ext uri="{BB962C8B-B14F-4D97-AF65-F5344CB8AC3E}">
        <p14:creationId xmlns:p14="http://schemas.microsoft.com/office/powerpoint/2010/main" val="226779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4B88-3B6F-481F-B136-DDDC648C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 Positioning or Optimizing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A7DB-B7BA-41EA-830A-84885698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Keeps a valve nearly fully open (or closed) to optimize an economic objective function</a:t>
            </a:r>
          </a:p>
          <a:p>
            <a:pPr lvl="1"/>
            <a:r>
              <a:rPr lang="en-IN" dirty="0"/>
              <a:t>Requires clear process insight to develop the ‘optimizing’ control strategy </a:t>
            </a:r>
          </a:p>
          <a:p>
            <a:endParaRPr lang="en-IN" dirty="0"/>
          </a:p>
          <a:p>
            <a:r>
              <a:rPr lang="en-IN" dirty="0"/>
              <a:t>Common Examples</a:t>
            </a:r>
          </a:p>
          <a:p>
            <a:pPr lvl="1"/>
            <a:r>
              <a:rPr lang="en-IN" dirty="0"/>
              <a:t>Floating pressure control in a column</a:t>
            </a:r>
          </a:p>
          <a:p>
            <a:pPr lvl="1"/>
            <a:r>
              <a:rPr lang="en-IN" dirty="0"/>
              <a:t>Maximizing throughput in a cooling capacity limited reactor</a:t>
            </a:r>
          </a:p>
          <a:p>
            <a:pPr lvl="1"/>
            <a:r>
              <a:rPr lang="en-IN" dirty="0"/>
              <a:t>Minimizing RPM of a utility supply pump</a:t>
            </a:r>
          </a:p>
        </p:txBody>
      </p:sp>
    </p:spTree>
    <p:extLst>
      <p:ext uri="{BB962C8B-B14F-4D97-AF65-F5344CB8AC3E}">
        <p14:creationId xmlns:p14="http://schemas.microsoft.com/office/powerpoint/2010/main" val="28579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5D67-8272-4772-A264-ED84E243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VPC Example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D25D8-B8F4-42B2-BC6F-D961A2EBFC91}"/>
              </a:ext>
            </a:extLst>
          </p:cNvPr>
          <p:cNvSpPr txBox="1"/>
          <p:nvPr/>
        </p:nvSpPr>
        <p:spPr>
          <a:xfrm>
            <a:off x="2812225" y="916223"/>
            <a:ext cx="62803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Column Condenser Valve Position Control</a:t>
            </a:r>
          </a:p>
          <a:p>
            <a:pPr algn="l"/>
            <a:r>
              <a:rPr lang="en-IN" dirty="0"/>
              <a:t>Used in difficult separations (tall towers) to reduce reboiler duty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3F85024-79B0-48D8-9458-9D90F72DD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5" y="2213185"/>
            <a:ext cx="4880153" cy="36601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9D4698-DD48-461D-B9F1-8ABCB86DEEC3}"/>
              </a:ext>
            </a:extLst>
          </p:cNvPr>
          <p:cNvSpPr txBox="1"/>
          <p:nvPr/>
        </p:nvSpPr>
        <p:spPr>
          <a:xfrm>
            <a:off x="5148470" y="2430943"/>
            <a:ext cx="67884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Operate column at as low a pressure as possible</a:t>
            </a:r>
          </a:p>
          <a:p>
            <a:pPr algn="l"/>
            <a:r>
              <a:rPr lang="en-IN" sz="2400" dirty="0"/>
              <a:t>Separation is then easier</a:t>
            </a:r>
          </a:p>
          <a:p>
            <a:pPr algn="l"/>
            <a:endParaRPr lang="en-IN" sz="2400" dirty="0"/>
          </a:p>
          <a:p>
            <a:pPr algn="l"/>
            <a:r>
              <a:rPr lang="en-IN" sz="2400" dirty="0"/>
              <a:t>Reboiler duty would then be lower for same degree of separation</a:t>
            </a:r>
          </a:p>
          <a:p>
            <a:pPr algn="l"/>
            <a:endParaRPr lang="en-IN" sz="2400" dirty="0"/>
          </a:p>
          <a:p>
            <a:pPr algn="l"/>
            <a:r>
              <a:rPr lang="en-IN" sz="2400" dirty="0"/>
              <a:t>Since condenser sets column pressure, operate column such that condenser valve is nearly fully open</a:t>
            </a:r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91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5D67-8272-4772-A264-ED84E243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VPC Example 1 </a:t>
            </a:r>
            <a:r>
              <a:rPr lang="en-IN" baseline="-25000" dirty="0"/>
              <a:t>continued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D25D8-B8F4-42B2-BC6F-D961A2EBFC91}"/>
              </a:ext>
            </a:extLst>
          </p:cNvPr>
          <p:cNvSpPr txBox="1"/>
          <p:nvPr/>
        </p:nvSpPr>
        <p:spPr>
          <a:xfrm>
            <a:off x="4707236" y="1086493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Column VPC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795744-A005-451E-B81E-8262A458415D}"/>
              </a:ext>
            </a:extLst>
          </p:cNvPr>
          <p:cNvGrpSpPr/>
          <p:nvPr/>
        </p:nvGrpSpPr>
        <p:grpSpPr>
          <a:xfrm>
            <a:off x="3966011" y="2446840"/>
            <a:ext cx="1775921" cy="2926850"/>
            <a:chOff x="3966011" y="2446840"/>
            <a:chExt cx="1775921" cy="29268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2892081-BECF-471F-8AB5-3E7CD51AE1CB}"/>
                </a:ext>
              </a:extLst>
            </p:cNvPr>
            <p:cNvGrpSpPr/>
            <p:nvPr/>
          </p:nvGrpSpPr>
          <p:grpSpPr>
            <a:xfrm>
              <a:off x="4815616" y="2619564"/>
              <a:ext cx="589470" cy="584757"/>
              <a:chOff x="8813605" y="5135563"/>
              <a:chExt cx="589470" cy="584757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83ED136-8C9C-42E2-9FD6-F9E4DD400708}"/>
                  </a:ext>
                </a:extLst>
              </p:cNvPr>
              <p:cNvSpPr/>
              <p:nvPr/>
            </p:nvSpPr>
            <p:spPr>
              <a:xfrm>
                <a:off x="8928340" y="5240315"/>
                <a:ext cx="360000" cy="36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3EB0B99-30FD-4678-8D19-C3695D15BBF4}"/>
                  </a:ext>
                </a:extLst>
              </p:cNvPr>
              <p:cNvGrpSpPr/>
              <p:nvPr/>
            </p:nvGrpSpPr>
            <p:grpSpPr>
              <a:xfrm>
                <a:off x="8813605" y="5135563"/>
                <a:ext cx="589470" cy="584757"/>
                <a:chOff x="9399919" y="4576804"/>
                <a:chExt cx="589470" cy="584757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6F304E1-5C2B-4EC2-A8C7-EB3CBF2D37C7}"/>
                    </a:ext>
                  </a:extLst>
                </p:cNvPr>
                <p:cNvCxnSpPr/>
                <p:nvPr/>
              </p:nvCxnSpPr>
              <p:spPr>
                <a:xfrm flipH="1">
                  <a:off x="9540815" y="4576804"/>
                  <a:ext cx="448574" cy="2857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3C5DFA2-55C2-43DD-A7AA-1BD7FD3C9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2946" y="4862513"/>
                  <a:ext cx="279790" cy="79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39FAEC5-5543-4EFE-836F-C0F1BE099746}"/>
                    </a:ext>
                  </a:extLst>
                </p:cNvPr>
                <p:cNvCxnSpPr/>
                <p:nvPr/>
              </p:nvCxnSpPr>
              <p:spPr>
                <a:xfrm flipH="1">
                  <a:off x="9399919" y="4875852"/>
                  <a:ext cx="448574" cy="2857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63305B-F3D4-4509-A5DA-18764AFCE3FD}"/>
                </a:ext>
              </a:extLst>
            </p:cNvPr>
            <p:cNvCxnSpPr/>
            <p:nvPr/>
          </p:nvCxnSpPr>
          <p:spPr>
            <a:xfrm>
              <a:off x="4272819" y="2899034"/>
              <a:ext cx="648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56367A-FED6-419D-A50D-D797C4D5B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819" y="2888521"/>
              <a:ext cx="0" cy="54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868E690-0F4B-4125-B91E-4467518E400E}"/>
                </a:ext>
              </a:extLst>
            </p:cNvPr>
            <p:cNvCxnSpPr/>
            <p:nvPr/>
          </p:nvCxnSpPr>
          <p:spPr>
            <a:xfrm flipH="1">
              <a:off x="4553932" y="3738920"/>
              <a:ext cx="11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49">
              <a:extLst>
                <a:ext uri="{FF2B5EF4-FFF2-40B4-BE49-F238E27FC236}">
                  <a16:creationId xmlns:a16="http://schemas.microsoft.com/office/drawing/2014/main" id="{203B1E14-297E-4BEF-A70F-7BF221EED55E}"/>
                </a:ext>
              </a:extLst>
            </p:cNvPr>
            <p:cNvGrpSpPr>
              <a:grpSpLocks/>
            </p:cNvGrpSpPr>
            <p:nvPr/>
          </p:nvGrpSpPr>
          <p:grpSpPr bwMode="auto">
            <a:xfrm rot="21469279">
              <a:off x="5410195" y="2446840"/>
              <a:ext cx="177800" cy="215900"/>
              <a:chOff x="4730" y="2131"/>
              <a:chExt cx="385" cy="464"/>
            </a:xfrm>
          </p:grpSpPr>
          <p:sp>
            <p:nvSpPr>
              <p:cNvPr id="37" name="AutoShape 50">
                <a:extLst>
                  <a:ext uri="{FF2B5EF4-FFF2-40B4-BE49-F238E27FC236}">
                    <a16:creationId xmlns:a16="http://schemas.microsoft.com/office/drawing/2014/main" id="{49600DF8-0BA4-4764-937C-04E1AE873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722" y="2403"/>
                <a:ext cx="194" cy="189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8" name="AutoShape 51">
                <a:extLst>
                  <a:ext uri="{FF2B5EF4-FFF2-40B4-BE49-F238E27FC236}">
                    <a16:creationId xmlns:a16="http://schemas.microsoft.com/office/drawing/2014/main" id="{EE6056FF-61CE-4449-BA0A-D7D993ADE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18" y="2397"/>
                <a:ext cx="194" cy="189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9" name="Line 52">
                <a:extLst>
                  <a:ext uri="{FF2B5EF4-FFF2-40B4-BE49-F238E27FC236}">
                    <a16:creationId xmlns:a16="http://schemas.microsoft.com/office/drawing/2014/main" id="{75D10386-7530-4490-AFBC-CABA23FB4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18" y="2274"/>
                <a:ext cx="3" cy="2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0" name="Line 53">
                <a:extLst>
                  <a:ext uri="{FF2B5EF4-FFF2-40B4-BE49-F238E27FC236}">
                    <a16:creationId xmlns:a16="http://schemas.microsoft.com/office/drawing/2014/main" id="{3D1D9763-4490-4891-BF8C-2051A20DA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7" y="2281"/>
                <a:ext cx="35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</a:endParaRPr>
              </a:p>
            </p:txBody>
          </p:sp>
          <p:sp>
            <p:nvSpPr>
              <p:cNvPr id="41" name="Freeform 54">
                <a:extLst>
                  <a:ext uri="{FF2B5EF4-FFF2-40B4-BE49-F238E27FC236}">
                    <a16:creationId xmlns:a16="http://schemas.microsoft.com/office/drawing/2014/main" id="{FD86CB65-D09B-489A-A753-5A55DAB23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131"/>
                <a:ext cx="358" cy="140"/>
              </a:xfrm>
              <a:custGeom>
                <a:avLst/>
                <a:gdLst>
                  <a:gd name="T0" fmla="*/ 0 w 561"/>
                  <a:gd name="T1" fmla="*/ 218 h 218"/>
                  <a:gd name="T2" fmla="*/ 187 w 561"/>
                  <a:gd name="T3" fmla="*/ 31 h 218"/>
                  <a:gd name="T4" fmla="*/ 374 w 561"/>
                  <a:gd name="T5" fmla="*/ 31 h 218"/>
                  <a:gd name="T6" fmla="*/ 561 w 561"/>
                  <a:gd name="T7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1" h="218">
                    <a:moveTo>
                      <a:pt x="0" y="218"/>
                    </a:moveTo>
                    <a:cubicBezTo>
                      <a:pt x="62" y="140"/>
                      <a:pt x="125" y="62"/>
                      <a:pt x="187" y="31"/>
                    </a:cubicBezTo>
                    <a:cubicBezTo>
                      <a:pt x="249" y="0"/>
                      <a:pt x="312" y="0"/>
                      <a:pt x="374" y="31"/>
                    </a:cubicBezTo>
                    <a:cubicBezTo>
                      <a:pt x="436" y="62"/>
                      <a:pt x="530" y="187"/>
                      <a:pt x="561" y="218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24990D8-6137-4D80-A545-48851E1F5B1A}"/>
                </a:ext>
              </a:extLst>
            </p:cNvPr>
            <p:cNvGrpSpPr/>
            <p:nvPr/>
          </p:nvGrpSpPr>
          <p:grpSpPr>
            <a:xfrm rot="5400000" flipV="1">
              <a:off x="3293675" y="4112450"/>
              <a:ext cx="1933576" cy="588903"/>
              <a:chOff x="6600824" y="3768725"/>
              <a:chExt cx="1933576" cy="915928"/>
            </a:xfrm>
          </p:grpSpPr>
          <p:sp>
            <p:nvSpPr>
              <p:cNvPr id="51" name="Left Bracket 50">
                <a:extLst>
                  <a:ext uri="{FF2B5EF4-FFF2-40B4-BE49-F238E27FC236}">
                    <a16:creationId xmlns:a16="http://schemas.microsoft.com/office/drawing/2014/main" id="{C3A104CB-9FDA-4841-90AC-DDCA82A39FE3}"/>
                  </a:ext>
                </a:extLst>
              </p:cNvPr>
              <p:cNvSpPr/>
              <p:nvPr/>
            </p:nvSpPr>
            <p:spPr>
              <a:xfrm>
                <a:off x="6600824" y="3768725"/>
                <a:ext cx="282703" cy="914400"/>
              </a:xfrm>
              <a:prstGeom prst="leftBracket">
                <a:avLst>
                  <a:gd name="adj" fmla="val 15995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DE331B5-0642-43D3-A000-6AEDE4BD00E8}"/>
                  </a:ext>
                </a:extLst>
              </p:cNvPr>
              <p:cNvCxnSpPr>
                <a:stCxn id="51" idx="0"/>
              </p:cNvCxnSpPr>
              <p:nvPr/>
            </p:nvCxnSpPr>
            <p:spPr>
              <a:xfrm>
                <a:off x="6883527" y="3768725"/>
                <a:ext cx="1650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C1291CC-74A1-4C50-825D-BE397A452FC8}"/>
                  </a:ext>
                </a:extLst>
              </p:cNvPr>
              <p:cNvCxnSpPr/>
              <p:nvPr/>
            </p:nvCxnSpPr>
            <p:spPr>
              <a:xfrm>
                <a:off x="6883527" y="4684653"/>
                <a:ext cx="1650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95219DE3-C249-479C-A0AA-D9BFE51AAA54}"/>
                </a:ext>
              </a:extLst>
            </p:cNvPr>
            <p:cNvSpPr/>
            <p:nvPr/>
          </p:nvSpPr>
          <p:spPr>
            <a:xfrm>
              <a:off x="4906745" y="3217660"/>
              <a:ext cx="407211" cy="315154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E24BF1F-E3E5-4172-AB58-9B41A056DA44}"/>
                </a:ext>
              </a:extLst>
            </p:cNvPr>
            <p:cNvSpPr/>
            <p:nvPr/>
          </p:nvSpPr>
          <p:spPr>
            <a:xfrm>
              <a:off x="4913731" y="3302879"/>
              <a:ext cx="396000" cy="108000"/>
            </a:xfrm>
            <a:custGeom>
              <a:avLst/>
              <a:gdLst>
                <a:gd name="connsiteX0" fmla="*/ 0 w 893135"/>
                <a:gd name="connsiteY0" fmla="*/ 135027 h 172927"/>
                <a:gd name="connsiteX1" fmla="*/ 276447 w 893135"/>
                <a:gd name="connsiteY1" fmla="*/ 348 h 172927"/>
                <a:gd name="connsiteX2" fmla="*/ 559981 w 893135"/>
                <a:gd name="connsiteY2" fmla="*/ 170469 h 172927"/>
                <a:gd name="connsiteX3" fmla="*/ 893135 w 893135"/>
                <a:gd name="connsiteY3" fmla="*/ 85409 h 17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3135" h="172927">
                  <a:moveTo>
                    <a:pt x="0" y="135027"/>
                  </a:moveTo>
                  <a:cubicBezTo>
                    <a:pt x="91558" y="64734"/>
                    <a:pt x="183117" y="-5559"/>
                    <a:pt x="276447" y="348"/>
                  </a:cubicBezTo>
                  <a:cubicBezTo>
                    <a:pt x="369777" y="6255"/>
                    <a:pt x="457200" y="156292"/>
                    <a:pt x="559981" y="170469"/>
                  </a:cubicBezTo>
                  <a:cubicBezTo>
                    <a:pt x="662762" y="184646"/>
                    <a:pt x="777948" y="135027"/>
                    <a:pt x="893135" y="8540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99288AB-8D61-4A5F-99E3-363A01EB1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6169" y="3543467"/>
              <a:ext cx="0" cy="1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DF2FE92-9631-42BC-A9DA-3A85291168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2627" y="3079181"/>
              <a:ext cx="0" cy="144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EF467BC-F534-416C-9B82-E22031AA923D}"/>
              </a:ext>
            </a:extLst>
          </p:cNvPr>
          <p:cNvGrpSpPr/>
          <p:nvPr/>
        </p:nvGrpSpPr>
        <p:grpSpPr>
          <a:xfrm>
            <a:off x="4619460" y="1920140"/>
            <a:ext cx="1370401" cy="996275"/>
            <a:chOff x="4619460" y="1920140"/>
            <a:chExt cx="1370401" cy="99627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2314F10-F6B1-4AF7-9937-9FD459E64CFA}"/>
                </a:ext>
              </a:extLst>
            </p:cNvPr>
            <p:cNvGrpSpPr/>
            <p:nvPr/>
          </p:nvGrpSpPr>
          <p:grpSpPr>
            <a:xfrm>
              <a:off x="5310598" y="1920140"/>
              <a:ext cx="336550" cy="336550"/>
              <a:chOff x="9215344" y="4884067"/>
              <a:chExt cx="336550" cy="336550"/>
            </a:xfrm>
          </p:grpSpPr>
          <p:sp>
            <p:nvSpPr>
              <p:cNvPr id="35" name="Oval 63">
                <a:extLst>
                  <a:ext uri="{FF2B5EF4-FFF2-40B4-BE49-F238E27FC236}">
                    <a16:creationId xmlns:a16="http://schemas.microsoft.com/office/drawing/2014/main" id="{C38BC1F8-0A1D-49A2-B69D-258331E79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5344" y="4884067"/>
                <a:ext cx="336550" cy="3365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4125" tIns="42062" rIns="84125" bIns="42062"/>
              <a:lstStyle/>
              <a:p>
                <a:pPr algn="l">
                  <a:defRPr/>
                </a:pPr>
                <a:endPara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6" name="Text Box 64">
                <a:extLst>
                  <a:ext uri="{FF2B5EF4-FFF2-40B4-BE49-F238E27FC236}">
                    <a16:creationId xmlns:a16="http://schemas.microsoft.com/office/drawing/2014/main" id="{A6E34761-FD7E-42B7-8B4D-B10A09AF96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2889" y="4963502"/>
                <a:ext cx="217355" cy="217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defRPr/>
                </a:pPr>
                <a:r>
                  <a:rPr lang="en-US" sz="1100" dirty="0">
                    <a:effectLst/>
                    <a:latin typeface="Lucida Console" pitchFamily="49" charset="0"/>
                  </a:rPr>
                  <a:t>PC</a:t>
                </a:r>
                <a:endParaRPr 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23" name="Line 39">
              <a:extLst>
                <a:ext uri="{FF2B5EF4-FFF2-40B4-BE49-F238E27FC236}">
                  <a16:creationId xmlns:a16="http://schemas.microsoft.com/office/drawing/2014/main" id="{0A4AE26A-AF86-4DC6-8D74-BCD2BB750E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809861" y="1923429"/>
              <a:ext cx="0" cy="36000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1374B013-E472-4495-95A6-1A4F65A84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38511" y="2088415"/>
              <a:ext cx="648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Line 39">
              <a:extLst>
                <a:ext uri="{FF2B5EF4-FFF2-40B4-BE49-F238E27FC236}">
                  <a16:creationId xmlns:a16="http://schemas.microsoft.com/office/drawing/2014/main" id="{5B168AB1-3079-441A-B722-F114002F1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9460" y="2088415"/>
              <a:ext cx="0" cy="828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DAF8C017-1EC3-4BEB-A668-870B49529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6311" y="2256690"/>
              <a:ext cx="0" cy="180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62EC76-936D-4C09-A0C0-80871E376F91}"/>
              </a:ext>
            </a:extLst>
          </p:cNvPr>
          <p:cNvGrpSpPr/>
          <p:nvPr/>
        </p:nvGrpSpPr>
        <p:grpSpPr>
          <a:xfrm>
            <a:off x="5503234" y="1939791"/>
            <a:ext cx="1561223" cy="457637"/>
            <a:chOff x="5503234" y="1939791"/>
            <a:chExt cx="1561223" cy="45763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48B1D9C-B9F7-4DBC-871D-897A87FB99A1}"/>
                </a:ext>
              </a:extLst>
            </p:cNvPr>
            <p:cNvGrpSpPr/>
            <p:nvPr/>
          </p:nvGrpSpPr>
          <p:grpSpPr>
            <a:xfrm>
              <a:off x="5986979" y="1939791"/>
              <a:ext cx="381567" cy="336550"/>
              <a:chOff x="9257872" y="4876979"/>
              <a:chExt cx="381567" cy="336550"/>
            </a:xfrm>
          </p:grpSpPr>
          <p:sp>
            <p:nvSpPr>
              <p:cNvPr id="31" name="Oval 63">
                <a:extLst>
                  <a:ext uri="{FF2B5EF4-FFF2-40B4-BE49-F238E27FC236}">
                    <a16:creationId xmlns:a16="http://schemas.microsoft.com/office/drawing/2014/main" id="{E7F82CCD-7D53-40BF-9AC5-7B912EBDC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7872" y="4876979"/>
                <a:ext cx="336550" cy="3365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lIns="84125" tIns="42062" rIns="84125" bIns="42062"/>
              <a:lstStyle/>
              <a:p>
                <a:pPr algn="l">
                  <a:defRPr/>
                </a:pPr>
                <a:endPara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2" name="Text Box 64">
                <a:extLst>
                  <a:ext uri="{FF2B5EF4-FFF2-40B4-BE49-F238E27FC236}">
                    <a16:creationId xmlns:a16="http://schemas.microsoft.com/office/drawing/2014/main" id="{B77D41AE-465F-4AC2-8B69-3D054B17B6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2889" y="4956414"/>
                <a:ext cx="336550" cy="205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defRPr/>
                </a:pPr>
                <a:r>
                  <a:rPr lang="en-US" sz="1100" dirty="0">
                    <a:solidFill>
                      <a:srgbClr val="C00000"/>
                    </a:solidFill>
                    <a:latin typeface="Lucida Console" pitchFamily="49" charset="0"/>
                  </a:rPr>
                  <a:t>VPC</a:t>
                </a:r>
                <a:endParaRPr lang="en-US" sz="18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43E72F07-90FA-41E7-9F80-B51DCB5594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03234" y="2386988"/>
              <a:ext cx="6480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Line 39">
              <a:extLst>
                <a:ext uri="{FF2B5EF4-FFF2-40B4-BE49-F238E27FC236}">
                  <a16:creationId xmlns:a16="http://schemas.microsoft.com/office/drawing/2014/main" id="{0D24C80A-B0F2-4A3E-B7A4-F30207D804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6492617" y="1942252"/>
              <a:ext cx="0" cy="32400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7" name="Line 39">
              <a:extLst>
                <a:ext uri="{FF2B5EF4-FFF2-40B4-BE49-F238E27FC236}">
                  <a16:creationId xmlns:a16="http://schemas.microsoft.com/office/drawing/2014/main" id="{6B9F3BB5-CD7B-46D7-B37C-12A19B4E5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6177" y="2289428"/>
              <a:ext cx="0" cy="10800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E8D58F-6983-483D-AB5E-0C5D82199860}"/>
                </a:ext>
              </a:extLst>
            </p:cNvPr>
            <p:cNvSpPr txBox="1"/>
            <p:nvPr/>
          </p:nvSpPr>
          <p:spPr>
            <a:xfrm>
              <a:off x="6612089" y="1964929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IN" sz="1200" dirty="0">
                  <a:solidFill>
                    <a:srgbClr val="C00000"/>
                  </a:solidFill>
                </a:rPr>
                <a:t>80%</a:t>
              </a:r>
              <a:endParaRPr lang="en-IN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3E4E7D6-DD7F-43B9-ABF0-45D31EF8F3AC}"/>
              </a:ext>
            </a:extLst>
          </p:cNvPr>
          <p:cNvSpPr txBox="1"/>
          <p:nvPr/>
        </p:nvSpPr>
        <p:spPr>
          <a:xfrm>
            <a:off x="5551432" y="4460573"/>
            <a:ext cx="64108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IN" sz="2000" dirty="0"/>
              <a:t>Ensures column operation at near open condenser valve </a:t>
            </a:r>
          </a:p>
          <a:p>
            <a:pPr algn="l">
              <a:spcAft>
                <a:spcPts val="1200"/>
              </a:spcAft>
            </a:pPr>
            <a:r>
              <a:rPr lang="en-IN" sz="2000" dirty="0"/>
              <a:t>20% back-off given to ensure pressure control during surges</a:t>
            </a:r>
          </a:p>
          <a:p>
            <a:pPr algn="l"/>
            <a:r>
              <a:rPr lang="en-IN" sz="2000" dirty="0"/>
              <a:t>VPC can be a slow pure I controller</a:t>
            </a:r>
          </a:p>
        </p:txBody>
      </p:sp>
    </p:spTree>
    <p:extLst>
      <p:ext uri="{BB962C8B-B14F-4D97-AF65-F5344CB8AC3E}">
        <p14:creationId xmlns:p14="http://schemas.microsoft.com/office/powerpoint/2010/main" val="23780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5D67-8272-4772-A264-ED84E243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VPC Example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D25D8-B8F4-42B2-BC6F-D961A2EBFC91}"/>
              </a:ext>
            </a:extLst>
          </p:cNvPr>
          <p:cNvSpPr txBox="1"/>
          <p:nvPr/>
        </p:nvSpPr>
        <p:spPr>
          <a:xfrm>
            <a:off x="1453300" y="916223"/>
            <a:ext cx="8998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Maximizing throughput in a cooling capacity limited exothermic CSTR</a:t>
            </a:r>
          </a:p>
        </p:txBody>
      </p:sp>
      <p:sp>
        <p:nvSpPr>
          <p:cNvPr id="22" name="Text Box 28">
            <a:extLst>
              <a:ext uri="{FF2B5EF4-FFF2-40B4-BE49-F238E27FC236}">
                <a16:creationId xmlns:a16="http://schemas.microsoft.com/office/drawing/2014/main" id="{4DA702F9-0DB5-450D-B857-4DDDA6A7F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26" y="5321556"/>
            <a:ext cx="875271" cy="476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sz="1200" b="0" dirty="0">
                <a:latin typeface="Lucida Console" pitchFamily="49" charset="0"/>
              </a:rPr>
              <a:t>Cooling Water in</a:t>
            </a:r>
            <a:endParaRPr lang="en-US" sz="3200" b="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6" name="Text Box 38">
            <a:extLst>
              <a:ext uri="{FF2B5EF4-FFF2-40B4-BE49-F238E27FC236}">
                <a16:creationId xmlns:a16="http://schemas.microsoft.com/office/drawing/2014/main" id="{9854641B-946B-4126-8501-13E44610C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8" y="2986959"/>
            <a:ext cx="1025838" cy="6358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8861" rIns="0" bIns="0"/>
          <a:lstStyle/>
          <a:p>
            <a:pPr algn="ctr">
              <a:defRPr/>
            </a:pPr>
            <a:r>
              <a:rPr lang="en-US" sz="1200" b="0" dirty="0">
                <a:latin typeface="Lucida Console" pitchFamily="49" charset="0"/>
              </a:rPr>
              <a:t>Fresh feed reactant</a:t>
            </a:r>
            <a:endParaRPr lang="en-US" sz="3200" b="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3" name="Line 50">
            <a:extLst>
              <a:ext uri="{FF2B5EF4-FFF2-40B4-BE49-F238E27FC236}">
                <a16:creationId xmlns:a16="http://schemas.microsoft.com/office/drawing/2014/main" id="{1997A6EA-E46A-4228-8320-D62F4DA1F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7475" y="3508325"/>
            <a:ext cx="5040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9" name="Line 58">
            <a:extLst>
              <a:ext uri="{FF2B5EF4-FFF2-40B4-BE49-F238E27FC236}">
                <a16:creationId xmlns:a16="http://schemas.microsoft.com/office/drawing/2014/main" id="{9D00F6E2-9691-420F-A18B-583D0DAA3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940" y="2970828"/>
            <a:ext cx="1655" cy="63581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4" name="Text Box 73">
            <a:extLst>
              <a:ext uri="{FF2B5EF4-FFF2-40B4-BE49-F238E27FC236}">
                <a16:creationId xmlns:a16="http://schemas.microsoft.com/office/drawing/2014/main" id="{C8BAD97D-F1D9-4C45-8B48-1CB97773E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329" y="3860271"/>
            <a:ext cx="976201" cy="3179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en-US" sz="1200" b="0" dirty="0">
                <a:latin typeface="Lucida Console" pitchFamily="49" charset="0"/>
              </a:rPr>
              <a:t>Cooling</a:t>
            </a:r>
          </a:p>
          <a:p>
            <a:pPr algn="ctr">
              <a:defRPr/>
            </a:pPr>
            <a:r>
              <a:rPr lang="en-US" sz="1200" b="0" dirty="0">
                <a:latin typeface="Lucida Console" pitchFamily="49" charset="0"/>
              </a:rPr>
              <a:t>Water out</a:t>
            </a:r>
            <a:endParaRPr lang="en-US" sz="3200" b="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7D55E7-5D88-42E4-938F-F87808D33F52}"/>
              </a:ext>
            </a:extLst>
          </p:cNvPr>
          <p:cNvGrpSpPr/>
          <p:nvPr/>
        </p:nvGrpSpPr>
        <p:grpSpPr>
          <a:xfrm>
            <a:off x="432379" y="2805320"/>
            <a:ext cx="4814778" cy="3547804"/>
            <a:chOff x="1918279" y="2805320"/>
            <a:chExt cx="4814778" cy="3547804"/>
          </a:xfrm>
        </p:grpSpPr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6C977DE5-6A30-4434-BCB2-6FDF5ED5FB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70524" y="5468222"/>
              <a:ext cx="216253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grpSp>
          <p:nvGrpSpPr>
            <p:cNvPr id="21" name="Group 21">
              <a:extLst>
                <a:ext uri="{FF2B5EF4-FFF2-40B4-BE49-F238E27FC236}">
                  <a16:creationId xmlns:a16="http://schemas.microsoft.com/office/drawing/2014/main" id="{7C2BE1B2-FF75-4278-A86F-19984F100E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79295" y="5309267"/>
              <a:ext cx="233295" cy="201561"/>
              <a:chOff x="2910" y="8355"/>
              <a:chExt cx="756" cy="917"/>
            </a:xfrm>
          </p:grpSpPr>
          <p:grpSp>
            <p:nvGrpSpPr>
              <p:cNvPr id="75" name="Group 22">
                <a:extLst>
                  <a:ext uri="{FF2B5EF4-FFF2-40B4-BE49-F238E27FC236}">
                    <a16:creationId xmlns:a16="http://schemas.microsoft.com/office/drawing/2014/main" id="{970EBB81-7230-4642-9068-9D7DFD26DC7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913" y="8864"/>
                <a:ext cx="753" cy="408"/>
                <a:chOff x="2993" y="8512"/>
                <a:chExt cx="1214" cy="668"/>
              </a:xfrm>
            </p:grpSpPr>
            <p:sp>
              <p:nvSpPr>
                <p:cNvPr id="79" name="AutoShape 23">
                  <a:extLst>
                    <a:ext uri="{FF2B5EF4-FFF2-40B4-BE49-F238E27FC236}">
                      <a16:creationId xmlns:a16="http://schemas.microsoft.com/office/drawing/2014/main" id="{25FC9646-671E-409E-BBCE-F60B191C59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64" y="8550"/>
                  <a:ext cx="662" cy="605"/>
                </a:xfrm>
                <a:prstGeom prst="triangle">
                  <a:avLst>
                    <a:gd name="adj" fmla="val 48227"/>
                  </a:avLst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80" name="AutoShape 24">
                  <a:extLst>
                    <a:ext uri="{FF2B5EF4-FFF2-40B4-BE49-F238E27FC236}">
                      <a16:creationId xmlns:a16="http://schemas.microsoft.com/office/drawing/2014/main" id="{30E1BF90-E713-490D-8231-785D8F2D51A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565" y="8543"/>
                  <a:ext cx="662" cy="597"/>
                </a:xfrm>
                <a:prstGeom prst="triangle">
                  <a:avLst>
                    <a:gd name="adj" fmla="val 48227"/>
                  </a:avLst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  <p:sp>
            <p:nvSpPr>
              <p:cNvPr id="76" name="Line 25">
                <a:extLst>
                  <a:ext uri="{FF2B5EF4-FFF2-40B4-BE49-F238E27FC236}">
                    <a16:creationId xmlns:a16="http://schemas.microsoft.com/office/drawing/2014/main" id="{AC94B207-E4F5-4130-B306-C36B477AAE6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88" y="8632"/>
                <a:ext cx="0" cy="42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77" name="Line 26">
                <a:extLst>
                  <a:ext uri="{FF2B5EF4-FFF2-40B4-BE49-F238E27FC236}">
                    <a16:creationId xmlns:a16="http://schemas.microsoft.com/office/drawing/2014/main" id="{81E56811-72E3-4249-AE9F-56B71497E1A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913" y="8646"/>
                <a:ext cx="75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78" name="Freeform 27">
                <a:extLst>
                  <a:ext uri="{FF2B5EF4-FFF2-40B4-BE49-F238E27FC236}">
                    <a16:creationId xmlns:a16="http://schemas.microsoft.com/office/drawing/2014/main" id="{6122AE20-BDB7-4023-A75A-BBAF8ED1CA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02" y="8357"/>
                <a:ext cx="751" cy="303"/>
              </a:xfrm>
              <a:custGeom>
                <a:avLst/>
                <a:gdLst>
                  <a:gd name="T0" fmla="*/ 0 w 2160"/>
                  <a:gd name="T1" fmla="*/ 900 h 900"/>
                  <a:gd name="T2" fmla="*/ 1080 w 2160"/>
                  <a:gd name="T3" fmla="*/ 0 h 900"/>
                  <a:gd name="T4" fmla="*/ 2160 w 2160"/>
                  <a:gd name="T5" fmla="*/ 90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" h="900">
                    <a:moveTo>
                      <a:pt x="0" y="900"/>
                    </a:moveTo>
                    <a:cubicBezTo>
                      <a:pt x="360" y="450"/>
                      <a:pt x="720" y="0"/>
                      <a:pt x="1080" y="0"/>
                    </a:cubicBezTo>
                    <a:cubicBezTo>
                      <a:pt x="1440" y="0"/>
                      <a:pt x="1800" y="450"/>
                      <a:pt x="2160" y="9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1ADBA33F-68F7-4926-83EA-A753541E1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279" y="2956081"/>
              <a:ext cx="1689324" cy="16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grpSp>
          <p:nvGrpSpPr>
            <p:cNvPr id="24" name="Group 30">
              <a:extLst>
                <a:ext uri="{FF2B5EF4-FFF2-40B4-BE49-F238E27FC236}">
                  <a16:creationId xmlns:a16="http://schemas.microsoft.com/office/drawing/2014/main" id="{6793EA7F-7F9A-4405-9F64-CB885902FAD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26960" y="2805320"/>
              <a:ext cx="234950" cy="201561"/>
              <a:chOff x="2910" y="8355"/>
              <a:chExt cx="756" cy="917"/>
            </a:xfrm>
          </p:grpSpPr>
          <p:grpSp>
            <p:nvGrpSpPr>
              <p:cNvPr id="69" name="Group 31">
                <a:extLst>
                  <a:ext uri="{FF2B5EF4-FFF2-40B4-BE49-F238E27FC236}">
                    <a16:creationId xmlns:a16="http://schemas.microsoft.com/office/drawing/2014/main" id="{DC4DF1E2-BFF6-465B-AA36-BDF4F5A234B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913" y="8864"/>
                <a:ext cx="753" cy="408"/>
                <a:chOff x="2993" y="8512"/>
                <a:chExt cx="1214" cy="668"/>
              </a:xfrm>
            </p:grpSpPr>
            <p:sp>
              <p:nvSpPr>
                <p:cNvPr id="73" name="AutoShape 32">
                  <a:extLst>
                    <a:ext uri="{FF2B5EF4-FFF2-40B4-BE49-F238E27FC236}">
                      <a16:creationId xmlns:a16="http://schemas.microsoft.com/office/drawing/2014/main" id="{91CF131B-17A8-46EE-8881-30E79FE5C1A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71" y="8538"/>
                  <a:ext cx="674" cy="601"/>
                </a:xfrm>
                <a:prstGeom prst="triangle">
                  <a:avLst>
                    <a:gd name="adj" fmla="val 48227"/>
                  </a:avLst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74" name="AutoShape 33">
                  <a:extLst>
                    <a:ext uri="{FF2B5EF4-FFF2-40B4-BE49-F238E27FC236}">
                      <a16:creationId xmlns:a16="http://schemas.microsoft.com/office/drawing/2014/main" id="{430F20DA-F0CB-4101-B9DB-5303E9C889F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3572" y="8526"/>
                  <a:ext cx="674" cy="601"/>
                </a:xfrm>
                <a:prstGeom prst="triangle">
                  <a:avLst>
                    <a:gd name="adj" fmla="val 48227"/>
                  </a:avLst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  <p:sp>
            <p:nvSpPr>
              <p:cNvPr id="70" name="Line 34">
                <a:extLst>
                  <a:ext uri="{FF2B5EF4-FFF2-40B4-BE49-F238E27FC236}">
                    <a16:creationId xmlns:a16="http://schemas.microsoft.com/office/drawing/2014/main" id="{95B101B4-AAF4-4979-B709-6CCA69A5BA8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90" y="8627"/>
                <a:ext cx="0" cy="42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71" name="Line 35">
                <a:extLst>
                  <a:ext uri="{FF2B5EF4-FFF2-40B4-BE49-F238E27FC236}">
                    <a16:creationId xmlns:a16="http://schemas.microsoft.com/office/drawing/2014/main" id="{892D2BD4-FCB1-46E1-8AC2-EB1ECE384F5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917" y="8641"/>
                <a:ext cx="75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72" name="Freeform 36">
                <a:extLst>
                  <a:ext uri="{FF2B5EF4-FFF2-40B4-BE49-F238E27FC236}">
                    <a16:creationId xmlns:a16="http://schemas.microsoft.com/office/drawing/2014/main" id="{3C5A0D5E-98A5-41E0-A7FC-AE3C79D0EA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12" y="8352"/>
                <a:ext cx="751" cy="303"/>
              </a:xfrm>
              <a:custGeom>
                <a:avLst/>
                <a:gdLst>
                  <a:gd name="T0" fmla="*/ 0 w 2160"/>
                  <a:gd name="T1" fmla="*/ 900 h 900"/>
                  <a:gd name="T2" fmla="*/ 1080 w 2160"/>
                  <a:gd name="T3" fmla="*/ 0 h 900"/>
                  <a:gd name="T4" fmla="*/ 2160 w 2160"/>
                  <a:gd name="T5" fmla="*/ 90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" h="900">
                    <a:moveTo>
                      <a:pt x="0" y="900"/>
                    </a:moveTo>
                    <a:cubicBezTo>
                      <a:pt x="360" y="450"/>
                      <a:pt x="720" y="0"/>
                      <a:pt x="1080" y="0"/>
                    </a:cubicBezTo>
                    <a:cubicBezTo>
                      <a:pt x="1440" y="0"/>
                      <a:pt x="1800" y="450"/>
                      <a:pt x="2160" y="90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29" name="Line 46">
              <a:extLst>
                <a:ext uri="{FF2B5EF4-FFF2-40B4-BE49-F238E27FC236}">
                  <a16:creationId xmlns:a16="http://schemas.microsoft.com/office/drawing/2014/main" id="{F9557688-3777-4C2C-834F-17FE3574E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0524" y="3991744"/>
              <a:ext cx="2162533" cy="16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328AACA-A271-46F7-B940-97A8A123D011}"/>
                </a:ext>
              </a:extLst>
            </p:cNvPr>
            <p:cNvGrpSpPr/>
            <p:nvPr/>
          </p:nvGrpSpPr>
          <p:grpSpPr>
            <a:xfrm>
              <a:off x="3243553" y="3272350"/>
              <a:ext cx="1310426" cy="3080774"/>
              <a:chOff x="3245208" y="3260880"/>
              <a:chExt cx="1310426" cy="3080774"/>
            </a:xfrm>
          </p:grpSpPr>
          <p:sp>
            <p:nvSpPr>
              <p:cNvPr id="10" name="Line 6">
                <a:extLst>
                  <a:ext uri="{FF2B5EF4-FFF2-40B4-BE49-F238E27FC236}">
                    <a16:creationId xmlns:a16="http://schemas.microsoft.com/office/drawing/2014/main" id="{EF2BD9EA-602B-4446-92C7-3618F86AB4E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93485" y="3854093"/>
                <a:ext cx="162149" cy="163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1" name="Line 7">
                <a:extLst>
                  <a:ext uri="{FF2B5EF4-FFF2-40B4-BE49-F238E27FC236}">
                    <a16:creationId xmlns:a16="http://schemas.microsoft.com/office/drawing/2014/main" id="{4485BEF1-CC4B-4FD0-A106-84FA1CDB7C3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83557" y="5532131"/>
                <a:ext cx="163803" cy="163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3" name="AutoShape 8">
                <a:extLst>
                  <a:ext uri="{FF2B5EF4-FFF2-40B4-BE49-F238E27FC236}">
                    <a16:creationId xmlns:a16="http://schemas.microsoft.com/office/drawing/2014/main" id="{4C9890E1-0CD7-479F-B11D-A600B6A2F27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2735234" y="4218138"/>
                <a:ext cx="2317135" cy="972892"/>
              </a:xfrm>
              <a:prstGeom prst="flowChartTerminator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761CD5CF-E1AD-4AEA-9D47-A996E502246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555633" y="3844260"/>
                <a:ext cx="0" cy="169278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5" name="Line 10">
                <a:extLst>
                  <a:ext uri="{FF2B5EF4-FFF2-40B4-BE49-F238E27FC236}">
                    <a16:creationId xmlns:a16="http://schemas.microsoft.com/office/drawing/2014/main" id="{380F623F-A1F4-4BD4-A14C-16620C6B7AA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45208" y="5564906"/>
                <a:ext cx="163803" cy="163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6" name="Line 11">
                <a:extLst>
                  <a:ext uri="{FF2B5EF4-FFF2-40B4-BE49-F238E27FC236}">
                    <a16:creationId xmlns:a16="http://schemas.microsoft.com/office/drawing/2014/main" id="{29F95756-D593-4AC6-BB2C-594CEDF7554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56790" y="3840369"/>
                <a:ext cx="162149" cy="163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" name="Line 12">
                <a:extLst>
                  <a:ext uri="{FF2B5EF4-FFF2-40B4-BE49-F238E27FC236}">
                    <a16:creationId xmlns:a16="http://schemas.microsoft.com/office/drawing/2014/main" id="{CE9287FA-DC3F-4E37-8C9B-604709E5A9A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55135" y="3854093"/>
                <a:ext cx="0" cy="169442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grpSp>
            <p:nvGrpSpPr>
              <p:cNvPr id="18" name="Group 13">
                <a:extLst>
                  <a:ext uri="{FF2B5EF4-FFF2-40B4-BE49-F238E27FC236}">
                    <a16:creationId xmlns:a16="http://schemas.microsoft.com/office/drawing/2014/main" id="{86EA1250-848D-4B31-8255-978B26BF82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59260" y="3496854"/>
                <a:ext cx="34746" cy="1328994"/>
                <a:chOff x="3588" y="5784"/>
                <a:chExt cx="58" cy="1872"/>
              </a:xfrm>
            </p:grpSpPr>
            <p:grpSp>
              <p:nvGrpSpPr>
                <p:cNvPr id="81" name="Group 14">
                  <a:extLst>
                    <a:ext uri="{FF2B5EF4-FFF2-40B4-BE49-F238E27FC236}">
                      <a16:creationId xmlns:a16="http://schemas.microsoft.com/office/drawing/2014/main" id="{B25908F8-5ADE-4D24-912A-0E92048B6F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0" y="5846"/>
                  <a:ext cx="34" cy="1810"/>
                  <a:chOff x="3564" y="6012"/>
                  <a:chExt cx="34" cy="1810"/>
                </a:xfrm>
              </p:grpSpPr>
              <p:sp>
                <p:nvSpPr>
                  <p:cNvPr id="83" name="Line 15">
                    <a:extLst>
                      <a:ext uri="{FF2B5EF4-FFF2-40B4-BE49-F238E27FC236}">
                        <a16:creationId xmlns:a16="http://schemas.microsoft.com/office/drawing/2014/main" id="{4831DAFC-F812-48D2-9802-1B22B97D0F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86" y="6013"/>
                    <a:ext cx="3" cy="180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84" name="Line 16">
                    <a:extLst>
                      <a:ext uri="{FF2B5EF4-FFF2-40B4-BE49-F238E27FC236}">
                        <a16:creationId xmlns:a16="http://schemas.microsoft.com/office/drawing/2014/main" id="{FB0831F0-C257-428B-861E-610742EB68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65" y="6013"/>
                    <a:ext cx="0" cy="180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85" name="Freeform 17">
                    <a:extLst>
                      <a:ext uri="{FF2B5EF4-FFF2-40B4-BE49-F238E27FC236}">
                        <a16:creationId xmlns:a16="http://schemas.microsoft.com/office/drawing/2014/main" id="{0350814C-D361-41FD-A5B9-82042E05CC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65" y="7810"/>
                    <a:ext cx="32" cy="11"/>
                  </a:xfrm>
                  <a:custGeom>
                    <a:avLst/>
                    <a:gdLst>
                      <a:gd name="T0" fmla="*/ 0 w 34"/>
                      <a:gd name="T1" fmla="*/ 0 h 12"/>
                      <a:gd name="T2" fmla="*/ 34 w 34"/>
                      <a:gd name="T3" fmla="*/ 12 h 12"/>
                      <a:gd name="T4" fmla="*/ 0 w 34"/>
                      <a:gd name="T5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" h="12">
                        <a:moveTo>
                          <a:pt x="0" y="0"/>
                        </a:moveTo>
                        <a:cubicBezTo>
                          <a:pt x="11" y="4"/>
                          <a:pt x="34" y="12"/>
                          <a:pt x="34" y="12"/>
                        </a:cubicBezTo>
                        <a:cubicBezTo>
                          <a:pt x="34" y="12"/>
                          <a:pt x="11" y="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</p:grpSp>
            <p:sp>
              <p:nvSpPr>
                <p:cNvPr id="82" name="AutoShape 18">
                  <a:extLst>
                    <a:ext uri="{FF2B5EF4-FFF2-40B4-BE49-F238E27FC236}">
                      <a16:creationId xmlns:a16="http://schemas.microsoft.com/office/drawing/2014/main" id="{14DAB745-0123-4BB6-AE8F-AF48680F8A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588" y="5784"/>
                  <a:ext cx="58" cy="58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  <p:grpSp>
            <p:nvGrpSpPr>
              <p:cNvPr id="28" name="Group 40">
                <a:extLst>
                  <a:ext uri="{FF2B5EF4-FFF2-40B4-BE49-F238E27FC236}">
                    <a16:creationId xmlns:a16="http://schemas.microsoft.com/office/drawing/2014/main" id="{C93B4EF3-39F0-4289-9D71-0D073C7BF8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6358" y="3539460"/>
                <a:ext cx="36401" cy="871794"/>
                <a:chOff x="3588" y="5784"/>
                <a:chExt cx="58" cy="1872"/>
              </a:xfrm>
            </p:grpSpPr>
            <p:grpSp>
              <p:nvGrpSpPr>
                <p:cNvPr id="64" name="Group 41">
                  <a:extLst>
                    <a:ext uri="{FF2B5EF4-FFF2-40B4-BE49-F238E27FC236}">
                      <a16:creationId xmlns:a16="http://schemas.microsoft.com/office/drawing/2014/main" id="{481D5933-C523-4E1B-A7A2-8813147947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0" y="5846"/>
                  <a:ext cx="34" cy="1810"/>
                  <a:chOff x="3564" y="6012"/>
                  <a:chExt cx="34" cy="1810"/>
                </a:xfrm>
              </p:grpSpPr>
              <p:sp>
                <p:nvSpPr>
                  <p:cNvPr id="66" name="Line 42">
                    <a:extLst>
                      <a:ext uri="{FF2B5EF4-FFF2-40B4-BE49-F238E27FC236}">
                        <a16:creationId xmlns:a16="http://schemas.microsoft.com/office/drawing/2014/main" id="{B7815035-1CC7-4778-9C7D-C51D4E08F9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87" y="6012"/>
                    <a:ext cx="3" cy="180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67" name="Line 43">
                    <a:extLst>
                      <a:ext uri="{FF2B5EF4-FFF2-40B4-BE49-F238E27FC236}">
                        <a16:creationId xmlns:a16="http://schemas.microsoft.com/office/drawing/2014/main" id="{6F414BEA-DDBC-40A8-AC8D-F5B20ED937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64" y="6012"/>
                    <a:ext cx="0" cy="180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68" name="Freeform 44">
                    <a:extLst>
                      <a:ext uri="{FF2B5EF4-FFF2-40B4-BE49-F238E27FC236}">
                        <a16:creationId xmlns:a16="http://schemas.microsoft.com/office/drawing/2014/main" id="{468C95F2-A55D-4164-AE47-F0372D08A2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64" y="7808"/>
                    <a:ext cx="33" cy="14"/>
                  </a:xfrm>
                  <a:custGeom>
                    <a:avLst/>
                    <a:gdLst>
                      <a:gd name="T0" fmla="*/ 0 w 34"/>
                      <a:gd name="T1" fmla="*/ 0 h 12"/>
                      <a:gd name="T2" fmla="*/ 34 w 34"/>
                      <a:gd name="T3" fmla="*/ 12 h 12"/>
                      <a:gd name="T4" fmla="*/ 0 w 34"/>
                      <a:gd name="T5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" h="12">
                        <a:moveTo>
                          <a:pt x="0" y="0"/>
                        </a:moveTo>
                        <a:cubicBezTo>
                          <a:pt x="11" y="4"/>
                          <a:pt x="34" y="12"/>
                          <a:pt x="34" y="12"/>
                        </a:cubicBezTo>
                        <a:cubicBezTo>
                          <a:pt x="34" y="12"/>
                          <a:pt x="11" y="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</p:grpSp>
            <p:sp>
              <p:nvSpPr>
                <p:cNvPr id="65" name="AutoShape 45">
                  <a:extLst>
                    <a:ext uri="{FF2B5EF4-FFF2-40B4-BE49-F238E27FC236}">
                      <a16:creationId xmlns:a16="http://schemas.microsoft.com/office/drawing/2014/main" id="{A76EF5F2-C5C5-4D22-ACC5-1B9B01AEB51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588" y="5785"/>
                  <a:ext cx="58" cy="58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  <p:sp>
            <p:nvSpPr>
              <p:cNvPr id="32" name="Freeform 49">
                <a:extLst>
                  <a:ext uri="{FF2B5EF4-FFF2-40B4-BE49-F238E27FC236}">
                    <a16:creationId xmlns:a16="http://schemas.microsoft.com/office/drawing/2014/main" id="{1133EC6C-F046-4420-B2DC-B25A68DD6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8866" y="4021241"/>
                <a:ext cx="959655" cy="116348"/>
              </a:xfrm>
              <a:custGeom>
                <a:avLst/>
                <a:gdLst>
                  <a:gd name="T0" fmla="*/ 0 w 1186"/>
                  <a:gd name="T1" fmla="*/ 97 h 124"/>
                  <a:gd name="T2" fmla="*/ 82 w 1186"/>
                  <a:gd name="T3" fmla="*/ 42 h 124"/>
                  <a:gd name="T4" fmla="*/ 123 w 1186"/>
                  <a:gd name="T5" fmla="*/ 56 h 124"/>
                  <a:gd name="T6" fmla="*/ 272 w 1186"/>
                  <a:gd name="T7" fmla="*/ 83 h 124"/>
                  <a:gd name="T8" fmla="*/ 571 w 1186"/>
                  <a:gd name="T9" fmla="*/ 56 h 124"/>
                  <a:gd name="T10" fmla="*/ 734 w 1186"/>
                  <a:gd name="T11" fmla="*/ 42 h 124"/>
                  <a:gd name="T12" fmla="*/ 815 w 1186"/>
                  <a:gd name="T13" fmla="*/ 69 h 124"/>
                  <a:gd name="T14" fmla="*/ 856 w 1186"/>
                  <a:gd name="T15" fmla="*/ 97 h 124"/>
                  <a:gd name="T16" fmla="*/ 938 w 1186"/>
                  <a:gd name="T17" fmla="*/ 124 h 124"/>
                  <a:gd name="T18" fmla="*/ 1087 w 1186"/>
                  <a:gd name="T19" fmla="*/ 2 h 124"/>
                  <a:gd name="T20" fmla="*/ 1169 w 1186"/>
                  <a:gd name="T21" fmla="*/ 8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6" h="124">
                    <a:moveTo>
                      <a:pt x="0" y="97"/>
                    </a:moveTo>
                    <a:cubicBezTo>
                      <a:pt x="27" y="79"/>
                      <a:pt x="55" y="60"/>
                      <a:pt x="82" y="42"/>
                    </a:cubicBezTo>
                    <a:cubicBezTo>
                      <a:pt x="94" y="34"/>
                      <a:pt x="109" y="53"/>
                      <a:pt x="123" y="56"/>
                    </a:cubicBezTo>
                    <a:cubicBezTo>
                      <a:pt x="172" y="67"/>
                      <a:pt x="223" y="73"/>
                      <a:pt x="272" y="83"/>
                    </a:cubicBezTo>
                    <a:cubicBezTo>
                      <a:pt x="372" y="74"/>
                      <a:pt x="472" y="71"/>
                      <a:pt x="571" y="56"/>
                    </a:cubicBezTo>
                    <a:cubicBezTo>
                      <a:pt x="768" y="26"/>
                      <a:pt x="404" y="3"/>
                      <a:pt x="734" y="42"/>
                    </a:cubicBezTo>
                    <a:cubicBezTo>
                      <a:pt x="761" y="51"/>
                      <a:pt x="791" y="53"/>
                      <a:pt x="815" y="69"/>
                    </a:cubicBezTo>
                    <a:cubicBezTo>
                      <a:pt x="829" y="78"/>
                      <a:pt x="841" y="90"/>
                      <a:pt x="856" y="97"/>
                    </a:cubicBezTo>
                    <a:cubicBezTo>
                      <a:pt x="882" y="109"/>
                      <a:pt x="938" y="124"/>
                      <a:pt x="938" y="124"/>
                    </a:cubicBezTo>
                    <a:cubicBezTo>
                      <a:pt x="1086" y="87"/>
                      <a:pt x="1031" y="115"/>
                      <a:pt x="1087" y="2"/>
                    </a:cubicBezTo>
                    <a:cubicBezTo>
                      <a:pt x="1186" y="35"/>
                      <a:pt x="1169" y="0"/>
                      <a:pt x="1169" y="83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53" name="Line 72">
                <a:extLst>
                  <a:ext uri="{FF2B5EF4-FFF2-40B4-BE49-F238E27FC236}">
                    <a16:creationId xmlns:a16="http://schemas.microsoft.com/office/drawing/2014/main" id="{7B0266ED-0FDE-4C62-818D-7589C279B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293" y="5863151"/>
                <a:ext cx="3309" cy="47850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grpSp>
            <p:nvGrpSpPr>
              <p:cNvPr id="56" name="Group 76">
                <a:extLst>
                  <a:ext uri="{FF2B5EF4-FFF2-40B4-BE49-F238E27FC236}">
                    <a16:creationId xmlns:a16="http://schemas.microsoft.com/office/drawing/2014/main" id="{9224BDDA-F01F-4B8B-B7AD-648C87FADF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27415" y="3260880"/>
                <a:ext cx="502992" cy="2430206"/>
                <a:chOff x="2328" y="2241"/>
                <a:chExt cx="189" cy="1128"/>
              </a:xfrm>
            </p:grpSpPr>
            <p:sp>
              <p:nvSpPr>
                <p:cNvPr id="59" name="Line 77">
                  <a:extLst>
                    <a:ext uri="{FF2B5EF4-FFF2-40B4-BE49-F238E27FC236}">
                      <a16:creationId xmlns:a16="http://schemas.microsoft.com/office/drawing/2014/main" id="{23E73087-C0D8-4368-8EAA-370E1152A6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7" y="2241"/>
                  <a:ext cx="0" cy="11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60" name="Oval 78">
                  <a:extLst>
                    <a:ext uri="{FF2B5EF4-FFF2-40B4-BE49-F238E27FC236}">
                      <a16:creationId xmlns:a16="http://schemas.microsoft.com/office/drawing/2014/main" id="{40F6C647-DF61-46ED-ABAA-307B88BA0C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1" y="3315"/>
                  <a:ext cx="96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FFFF"/>
                    </a:gs>
                    <a:gs pos="50000">
                      <a:srgbClr val="FFFFFF"/>
                    </a:gs>
                    <a:gs pos="100000">
                      <a:srgbClr val="00FFFF"/>
                    </a:gs>
                  </a:gsLst>
                  <a:lin ang="5400000" scaled="1"/>
                </a:gradFill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61" name="Oval 79">
                  <a:extLst>
                    <a:ext uri="{FF2B5EF4-FFF2-40B4-BE49-F238E27FC236}">
                      <a16:creationId xmlns:a16="http://schemas.microsoft.com/office/drawing/2014/main" id="{6BE70EFF-370C-44A6-B124-EC2C8847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8" y="3321"/>
                  <a:ext cx="96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FFFF"/>
                    </a:gs>
                    <a:gs pos="50000">
                      <a:srgbClr val="FFFFFF"/>
                    </a:gs>
                    <a:gs pos="100000">
                      <a:srgbClr val="00FFFF"/>
                    </a:gs>
                  </a:gsLst>
                  <a:lin ang="5400000" scaled="1"/>
                </a:gradFill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</p:grp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283C067-8773-4592-A387-52724F5F70CE}"/>
              </a:ext>
            </a:extLst>
          </p:cNvPr>
          <p:cNvGrpSpPr/>
          <p:nvPr/>
        </p:nvGrpSpPr>
        <p:grpSpPr>
          <a:xfrm>
            <a:off x="3477128" y="3325274"/>
            <a:ext cx="336550" cy="336550"/>
            <a:chOff x="9215344" y="4884067"/>
            <a:chExt cx="336550" cy="336550"/>
          </a:xfrm>
        </p:grpSpPr>
        <p:sp>
          <p:nvSpPr>
            <p:cNvPr id="104" name="Oval 63">
              <a:extLst>
                <a:ext uri="{FF2B5EF4-FFF2-40B4-BE49-F238E27FC236}">
                  <a16:creationId xmlns:a16="http://schemas.microsoft.com/office/drawing/2014/main" id="{6B02934B-2325-40E2-9B09-DF6DD341F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5344" y="4884067"/>
              <a:ext cx="336550" cy="3365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4125" tIns="42062" rIns="84125" bIns="42062"/>
            <a:lstStyle/>
            <a:p>
              <a:pPr algn="l">
                <a:defRPr/>
              </a:pPr>
              <a:endPara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05" name="Text Box 64">
              <a:extLst>
                <a:ext uri="{FF2B5EF4-FFF2-40B4-BE49-F238E27FC236}">
                  <a16:creationId xmlns:a16="http://schemas.microsoft.com/office/drawing/2014/main" id="{8285F758-904C-4E3A-AFDC-9BC992D61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2889" y="4963502"/>
              <a:ext cx="217355" cy="21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100" dirty="0">
                  <a:latin typeface="Lucida Console" pitchFamily="49" charset="0"/>
                </a:rPr>
                <a:t>TT</a:t>
              </a:r>
              <a:endParaRPr lang="en-US" sz="1800" dirty="0">
                <a:latin typeface="Arial" charset="0"/>
              </a:endParaRPr>
            </a:p>
          </p:txBody>
        </p:sp>
      </p:grpSp>
      <p:sp>
        <p:nvSpPr>
          <p:cNvPr id="106" name="Line 60">
            <a:extLst>
              <a:ext uri="{FF2B5EF4-FFF2-40B4-BE49-F238E27FC236}">
                <a16:creationId xmlns:a16="http://schemas.microsoft.com/office/drawing/2014/main" id="{AF8F293E-4D90-4797-BAE6-51A649D4F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9280" y="3516895"/>
            <a:ext cx="4320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6FE8B3-D1BC-4D7E-A726-328081A4BE2F}"/>
              </a:ext>
            </a:extLst>
          </p:cNvPr>
          <p:cNvGrpSpPr/>
          <p:nvPr/>
        </p:nvGrpSpPr>
        <p:grpSpPr>
          <a:xfrm>
            <a:off x="788953" y="1773978"/>
            <a:ext cx="3906939" cy="3692605"/>
            <a:chOff x="2274853" y="1773978"/>
            <a:chExt cx="3906939" cy="369260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62A7FCE-1532-4054-9077-231C668E83A9}"/>
                </a:ext>
              </a:extLst>
            </p:cNvPr>
            <p:cNvGrpSpPr/>
            <p:nvPr/>
          </p:nvGrpSpPr>
          <p:grpSpPr>
            <a:xfrm>
              <a:off x="3905876" y="2247325"/>
              <a:ext cx="2275916" cy="3219258"/>
              <a:chOff x="3905876" y="2247325"/>
              <a:chExt cx="2275916" cy="3219258"/>
            </a:xfrm>
          </p:grpSpPr>
          <p:sp>
            <p:nvSpPr>
              <p:cNvPr id="19" name="Line 19">
                <a:extLst>
                  <a:ext uri="{FF2B5EF4-FFF2-40B4-BE49-F238E27FC236}">
                    <a16:creationId xmlns:a16="http://schemas.microsoft.com/office/drawing/2014/main" id="{95EC3382-5A66-40DB-B8BB-4E82C77B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1626" y="2947886"/>
                <a:ext cx="0" cy="540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non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5" name="Line 37">
                <a:extLst>
                  <a:ext uri="{FF2B5EF4-FFF2-40B4-BE49-F238E27FC236}">
                    <a16:creationId xmlns:a16="http://schemas.microsoft.com/office/drawing/2014/main" id="{9F02F1C1-7B34-45A8-95FC-C9EA9DB44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3388" y="5038880"/>
                <a:ext cx="0" cy="2556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0" name="Line 47">
                <a:extLst>
                  <a:ext uri="{FF2B5EF4-FFF2-40B4-BE49-F238E27FC236}">
                    <a16:creationId xmlns:a16="http://schemas.microsoft.com/office/drawing/2014/main" id="{1D203E7E-8CA7-4FD5-9982-CF8F386607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68756" y="4875009"/>
                <a:ext cx="1655" cy="5915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1" name="Line 48">
                <a:extLst>
                  <a:ext uri="{FF2B5EF4-FFF2-40B4-BE49-F238E27FC236}">
                    <a16:creationId xmlns:a16="http://schemas.microsoft.com/office/drawing/2014/main" id="{C80A1DC6-70B5-479F-9C69-778A5112A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8756" y="4852067"/>
                <a:ext cx="585720" cy="16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4" name="Line 51">
                <a:extLst>
                  <a:ext uri="{FF2B5EF4-FFF2-40B4-BE49-F238E27FC236}">
                    <a16:creationId xmlns:a16="http://schemas.microsoft.com/office/drawing/2014/main" id="{5FA48994-BED7-49F5-A78C-3A846304E4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0079" y="3695138"/>
                <a:ext cx="0" cy="10340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5EB562D5-453D-4AEC-AA99-367F18392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6155" y="2752880"/>
                <a:ext cx="158508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6AEA6D-C06A-40EA-BB19-A5A08AEAB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7737" y="2933266"/>
                <a:ext cx="0" cy="432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EBB3A9EE-BBFF-45BE-9509-33C6C56F7F3F}"/>
                  </a:ext>
                </a:extLst>
              </p:cNvPr>
              <p:cNvGrpSpPr/>
              <p:nvPr/>
            </p:nvGrpSpPr>
            <p:grpSpPr>
              <a:xfrm>
                <a:off x="3905876" y="2576585"/>
                <a:ext cx="336550" cy="336550"/>
                <a:chOff x="9215344" y="4884067"/>
                <a:chExt cx="336550" cy="336550"/>
              </a:xfrm>
            </p:grpSpPr>
            <p:sp>
              <p:nvSpPr>
                <p:cNvPr id="95" name="Oval 63">
                  <a:extLst>
                    <a:ext uri="{FF2B5EF4-FFF2-40B4-BE49-F238E27FC236}">
                      <a16:creationId xmlns:a16="http://schemas.microsoft.com/office/drawing/2014/main" id="{2D7D8F8C-FC90-4338-A070-DE8E2CB1E3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5344" y="4884067"/>
                  <a:ext cx="336550" cy="33655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4125" tIns="42062" rIns="84125" bIns="42062"/>
                <a:lstStyle/>
                <a:p>
                  <a:pPr algn="l">
                    <a:defRPr/>
                  </a:pPr>
                  <a:endPara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96" name="Text Box 64">
                  <a:extLst>
                    <a:ext uri="{FF2B5EF4-FFF2-40B4-BE49-F238E27FC236}">
                      <a16:creationId xmlns:a16="http://schemas.microsoft.com/office/drawing/2014/main" id="{91BC61B5-7929-4529-AEC1-CE9BC9ACA4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2889" y="4963502"/>
                  <a:ext cx="217355" cy="217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defRPr/>
                  </a:pPr>
                  <a:r>
                    <a:rPr lang="en-US" sz="1100" dirty="0">
                      <a:latin typeface="Lucida Console" pitchFamily="49" charset="0"/>
                    </a:rPr>
                    <a:t>TT</a:t>
                  </a:r>
                  <a:endParaRPr lang="en-US" sz="1800" dirty="0">
                    <a:latin typeface="Arial" charset="0"/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8E62801-5DC1-45D9-898E-DE9D7B117B5B}"/>
                  </a:ext>
                </a:extLst>
              </p:cNvPr>
              <p:cNvGrpSpPr/>
              <p:nvPr/>
            </p:nvGrpSpPr>
            <p:grpSpPr>
              <a:xfrm>
                <a:off x="5845242" y="2566555"/>
                <a:ext cx="336550" cy="336550"/>
                <a:chOff x="9215344" y="4884067"/>
                <a:chExt cx="336550" cy="336550"/>
              </a:xfrm>
            </p:grpSpPr>
            <p:sp>
              <p:nvSpPr>
                <p:cNvPr id="98" name="Oval 63">
                  <a:extLst>
                    <a:ext uri="{FF2B5EF4-FFF2-40B4-BE49-F238E27FC236}">
                      <a16:creationId xmlns:a16="http://schemas.microsoft.com/office/drawing/2014/main" id="{FEB71945-BADF-436A-A57A-64CA5B51F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5344" y="4884067"/>
                  <a:ext cx="336550" cy="33655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4125" tIns="42062" rIns="84125" bIns="42062"/>
                <a:lstStyle/>
                <a:p>
                  <a:pPr algn="l">
                    <a:defRPr/>
                  </a:pPr>
                  <a:endPara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99" name="Text Box 64">
                  <a:extLst>
                    <a:ext uri="{FF2B5EF4-FFF2-40B4-BE49-F238E27FC236}">
                      <a16:creationId xmlns:a16="http://schemas.microsoft.com/office/drawing/2014/main" id="{FF9DA7A6-29A2-450C-BA12-C7B82FA2A1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2889" y="4963502"/>
                  <a:ext cx="217355" cy="217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defRPr/>
                  </a:pPr>
                  <a:r>
                    <a:rPr lang="en-US" sz="1100" dirty="0">
                      <a:latin typeface="Lucida Console" pitchFamily="49" charset="0"/>
                    </a:rPr>
                    <a:t>TC</a:t>
                  </a:r>
                  <a:endParaRPr lang="en-US" sz="1800" dirty="0">
                    <a:latin typeface="Arial" charset="0"/>
                  </a:endParaRP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DCAADDC-5E23-4EF9-9419-B5FF67557996}"/>
                  </a:ext>
                </a:extLst>
              </p:cNvPr>
              <p:cNvGrpSpPr/>
              <p:nvPr/>
            </p:nvGrpSpPr>
            <p:grpSpPr>
              <a:xfrm>
                <a:off x="5831804" y="3355859"/>
                <a:ext cx="336550" cy="336550"/>
                <a:chOff x="9215344" y="4884067"/>
                <a:chExt cx="336550" cy="336550"/>
              </a:xfrm>
            </p:grpSpPr>
            <p:sp>
              <p:nvSpPr>
                <p:cNvPr id="101" name="Oval 63">
                  <a:extLst>
                    <a:ext uri="{FF2B5EF4-FFF2-40B4-BE49-F238E27FC236}">
                      <a16:creationId xmlns:a16="http://schemas.microsoft.com/office/drawing/2014/main" id="{4287E7A8-2363-48B0-A138-2BD28EB68E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5344" y="4884067"/>
                  <a:ext cx="336550" cy="33655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4125" tIns="42062" rIns="84125" bIns="42062"/>
                <a:lstStyle/>
                <a:p>
                  <a:pPr algn="l">
                    <a:defRPr/>
                  </a:pPr>
                  <a:endPara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102" name="Text Box 64">
                  <a:extLst>
                    <a:ext uri="{FF2B5EF4-FFF2-40B4-BE49-F238E27FC236}">
                      <a16:creationId xmlns:a16="http://schemas.microsoft.com/office/drawing/2014/main" id="{6AAC799D-FBBC-48B5-A94C-C278D36783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2889" y="4963502"/>
                  <a:ext cx="217355" cy="217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defRPr/>
                  </a:pPr>
                  <a:r>
                    <a:rPr lang="en-US" sz="1100" dirty="0">
                      <a:latin typeface="Lucida Console" pitchFamily="49" charset="0"/>
                    </a:rPr>
                    <a:t>TC</a:t>
                  </a:r>
                  <a:endParaRPr lang="en-US" sz="1800" dirty="0">
                    <a:latin typeface="Arial" charset="0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655FB31D-0DE1-429A-925E-6082B2DB52D4}"/>
                  </a:ext>
                </a:extLst>
              </p:cNvPr>
              <p:cNvGrpSpPr/>
              <p:nvPr/>
            </p:nvGrpSpPr>
            <p:grpSpPr>
              <a:xfrm>
                <a:off x="5835517" y="4711651"/>
                <a:ext cx="336550" cy="336550"/>
                <a:chOff x="9215344" y="4884067"/>
                <a:chExt cx="336550" cy="336550"/>
              </a:xfrm>
            </p:grpSpPr>
            <p:sp>
              <p:nvSpPr>
                <p:cNvPr id="109" name="Oval 63">
                  <a:extLst>
                    <a:ext uri="{FF2B5EF4-FFF2-40B4-BE49-F238E27FC236}">
                      <a16:creationId xmlns:a16="http://schemas.microsoft.com/office/drawing/2014/main" id="{B50935FB-C8A8-4911-AAA5-1AC18B6B9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5344" y="4884067"/>
                  <a:ext cx="336550" cy="33655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4125" tIns="42062" rIns="84125" bIns="42062"/>
                <a:lstStyle/>
                <a:p>
                  <a:pPr algn="l">
                    <a:defRPr/>
                  </a:pPr>
                  <a:endPara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110" name="Text Box 64">
                  <a:extLst>
                    <a:ext uri="{FF2B5EF4-FFF2-40B4-BE49-F238E27FC236}">
                      <a16:creationId xmlns:a16="http://schemas.microsoft.com/office/drawing/2014/main" id="{21F04EB5-C42A-4A32-98A0-DBB9DBE0A1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2889" y="4963502"/>
                  <a:ext cx="217355" cy="217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defRPr/>
                  </a:pPr>
                  <a:r>
                    <a:rPr lang="en-US" sz="1100" dirty="0">
                      <a:latin typeface="Lucida Console" pitchFamily="49" charset="0"/>
                    </a:rPr>
                    <a:t>FC</a:t>
                  </a:r>
                  <a:endParaRPr lang="en-US" sz="1800" dirty="0">
                    <a:latin typeface="Arial" charset="0"/>
                  </a:endParaRPr>
                </a:p>
              </p:txBody>
            </p:sp>
          </p:grpSp>
          <p:sp>
            <p:nvSpPr>
              <p:cNvPr id="111" name="Line 71">
                <a:extLst>
                  <a:ext uri="{FF2B5EF4-FFF2-40B4-BE49-F238E27FC236}">
                    <a16:creationId xmlns:a16="http://schemas.microsoft.com/office/drawing/2014/main" id="{77994776-22D2-4990-B10F-95D01AD36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3669" y="2247325"/>
                <a:ext cx="0" cy="288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9196AB1-4CF0-4281-8FE3-854E8726113F}"/>
                </a:ext>
              </a:extLst>
            </p:cNvPr>
            <p:cNvGrpSpPr/>
            <p:nvPr/>
          </p:nvGrpSpPr>
          <p:grpSpPr>
            <a:xfrm>
              <a:off x="2274853" y="1773978"/>
              <a:ext cx="765016" cy="1169800"/>
              <a:chOff x="2274853" y="1773978"/>
              <a:chExt cx="765016" cy="1169800"/>
            </a:xfrm>
          </p:grpSpPr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89038A4C-FB07-4526-9C2C-AEC913D74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119" y="1773978"/>
                <a:ext cx="0" cy="432000"/>
              </a:xfrm>
              <a:prstGeom prst="line">
                <a:avLst/>
              </a:prstGeom>
              <a:noFill/>
              <a:ln w="9525">
                <a:solidFill>
                  <a:srgbClr val="C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B2CF0D0-0C9A-4096-9827-F53DEBE09CDC}"/>
                  </a:ext>
                </a:extLst>
              </p:cNvPr>
              <p:cNvGrpSpPr/>
              <p:nvPr/>
            </p:nvGrpSpPr>
            <p:grpSpPr>
              <a:xfrm>
                <a:off x="2274853" y="2208159"/>
                <a:ext cx="765016" cy="735619"/>
                <a:chOff x="2274853" y="2208159"/>
                <a:chExt cx="765016" cy="735619"/>
              </a:xfrm>
            </p:grpSpPr>
            <p:sp>
              <p:nvSpPr>
                <p:cNvPr id="40" name="Line 59">
                  <a:extLst>
                    <a:ext uri="{FF2B5EF4-FFF2-40B4-BE49-F238E27FC236}">
                      <a16:creationId xmlns:a16="http://schemas.microsoft.com/office/drawing/2014/main" id="{60CBA2A5-056E-4CB0-8BC0-0244A5BD1E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4280" y="2567706"/>
                  <a:ext cx="0" cy="2179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41" name="Line 60">
                  <a:extLst>
                    <a:ext uri="{FF2B5EF4-FFF2-40B4-BE49-F238E27FC236}">
                      <a16:creationId xmlns:a16="http://schemas.microsoft.com/office/drawing/2014/main" id="{C640E44E-6CFD-4658-B4F9-D0D3276DE1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43869" y="2393504"/>
                  <a:ext cx="3960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42" name="Line 61">
                  <a:extLst>
                    <a:ext uri="{FF2B5EF4-FFF2-40B4-BE49-F238E27FC236}">
                      <a16:creationId xmlns:a16="http://schemas.microsoft.com/office/drawing/2014/main" id="{34DA9C2C-538D-4AB1-ACDF-A49A59EB71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9033" y="2403778"/>
                  <a:ext cx="0" cy="5400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endParaRPr>
                </a:p>
              </p:txBody>
            </p: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7B1D2AFC-0094-4E90-91E5-7CC5B69D38ED}"/>
                    </a:ext>
                  </a:extLst>
                </p:cNvPr>
                <p:cNvGrpSpPr/>
                <p:nvPr/>
              </p:nvGrpSpPr>
              <p:grpSpPr>
                <a:xfrm>
                  <a:off x="2274853" y="2208159"/>
                  <a:ext cx="336550" cy="336550"/>
                  <a:chOff x="9215344" y="4884067"/>
                  <a:chExt cx="336550" cy="336550"/>
                </a:xfrm>
              </p:grpSpPr>
              <p:sp>
                <p:nvSpPr>
                  <p:cNvPr id="92" name="Oval 63">
                    <a:extLst>
                      <a:ext uri="{FF2B5EF4-FFF2-40B4-BE49-F238E27FC236}">
                        <a16:creationId xmlns:a16="http://schemas.microsoft.com/office/drawing/2014/main" id="{33A30405-347A-4517-9C75-334812641E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15344" y="4884067"/>
                    <a:ext cx="336550" cy="3365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84125" tIns="42062" rIns="84125" bIns="42062"/>
                  <a:lstStyle/>
                  <a:p>
                    <a:pPr algn="l">
                      <a:defRPr/>
                    </a:pPr>
                    <a:endParaRPr lang="en-US" sz="1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93" name="Text Box 64">
                    <a:extLst>
                      <a:ext uri="{FF2B5EF4-FFF2-40B4-BE49-F238E27FC236}">
                        <a16:creationId xmlns:a16="http://schemas.microsoft.com/office/drawing/2014/main" id="{3B0CB350-8E1F-48BF-84A0-5AD7C5195FD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02889" y="4963502"/>
                    <a:ext cx="217355" cy="2173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defRPr/>
                    </a:pPr>
                    <a:r>
                      <a:rPr lang="en-US" sz="1100" dirty="0">
                        <a:latin typeface="Lucida Console" pitchFamily="49" charset="0"/>
                      </a:rPr>
                      <a:t>FC</a:t>
                    </a:r>
                    <a:endParaRPr lang="en-US" sz="18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endParaRPr>
                  </a:p>
                </p:txBody>
              </p:sp>
            </p:grpSp>
          </p:grp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CFD2F35-9566-4EAC-9C69-34F39DA68505}"/>
              </a:ext>
            </a:extLst>
          </p:cNvPr>
          <p:cNvGrpSpPr/>
          <p:nvPr/>
        </p:nvGrpSpPr>
        <p:grpSpPr>
          <a:xfrm>
            <a:off x="950219" y="1610273"/>
            <a:ext cx="4990896" cy="3512844"/>
            <a:chOff x="2436119" y="1610273"/>
            <a:chExt cx="4990896" cy="3512844"/>
          </a:xfrm>
        </p:grpSpPr>
        <p:sp>
          <p:nvSpPr>
            <p:cNvPr id="36" name="Line 55">
              <a:extLst>
                <a:ext uri="{FF2B5EF4-FFF2-40B4-BE49-F238E27FC236}">
                  <a16:creationId xmlns:a16="http://schemas.microsoft.com/office/drawing/2014/main" id="{3A27F086-7DAD-4DA5-AE20-A777BA6D8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0078" y="5116884"/>
              <a:ext cx="3600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7" name="Line 56">
              <a:extLst>
                <a:ext uri="{FF2B5EF4-FFF2-40B4-BE49-F238E27FC236}">
                  <a16:creationId xmlns:a16="http://schemas.microsoft.com/office/drawing/2014/main" id="{A7A18384-9A9C-417F-AD06-24CB1F42F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2947" y="1955117"/>
              <a:ext cx="0" cy="316800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headEnd type="non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44" name="Line 63">
              <a:extLst>
                <a:ext uri="{FF2B5EF4-FFF2-40B4-BE49-F238E27FC236}">
                  <a16:creationId xmlns:a16="http://schemas.microsoft.com/office/drawing/2014/main" id="{5E38C5F0-507B-439A-AA31-410387A9D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119" y="1762890"/>
              <a:ext cx="37440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A339DCC-D6D9-4881-8CB9-B247D5B58A65}"/>
                </a:ext>
              </a:extLst>
            </p:cNvPr>
            <p:cNvGrpSpPr/>
            <p:nvPr/>
          </p:nvGrpSpPr>
          <p:grpSpPr>
            <a:xfrm>
              <a:off x="6186923" y="1610273"/>
              <a:ext cx="483257" cy="336550"/>
              <a:chOff x="9215344" y="4884067"/>
              <a:chExt cx="483257" cy="336550"/>
            </a:xfrm>
          </p:grpSpPr>
          <p:sp>
            <p:nvSpPr>
              <p:cNvPr id="114" name="Oval 63">
                <a:extLst>
                  <a:ext uri="{FF2B5EF4-FFF2-40B4-BE49-F238E27FC236}">
                    <a16:creationId xmlns:a16="http://schemas.microsoft.com/office/drawing/2014/main" id="{347E2FB2-7C9C-40DB-ADF3-3F79E5AD7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5344" y="4884067"/>
                <a:ext cx="336550" cy="3365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lIns="84125" tIns="42062" rIns="84125" bIns="42062"/>
              <a:lstStyle/>
              <a:p>
                <a:pPr algn="l">
                  <a:defRPr/>
                </a:pPr>
                <a:endParaRPr 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15" name="Text Box 64">
                <a:extLst>
                  <a:ext uri="{FF2B5EF4-FFF2-40B4-BE49-F238E27FC236}">
                    <a16:creationId xmlns:a16="http://schemas.microsoft.com/office/drawing/2014/main" id="{F313E556-1DF2-4C52-B4B0-C458A6AC81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61793" y="4963502"/>
                <a:ext cx="436808" cy="234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defRPr/>
                </a:pPr>
                <a:r>
                  <a:rPr lang="en-US" sz="1100" dirty="0">
                    <a:solidFill>
                      <a:srgbClr val="C00000"/>
                    </a:solidFill>
                    <a:latin typeface="Lucida Console" pitchFamily="49" charset="0"/>
                  </a:rPr>
                  <a:t>VPC</a:t>
                </a:r>
                <a:endParaRPr lang="en-US" sz="18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16" name="Line 71">
              <a:extLst>
                <a:ext uri="{FF2B5EF4-FFF2-40B4-BE49-F238E27FC236}">
                  <a16:creationId xmlns:a16="http://schemas.microsoft.com/office/drawing/2014/main" id="{8F7E3069-2635-455A-A952-94042EA43C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6725690" y="1582890"/>
              <a:ext cx="0" cy="36000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7" name="Text Box 64">
              <a:extLst>
                <a:ext uri="{FF2B5EF4-FFF2-40B4-BE49-F238E27FC236}">
                  <a16:creationId xmlns:a16="http://schemas.microsoft.com/office/drawing/2014/main" id="{97528DD9-8269-4C50-84D3-C05F104C4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0207" y="1679586"/>
              <a:ext cx="436808" cy="234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defRPr/>
              </a:pPr>
              <a:r>
                <a:rPr lang="en-US" sz="1100" dirty="0">
                  <a:solidFill>
                    <a:srgbClr val="C00000"/>
                  </a:solidFill>
                  <a:latin typeface="Lucida Console" pitchFamily="49" charset="0"/>
                </a:rPr>
                <a:t>80%</a:t>
              </a:r>
              <a:endParaRPr lang="en-US" sz="1800" dirty="0">
                <a:solidFill>
                  <a:srgbClr val="C00000"/>
                </a:solidFill>
                <a:latin typeface="Arial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1A164C8-C25F-4CC5-8424-409359F33C66}"/>
              </a:ext>
            </a:extLst>
          </p:cNvPr>
          <p:cNvSpPr txBox="1"/>
          <p:nvPr/>
        </p:nvSpPr>
        <p:spPr>
          <a:xfrm>
            <a:off x="6357254" y="1852308"/>
            <a:ext cx="541244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IN" sz="2000" dirty="0"/>
              <a:t>Ensures tight reactor temperature control</a:t>
            </a:r>
          </a:p>
          <a:p>
            <a:pPr algn="l">
              <a:spcAft>
                <a:spcPts val="1200"/>
              </a:spcAft>
            </a:pPr>
            <a:r>
              <a:rPr lang="en-IN" sz="2000" dirty="0"/>
              <a:t>CSTR operates at near full cooling capacity</a:t>
            </a:r>
          </a:p>
          <a:p>
            <a:pPr algn="l">
              <a:spcAft>
                <a:spcPts val="1200"/>
              </a:spcAft>
            </a:pPr>
            <a:r>
              <a:rPr lang="en-IN" sz="2000" dirty="0"/>
              <a:t>20% backoff for guaranteeing temperature control</a:t>
            </a:r>
          </a:p>
          <a:p>
            <a:pPr algn="l"/>
            <a:r>
              <a:rPr lang="en-IN" sz="2000" dirty="0"/>
              <a:t>VPC may be a slow I controller</a:t>
            </a:r>
          </a:p>
        </p:txBody>
      </p:sp>
    </p:spTree>
    <p:extLst>
      <p:ext uri="{BB962C8B-B14F-4D97-AF65-F5344CB8AC3E}">
        <p14:creationId xmlns:p14="http://schemas.microsoft.com/office/powerpoint/2010/main" val="17491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5D67-8272-4772-A264-ED84E243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VPC Example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D25D8-B8F4-42B2-BC6F-D961A2EBFC91}"/>
              </a:ext>
            </a:extLst>
          </p:cNvPr>
          <p:cNvSpPr txBox="1"/>
          <p:nvPr/>
        </p:nvSpPr>
        <p:spPr>
          <a:xfrm>
            <a:off x="2369935" y="916223"/>
            <a:ext cx="7164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Minimizing High Wattage Variable Speed Pump Power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31DA76-C98B-44F5-87E3-E077E23ECA78}"/>
              </a:ext>
            </a:extLst>
          </p:cNvPr>
          <p:cNvGrpSpPr/>
          <p:nvPr/>
        </p:nvGrpSpPr>
        <p:grpSpPr>
          <a:xfrm>
            <a:off x="3811709" y="3291043"/>
            <a:ext cx="3463113" cy="839251"/>
            <a:chOff x="6544637" y="2705415"/>
            <a:chExt cx="3463113" cy="839251"/>
          </a:xfrm>
        </p:grpSpPr>
        <p:sp>
          <p:nvSpPr>
            <p:cNvPr id="6" name="Flowchart: Sequential Access Storage 5">
              <a:extLst>
                <a:ext uri="{FF2B5EF4-FFF2-40B4-BE49-F238E27FC236}">
                  <a16:creationId xmlns:a16="http://schemas.microsoft.com/office/drawing/2014/main" id="{F7E521C1-0E78-4680-B115-CE1B25875EA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595751" y="3004666"/>
              <a:ext cx="540000" cy="540000"/>
            </a:xfrm>
            <a:prstGeom prst="flowChartMagneticTap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D1F8BB8-DCEA-4448-A3B5-2C30E86CFAD2}"/>
                </a:ext>
              </a:extLst>
            </p:cNvPr>
            <p:cNvCxnSpPr/>
            <p:nvPr/>
          </p:nvCxnSpPr>
          <p:spPr>
            <a:xfrm>
              <a:off x="6544637" y="3429000"/>
              <a:ext cx="108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3DB4DD9-B940-4483-9256-F3CA2D515D0A}"/>
                </a:ext>
              </a:extLst>
            </p:cNvPr>
            <p:cNvCxnSpPr/>
            <p:nvPr/>
          </p:nvCxnSpPr>
          <p:spPr>
            <a:xfrm>
              <a:off x="8135750" y="3035488"/>
              <a:ext cx="187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49">
              <a:extLst>
                <a:ext uri="{FF2B5EF4-FFF2-40B4-BE49-F238E27FC236}">
                  <a16:creationId xmlns:a16="http://schemas.microsoft.com/office/drawing/2014/main" id="{2E7707A6-6A40-45E1-8525-874195656A9C}"/>
                </a:ext>
              </a:extLst>
            </p:cNvPr>
            <p:cNvGrpSpPr>
              <a:grpSpLocks/>
            </p:cNvGrpSpPr>
            <p:nvPr/>
          </p:nvGrpSpPr>
          <p:grpSpPr bwMode="auto">
            <a:xfrm rot="21469279">
              <a:off x="8996847" y="2855620"/>
              <a:ext cx="177800" cy="215900"/>
              <a:chOff x="4730" y="2131"/>
              <a:chExt cx="385" cy="464"/>
            </a:xfrm>
          </p:grpSpPr>
          <p:sp>
            <p:nvSpPr>
              <p:cNvPr id="146" name="AutoShape 50">
                <a:extLst>
                  <a:ext uri="{FF2B5EF4-FFF2-40B4-BE49-F238E27FC236}">
                    <a16:creationId xmlns:a16="http://schemas.microsoft.com/office/drawing/2014/main" id="{EA3DD410-BBAD-42BD-BF78-7AFEDCF06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722" y="2403"/>
                <a:ext cx="194" cy="189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47" name="AutoShape 51">
                <a:extLst>
                  <a:ext uri="{FF2B5EF4-FFF2-40B4-BE49-F238E27FC236}">
                    <a16:creationId xmlns:a16="http://schemas.microsoft.com/office/drawing/2014/main" id="{A10C1996-F498-4455-8C2E-E3095FC47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18" y="2397"/>
                <a:ext cx="194" cy="189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48" name="Line 52">
                <a:extLst>
                  <a:ext uri="{FF2B5EF4-FFF2-40B4-BE49-F238E27FC236}">
                    <a16:creationId xmlns:a16="http://schemas.microsoft.com/office/drawing/2014/main" id="{735928B2-C13C-4CD6-8090-F3F0A9817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18" y="2274"/>
                <a:ext cx="3" cy="2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49" name="Line 53">
                <a:extLst>
                  <a:ext uri="{FF2B5EF4-FFF2-40B4-BE49-F238E27FC236}">
                    <a16:creationId xmlns:a16="http://schemas.microsoft.com/office/drawing/2014/main" id="{12832EA3-1FAD-4A9E-9B26-C0F8D1C52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7" y="2281"/>
                <a:ext cx="35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</a:endParaRPr>
              </a:p>
            </p:txBody>
          </p:sp>
          <p:sp>
            <p:nvSpPr>
              <p:cNvPr id="150" name="Freeform 54">
                <a:extLst>
                  <a:ext uri="{FF2B5EF4-FFF2-40B4-BE49-F238E27FC236}">
                    <a16:creationId xmlns:a16="http://schemas.microsoft.com/office/drawing/2014/main" id="{1EF2C781-32EF-42B8-958C-AC6CDCB1B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131"/>
                <a:ext cx="358" cy="140"/>
              </a:xfrm>
              <a:custGeom>
                <a:avLst/>
                <a:gdLst>
                  <a:gd name="T0" fmla="*/ 0 w 561"/>
                  <a:gd name="T1" fmla="*/ 218 h 218"/>
                  <a:gd name="T2" fmla="*/ 187 w 561"/>
                  <a:gd name="T3" fmla="*/ 31 h 218"/>
                  <a:gd name="T4" fmla="*/ 374 w 561"/>
                  <a:gd name="T5" fmla="*/ 31 h 218"/>
                  <a:gd name="T6" fmla="*/ 561 w 561"/>
                  <a:gd name="T7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1" h="218">
                    <a:moveTo>
                      <a:pt x="0" y="218"/>
                    </a:moveTo>
                    <a:cubicBezTo>
                      <a:pt x="62" y="140"/>
                      <a:pt x="125" y="62"/>
                      <a:pt x="187" y="31"/>
                    </a:cubicBezTo>
                    <a:cubicBezTo>
                      <a:pt x="249" y="0"/>
                      <a:pt x="312" y="0"/>
                      <a:pt x="374" y="31"/>
                    </a:cubicBezTo>
                    <a:cubicBezTo>
                      <a:pt x="436" y="62"/>
                      <a:pt x="530" y="187"/>
                      <a:pt x="561" y="218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96A1181-BF5C-4FF5-838B-99443621DAA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72040" y="2705415"/>
              <a:ext cx="281464" cy="288000"/>
              <a:chOff x="7846109" y="2475863"/>
              <a:chExt cx="167207" cy="171090"/>
            </a:xfrm>
          </p:grpSpPr>
          <p:sp>
            <p:nvSpPr>
              <p:cNvPr id="186" name="Line 52">
                <a:extLst>
                  <a:ext uri="{FF2B5EF4-FFF2-40B4-BE49-F238E27FC236}">
                    <a16:creationId xmlns:a16="http://schemas.microsoft.com/office/drawing/2014/main" id="{404ACF11-1B46-42E7-B716-7C180255D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1469279" flipV="1">
                <a:off x="7933440" y="2542260"/>
                <a:ext cx="1385" cy="10469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87" name="Line 53">
                <a:extLst>
                  <a:ext uri="{FF2B5EF4-FFF2-40B4-BE49-F238E27FC236}">
                    <a16:creationId xmlns:a16="http://schemas.microsoft.com/office/drawing/2014/main" id="{24770E47-84C8-49CD-B555-6363408B6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1469279">
                <a:off x="7847985" y="2545614"/>
                <a:ext cx="16533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</a:endParaRPr>
              </a:p>
            </p:txBody>
          </p:sp>
          <p:sp>
            <p:nvSpPr>
              <p:cNvPr id="188" name="Freeform 54">
                <a:extLst>
                  <a:ext uri="{FF2B5EF4-FFF2-40B4-BE49-F238E27FC236}">
                    <a16:creationId xmlns:a16="http://schemas.microsoft.com/office/drawing/2014/main" id="{725CC29C-8548-44C7-8DE3-B7C0E1CE53CE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69279">
                <a:off x="7846109" y="2475863"/>
                <a:ext cx="165331" cy="65142"/>
              </a:xfrm>
              <a:custGeom>
                <a:avLst/>
                <a:gdLst>
                  <a:gd name="T0" fmla="*/ 0 w 561"/>
                  <a:gd name="T1" fmla="*/ 218 h 218"/>
                  <a:gd name="T2" fmla="*/ 187 w 561"/>
                  <a:gd name="T3" fmla="*/ 31 h 218"/>
                  <a:gd name="T4" fmla="*/ 374 w 561"/>
                  <a:gd name="T5" fmla="*/ 31 h 218"/>
                  <a:gd name="T6" fmla="*/ 561 w 561"/>
                  <a:gd name="T7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1" h="218">
                    <a:moveTo>
                      <a:pt x="0" y="218"/>
                    </a:moveTo>
                    <a:cubicBezTo>
                      <a:pt x="62" y="140"/>
                      <a:pt x="125" y="62"/>
                      <a:pt x="187" y="31"/>
                    </a:cubicBezTo>
                    <a:cubicBezTo>
                      <a:pt x="249" y="0"/>
                      <a:pt x="312" y="0"/>
                      <a:pt x="374" y="31"/>
                    </a:cubicBezTo>
                    <a:cubicBezTo>
                      <a:pt x="436" y="62"/>
                      <a:pt x="530" y="187"/>
                      <a:pt x="561" y="218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272D4CE-4207-46E2-840A-237D05DC6326}"/>
              </a:ext>
            </a:extLst>
          </p:cNvPr>
          <p:cNvGrpSpPr/>
          <p:nvPr/>
        </p:nvGrpSpPr>
        <p:grpSpPr>
          <a:xfrm>
            <a:off x="4983402" y="2012327"/>
            <a:ext cx="1350722" cy="930879"/>
            <a:chOff x="4983402" y="2012327"/>
            <a:chExt cx="1350722" cy="930879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BFD1B4C2-806F-415E-B4FF-60B8A27D905D}"/>
                </a:ext>
              </a:extLst>
            </p:cNvPr>
            <p:cNvGrpSpPr/>
            <p:nvPr/>
          </p:nvGrpSpPr>
          <p:grpSpPr>
            <a:xfrm>
              <a:off x="4993676" y="2606656"/>
              <a:ext cx="381567" cy="336550"/>
              <a:chOff x="9257872" y="4876979"/>
              <a:chExt cx="381567" cy="336550"/>
            </a:xfrm>
          </p:grpSpPr>
          <p:sp>
            <p:nvSpPr>
              <p:cNvPr id="195" name="Oval 63">
                <a:extLst>
                  <a:ext uri="{FF2B5EF4-FFF2-40B4-BE49-F238E27FC236}">
                    <a16:creationId xmlns:a16="http://schemas.microsoft.com/office/drawing/2014/main" id="{E53FD4DC-241A-453B-ACCF-DBE2D2992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7872" y="4876979"/>
                <a:ext cx="336550" cy="3365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lIns="84125" tIns="42062" rIns="84125" bIns="42062"/>
              <a:lstStyle/>
              <a:p>
                <a:pPr algn="l">
                  <a:defRPr/>
                </a:pPr>
                <a:endPara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96" name="Text Box 64">
                <a:extLst>
                  <a:ext uri="{FF2B5EF4-FFF2-40B4-BE49-F238E27FC236}">
                    <a16:creationId xmlns:a16="http://schemas.microsoft.com/office/drawing/2014/main" id="{541FE89C-6AD4-4EF0-B173-AAB1FE38ED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2889" y="4956414"/>
                <a:ext cx="336550" cy="205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defRPr/>
                </a:pPr>
                <a:r>
                  <a:rPr lang="en-US" sz="1100" dirty="0">
                    <a:solidFill>
                      <a:srgbClr val="C00000"/>
                    </a:solidFill>
                    <a:latin typeface="Lucida Console" pitchFamily="49" charset="0"/>
                  </a:rPr>
                  <a:t>VPC</a:t>
                </a:r>
                <a:endParaRPr lang="en-US" sz="18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91" name="Line 29">
              <a:extLst>
                <a:ext uri="{FF2B5EF4-FFF2-40B4-BE49-F238E27FC236}">
                  <a16:creationId xmlns:a16="http://schemas.microsoft.com/office/drawing/2014/main" id="{7B2CA23B-E09C-4E37-95D5-06B8A618C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62124" y="2798814"/>
              <a:ext cx="9720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192" name="Line 39">
              <a:extLst>
                <a:ext uri="{FF2B5EF4-FFF2-40B4-BE49-F238E27FC236}">
                  <a16:creationId xmlns:a16="http://schemas.microsoft.com/office/drawing/2014/main" id="{B29FF9A9-DCAB-482F-A30B-FA57E1EBB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1008" y="2276617"/>
              <a:ext cx="0" cy="32400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C44AB4C-35E9-49E0-BC62-7A264B88B79F}"/>
                </a:ext>
              </a:extLst>
            </p:cNvPr>
            <p:cNvSpPr txBox="1"/>
            <p:nvPr/>
          </p:nvSpPr>
          <p:spPr>
            <a:xfrm>
              <a:off x="4983402" y="2012327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IN" sz="1200" dirty="0">
                  <a:solidFill>
                    <a:srgbClr val="C00000"/>
                  </a:solidFill>
                </a:rPr>
                <a:t>80%</a:t>
              </a:r>
              <a:endParaRPr lang="en-IN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FC2D06E-A445-4290-B997-C9BA7D985E5E}"/>
              </a:ext>
            </a:extLst>
          </p:cNvPr>
          <p:cNvGrpSpPr/>
          <p:nvPr/>
        </p:nvGrpSpPr>
        <p:grpSpPr>
          <a:xfrm>
            <a:off x="6144658" y="1678272"/>
            <a:ext cx="765933" cy="1943013"/>
            <a:chOff x="6144658" y="1678272"/>
            <a:chExt cx="765933" cy="194301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639C763-C0C9-48C0-9A30-F8367417EE2B}"/>
                </a:ext>
              </a:extLst>
            </p:cNvPr>
            <p:cNvGrpSpPr/>
            <p:nvPr/>
          </p:nvGrpSpPr>
          <p:grpSpPr>
            <a:xfrm>
              <a:off x="6170547" y="2002937"/>
              <a:ext cx="740044" cy="1618348"/>
              <a:chOff x="6170547" y="2002937"/>
              <a:chExt cx="740044" cy="1618348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99E16807-A40B-45AC-9232-D84F3413A24F}"/>
                  </a:ext>
                </a:extLst>
              </p:cNvPr>
              <p:cNvGrpSpPr/>
              <p:nvPr/>
            </p:nvGrpSpPr>
            <p:grpSpPr>
              <a:xfrm>
                <a:off x="6170547" y="2367910"/>
                <a:ext cx="336550" cy="336550"/>
                <a:chOff x="9215344" y="4884067"/>
                <a:chExt cx="336550" cy="336550"/>
              </a:xfrm>
            </p:grpSpPr>
            <p:sp>
              <p:nvSpPr>
                <p:cNvPr id="181" name="Oval 63">
                  <a:extLst>
                    <a:ext uri="{FF2B5EF4-FFF2-40B4-BE49-F238E27FC236}">
                      <a16:creationId xmlns:a16="http://schemas.microsoft.com/office/drawing/2014/main" id="{B6CDB33F-DBA7-4B7C-952E-D62779BF5A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5344" y="4884067"/>
                  <a:ext cx="336550" cy="33655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4125" tIns="42062" rIns="84125" bIns="42062"/>
                <a:lstStyle/>
                <a:p>
                  <a:pPr algn="l">
                    <a:defRPr/>
                  </a:pPr>
                  <a:endPara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182" name="Text Box 64">
                  <a:extLst>
                    <a:ext uri="{FF2B5EF4-FFF2-40B4-BE49-F238E27FC236}">
                      <a16:creationId xmlns:a16="http://schemas.microsoft.com/office/drawing/2014/main" id="{09E40DF9-F1F0-4810-B2BD-7B3312C6EE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2889" y="4963502"/>
                  <a:ext cx="217355" cy="217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defRPr/>
                  </a:pPr>
                  <a:r>
                    <a:rPr lang="en-US" sz="1100" dirty="0">
                      <a:latin typeface="Lucida Console" pitchFamily="49" charset="0"/>
                    </a:rPr>
                    <a:t>F</a:t>
                  </a:r>
                  <a:r>
                    <a:rPr lang="en-US" sz="1100" dirty="0">
                      <a:effectLst/>
                      <a:latin typeface="Lucida Console" pitchFamily="49" charset="0"/>
                    </a:rPr>
                    <a:t>C</a:t>
                  </a:r>
                  <a:endParaRPr lang="en-US" sz="1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</p:grpSp>
          <p:sp>
            <p:nvSpPr>
              <p:cNvPr id="178" name="Line 29">
                <a:extLst>
                  <a:ext uri="{FF2B5EF4-FFF2-40B4-BE49-F238E27FC236}">
                    <a16:creationId xmlns:a16="http://schemas.microsoft.com/office/drawing/2014/main" id="{27020EEE-5A8E-4707-807C-60DFEF767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09901" y="2550489"/>
                <a:ext cx="396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9" name="Line 39">
                <a:extLst>
                  <a:ext uri="{FF2B5EF4-FFF2-40B4-BE49-F238E27FC236}">
                    <a16:creationId xmlns:a16="http://schemas.microsoft.com/office/drawing/2014/main" id="{9DFC8281-9C45-4632-AE4F-50A298219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0591" y="2577285"/>
                <a:ext cx="0" cy="1044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</a:endParaRPr>
              </a:p>
            </p:txBody>
          </p:sp>
          <p:sp>
            <p:nvSpPr>
              <p:cNvPr id="180" name="Line 39">
                <a:extLst>
                  <a:ext uri="{FF2B5EF4-FFF2-40B4-BE49-F238E27FC236}">
                    <a16:creationId xmlns:a16="http://schemas.microsoft.com/office/drawing/2014/main" id="{26C574A6-2B7A-4604-BDD4-E1287A2EE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38822" y="2726282"/>
                <a:ext cx="0" cy="720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</a:endParaRPr>
              </a:p>
            </p:txBody>
          </p:sp>
          <p:sp>
            <p:nvSpPr>
              <p:cNvPr id="197" name="Line 39">
                <a:extLst>
                  <a:ext uri="{FF2B5EF4-FFF2-40B4-BE49-F238E27FC236}">
                    <a16:creationId xmlns:a16="http://schemas.microsoft.com/office/drawing/2014/main" id="{F029A4AB-1693-4DAD-ADB8-5B6B8827C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40872" y="2002937"/>
                <a:ext cx="0" cy="360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5FF1CB-E043-4070-926B-9B0C1EAE3D2D}"/>
                </a:ext>
              </a:extLst>
            </p:cNvPr>
            <p:cNvSpPr txBox="1"/>
            <p:nvPr/>
          </p:nvSpPr>
          <p:spPr>
            <a:xfrm>
              <a:off x="6144658" y="1678272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IN" sz="1400" dirty="0" err="1">
                  <a:latin typeface="Lucida Console" panose="020B0609040504020204" pitchFamily="49" charset="0"/>
                </a:rPr>
                <a:t>F</a:t>
              </a:r>
              <a:r>
                <a:rPr lang="en-IN" sz="1400" baseline="-25000" dirty="0" err="1">
                  <a:latin typeface="Lucida Console" panose="020B0609040504020204" pitchFamily="49" charset="0"/>
                </a:rPr>
                <a:t>demand</a:t>
              </a:r>
              <a:endParaRPr lang="en-IN" sz="1600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198" name="Line 39">
            <a:extLst>
              <a:ext uri="{FF2B5EF4-FFF2-40B4-BE49-F238E27FC236}">
                <a16:creationId xmlns:a16="http://schemas.microsoft.com/office/drawing/2014/main" id="{D06BF0DE-AB78-4055-B3A6-FE7789C79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496" y="2952924"/>
            <a:ext cx="0" cy="324000"/>
          </a:xfrm>
          <a:prstGeom prst="line">
            <a:avLst/>
          </a:prstGeom>
          <a:noFill/>
          <a:ln w="9525">
            <a:solidFill>
              <a:srgbClr val="C00000"/>
            </a:solidFill>
            <a:prstDash val="dash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29522D-C3A1-4658-919E-E85A9CAE2B30}"/>
              </a:ext>
            </a:extLst>
          </p:cNvPr>
          <p:cNvSpPr txBox="1"/>
          <p:nvPr/>
        </p:nvSpPr>
        <p:spPr>
          <a:xfrm>
            <a:off x="1294544" y="4705564"/>
            <a:ext cx="103791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IN" sz="2000" dirty="0"/>
              <a:t>Unnecessary </a:t>
            </a:r>
            <a:r>
              <a:rPr lang="el-GR" sz="2000" dirty="0"/>
              <a:t>Δ</a:t>
            </a:r>
            <a:r>
              <a:rPr lang="en-IN" sz="2000" dirty="0"/>
              <a:t>P across valve if not near fully open. Implies pump RPM too high.</a:t>
            </a:r>
          </a:p>
          <a:p>
            <a:pPr algn="l">
              <a:spcAft>
                <a:spcPts val="1200"/>
              </a:spcAft>
            </a:pPr>
            <a:r>
              <a:rPr lang="en-IN" sz="2000" dirty="0"/>
              <a:t>Adjust pump RPM such that valve is nearly fully open. Ensures near minimum power consumption</a:t>
            </a:r>
          </a:p>
          <a:p>
            <a:pPr algn="l">
              <a:spcAft>
                <a:spcPts val="1200"/>
              </a:spcAft>
            </a:pPr>
            <a:r>
              <a:rPr lang="en-IN" sz="2000" dirty="0"/>
              <a:t>20% back-off to ensure ability to meet </a:t>
            </a:r>
            <a:r>
              <a:rPr lang="en-IN" sz="2000" dirty="0" err="1"/>
              <a:t>F</a:t>
            </a:r>
            <a:r>
              <a:rPr lang="en-IN" sz="2000" baseline="-25000" dirty="0" err="1"/>
              <a:t>demand</a:t>
            </a:r>
            <a:r>
              <a:rPr lang="en-IN" sz="2000" dirty="0"/>
              <a:t> surge</a:t>
            </a:r>
          </a:p>
        </p:txBody>
      </p:sp>
    </p:spTree>
    <p:extLst>
      <p:ext uri="{BB962C8B-B14F-4D97-AF65-F5344CB8AC3E}">
        <p14:creationId xmlns:p14="http://schemas.microsoft.com/office/powerpoint/2010/main" val="71265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5DB6-2747-4985-83E5-014CD6A4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Override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274B-1814-4E47-983C-E78EE7A40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or more controllers compete for manipulating a control valve</a:t>
            </a:r>
          </a:p>
          <a:p>
            <a:endParaRPr lang="en-IN" dirty="0"/>
          </a:p>
          <a:p>
            <a:r>
              <a:rPr lang="en-IN" dirty="0"/>
              <a:t>The control configuration (or structure) in not fixed and changes depending on operating scenario</a:t>
            </a:r>
          </a:p>
          <a:p>
            <a:endParaRPr lang="en-IN" dirty="0"/>
          </a:p>
          <a:p>
            <a:r>
              <a:rPr lang="en-IN" dirty="0"/>
              <a:t>Structural changes become necessary to ensure proper process regulation</a:t>
            </a:r>
          </a:p>
          <a:p>
            <a:pPr lvl="1"/>
            <a:r>
              <a:rPr lang="en-IN" dirty="0"/>
              <a:t>Usually driven by safety concerns</a:t>
            </a:r>
          </a:p>
          <a:p>
            <a:pPr lvl="2"/>
            <a:r>
              <a:rPr lang="en-IN" dirty="0" err="1"/>
              <a:t>Eg</a:t>
            </a:r>
            <a:r>
              <a:rPr lang="en-IN" dirty="0"/>
              <a:t> cut down reboiler steam as column sump level goes too low</a:t>
            </a:r>
          </a:p>
          <a:p>
            <a:pPr lvl="1"/>
            <a:r>
              <a:rPr lang="en-IN" dirty="0"/>
              <a:t>Loss of control </a:t>
            </a:r>
            <a:r>
              <a:rPr lang="en-IN" dirty="0" err="1"/>
              <a:t>dof</a:t>
            </a:r>
            <a:r>
              <a:rPr lang="en-IN" dirty="0"/>
              <a:t> due to a unit maxing out</a:t>
            </a:r>
          </a:p>
          <a:p>
            <a:pPr lvl="2"/>
            <a:r>
              <a:rPr lang="en-IN" dirty="0"/>
              <a:t>Usually requires inventory (material balance) control system reconfiguration</a:t>
            </a:r>
          </a:p>
          <a:p>
            <a:endParaRPr lang="en-IN" dirty="0"/>
          </a:p>
          <a:p>
            <a:r>
              <a:rPr lang="en-IN" dirty="0"/>
              <a:t>Reset windup protection necessary when competing controllers are PI</a:t>
            </a:r>
          </a:p>
        </p:txBody>
      </p:sp>
    </p:spTree>
    <p:extLst>
      <p:ext uri="{BB962C8B-B14F-4D97-AF65-F5344CB8AC3E}">
        <p14:creationId xmlns:p14="http://schemas.microsoft.com/office/powerpoint/2010/main" val="271748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2D24-42C2-459A-BD28-6F0FF1E0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Overrides Example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AC5FD-7348-4704-8229-436C357B1095}"/>
              </a:ext>
            </a:extLst>
          </p:cNvPr>
          <p:cNvSpPr txBox="1"/>
          <p:nvPr/>
        </p:nvSpPr>
        <p:spPr>
          <a:xfrm>
            <a:off x="3093255" y="947854"/>
            <a:ext cx="6068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b="1" dirty="0"/>
              <a:t>Distillation Column Steam Valve Manipulation</a:t>
            </a:r>
            <a:r>
              <a:rPr lang="en-IN" dirty="0"/>
              <a:t>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5F91C3D-CDDF-4E86-A1C1-A7C5B45D0FFF}"/>
              </a:ext>
            </a:extLst>
          </p:cNvPr>
          <p:cNvGrpSpPr/>
          <p:nvPr/>
        </p:nvGrpSpPr>
        <p:grpSpPr>
          <a:xfrm>
            <a:off x="6561566" y="2965874"/>
            <a:ext cx="462842" cy="886591"/>
            <a:chOff x="6592302" y="3941742"/>
            <a:chExt cx="462842" cy="886591"/>
          </a:xfrm>
        </p:grpSpPr>
        <p:sp>
          <p:nvSpPr>
            <p:cNvPr id="20" name="Line 39">
              <a:extLst>
                <a:ext uri="{FF2B5EF4-FFF2-40B4-BE49-F238E27FC236}">
                  <a16:creationId xmlns:a16="http://schemas.microsoft.com/office/drawing/2014/main" id="{539287FD-782E-46B5-A575-32B9ADD02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6869" y="3941742"/>
              <a:ext cx="0" cy="25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60F7A43-D507-4853-A36C-73FDCADAE983}"/>
                </a:ext>
              </a:extLst>
            </p:cNvPr>
            <p:cNvGrpSpPr/>
            <p:nvPr/>
          </p:nvGrpSpPr>
          <p:grpSpPr>
            <a:xfrm>
              <a:off x="6592302" y="4193742"/>
              <a:ext cx="462842" cy="634591"/>
              <a:chOff x="6592302" y="4193742"/>
              <a:chExt cx="462842" cy="63459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FEE228D-280C-4A64-BBF5-AC8E599E94EB}"/>
                  </a:ext>
                </a:extLst>
              </p:cNvPr>
              <p:cNvGrpSpPr/>
              <p:nvPr/>
            </p:nvGrpSpPr>
            <p:grpSpPr>
              <a:xfrm>
                <a:off x="6718594" y="4193742"/>
                <a:ext cx="336550" cy="336550"/>
                <a:chOff x="9215344" y="4884067"/>
                <a:chExt cx="336550" cy="336550"/>
              </a:xfrm>
            </p:grpSpPr>
            <p:sp>
              <p:nvSpPr>
                <p:cNvPr id="31" name="Oval 63">
                  <a:extLst>
                    <a:ext uri="{FF2B5EF4-FFF2-40B4-BE49-F238E27FC236}">
                      <a16:creationId xmlns:a16="http://schemas.microsoft.com/office/drawing/2014/main" id="{0491A012-1FB2-44D4-82A8-B50DDB63D3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5344" y="4884067"/>
                  <a:ext cx="336550" cy="33655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4125" tIns="42062" rIns="84125" bIns="42062"/>
                <a:lstStyle/>
                <a:p>
                  <a:pPr algn="l">
                    <a:defRPr/>
                  </a:pPr>
                  <a:endParaRPr lang="en-US" sz="18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32" name="Text Box 64">
                  <a:extLst>
                    <a:ext uri="{FF2B5EF4-FFF2-40B4-BE49-F238E27FC236}">
                      <a16:creationId xmlns:a16="http://schemas.microsoft.com/office/drawing/2014/main" id="{FEC47A74-9072-4BA8-A59E-9D7B8ED0A4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2889" y="4963502"/>
                  <a:ext cx="217355" cy="217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defRPr/>
                  </a:pPr>
                  <a:r>
                    <a:rPr lang="en-US" sz="1100" dirty="0">
                      <a:latin typeface="Lucida Console" pitchFamily="49" charset="0"/>
                    </a:rPr>
                    <a:t>F</a:t>
                  </a:r>
                  <a:r>
                    <a:rPr lang="en-US" sz="1100" dirty="0">
                      <a:effectLst/>
                      <a:latin typeface="Lucida Console" pitchFamily="49" charset="0"/>
                    </a:rPr>
                    <a:t>C</a:t>
                  </a:r>
                  <a:endParaRPr lang="en-US" sz="1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</p:grpSp>
          <p:sp>
            <p:nvSpPr>
              <p:cNvPr id="21" name="Line 29">
                <a:extLst>
                  <a:ext uri="{FF2B5EF4-FFF2-40B4-BE49-F238E27FC236}">
                    <a16:creationId xmlns:a16="http://schemas.microsoft.com/office/drawing/2014/main" id="{9B0595DE-81BA-48CE-A4B7-499E8993E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92302" y="4360333"/>
                <a:ext cx="108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2" name="Line 39">
                <a:extLst>
                  <a:ext uri="{FF2B5EF4-FFF2-40B4-BE49-F238E27FC236}">
                    <a16:creationId xmlns:a16="http://schemas.microsoft.com/office/drawing/2014/main" id="{A01FC5BE-0F0B-4E6B-9FC0-7D1D5A38A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7832" y="4360333"/>
                <a:ext cx="0" cy="468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E6445D-027D-4107-ACC1-780A47ADD06B}"/>
              </a:ext>
            </a:extLst>
          </p:cNvPr>
          <p:cNvGrpSpPr/>
          <p:nvPr/>
        </p:nvGrpSpPr>
        <p:grpSpPr>
          <a:xfrm>
            <a:off x="5506205" y="1748615"/>
            <a:ext cx="1455185" cy="2960066"/>
            <a:chOff x="5536941" y="2715285"/>
            <a:chExt cx="1455185" cy="296006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715F5B-89EE-4456-9BA1-BEDC6EC3704E}"/>
                </a:ext>
              </a:extLst>
            </p:cNvPr>
            <p:cNvGrpSpPr/>
            <p:nvPr/>
          </p:nvGrpSpPr>
          <p:grpSpPr>
            <a:xfrm rot="16200000">
              <a:off x="4864605" y="3387621"/>
              <a:ext cx="1933576" cy="588903"/>
              <a:chOff x="6600824" y="3768725"/>
              <a:chExt cx="1933576" cy="915928"/>
            </a:xfrm>
          </p:grpSpPr>
          <p:sp>
            <p:nvSpPr>
              <p:cNvPr id="43" name="Left Bracket 42">
                <a:extLst>
                  <a:ext uri="{FF2B5EF4-FFF2-40B4-BE49-F238E27FC236}">
                    <a16:creationId xmlns:a16="http://schemas.microsoft.com/office/drawing/2014/main" id="{35AFA601-7836-4C69-B576-FAA5A09EBC52}"/>
                  </a:ext>
                </a:extLst>
              </p:cNvPr>
              <p:cNvSpPr/>
              <p:nvPr/>
            </p:nvSpPr>
            <p:spPr>
              <a:xfrm>
                <a:off x="6600824" y="3768725"/>
                <a:ext cx="282703" cy="914400"/>
              </a:xfrm>
              <a:prstGeom prst="leftBracket">
                <a:avLst>
                  <a:gd name="adj" fmla="val 15995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9D9B969-23AA-4108-8EA0-66478F4D91A5}"/>
                  </a:ext>
                </a:extLst>
              </p:cNvPr>
              <p:cNvCxnSpPr>
                <a:stCxn id="43" idx="0"/>
              </p:cNvCxnSpPr>
              <p:nvPr/>
            </p:nvCxnSpPr>
            <p:spPr>
              <a:xfrm>
                <a:off x="6883527" y="3768725"/>
                <a:ext cx="1650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576BB94-DDCE-464C-83A7-EEA360432660}"/>
                  </a:ext>
                </a:extLst>
              </p:cNvPr>
              <p:cNvCxnSpPr/>
              <p:nvPr/>
            </p:nvCxnSpPr>
            <p:spPr>
              <a:xfrm>
                <a:off x="6883527" y="4684653"/>
                <a:ext cx="1650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C20BF3B-D666-4E05-92F5-0F58A7802804}"/>
                </a:ext>
              </a:extLst>
            </p:cNvPr>
            <p:cNvGrpSpPr/>
            <p:nvPr/>
          </p:nvGrpSpPr>
          <p:grpSpPr>
            <a:xfrm>
              <a:off x="6219747" y="4714358"/>
              <a:ext cx="589470" cy="584757"/>
              <a:chOff x="8813605" y="5135563"/>
              <a:chExt cx="589470" cy="58475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D2C79B7-1252-4BDE-9B68-50CF14CA466B}"/>
                  </a:ext>
                </a:extLst>
              </p:cNvPr>
              <p:cNvSpPr/>
              <p:nvPr/>
            </p:nvSpPr>
            <p:spPr>
              <a:xfrm>
                <a:off x="8928340" y="5240315"/>
                <a:ext cx="360000" cy="36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BB81DCC-8D30-49C3-8AA5-4BE4DAE4DB9C}"/>
                  </a:ext>
                </a:extLst>
              </p:cNvPr>
              <p:cNvGrpSpPr/>
              <p:nvPr/>
            </p:nvGrpSpPr>
            <p:grpSpPr>
              <a:xfrm>
                <a:off x="8813605" y="5135563"/>
                <a:ext cx="589470" cy="584757"/>
                <a:chOff x="9399919" y="4576804"/>
                <a:chExt cx="589470" cy="584757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AC451FF-F9D3-4902-A3C0-3065084C1A4A}"/>
                    </a:ext>
                  </a:extLst>
                </p:cNvPr>
                <p:cNvCxnSpPr/>
                <p:nvPr/>
              </p:nvCxnSpPr>
              <p:spPr>
                <a:xfrm flipH="1">
                  <a:off x="9540815" y="4576804"/>
                  <a:ext cx="448574" cy="2857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A23C8DB1-65AF-404D-A29C-FF78E12D2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62946" y="4862513"/>
                  <a:ext cx="279790" cy="79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6DB94349-E014-4230-B560-1B4C94EFEA8A}"/>
                    </a:ext>
                  </a:extLst>
                </p:cNvPr>
                <p:cNvCxnSpPr/>
                <p:nvPr/>
              </p:nvCxnSpPr>
              <p:spPr>
                <a:xfrm flipH="1">
                  <a:off x="9399919" y="4875852"/>
                  <a:ext cx="448574" cy="2857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FA42D8-89A6-4864-B822-48BA7F3CEA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5069" y="4665494"/>
              <a:ext cx="1" cy="1009857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563E90-8668-4250-8BC4-CDACDC746ABA}"/>
                </a:ext>
              </a:extLst>
            </p:cNvPr>
            <p:cNvCxnSpPr/>
            <p:nvPr/>
          </p:nvCxnSpPr>
          <p:spPr>
            <a:xfrm>
              <a:off x="5830899" y="5010712"/>
              <a:ext cx="504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23713CD-4A20-4021-99EE-A86C5683D98F}"/>
                </a:ext>
              </a:extLst>
            </p:cNvPr>
            <p:cNvCxnSpPr/>
            <p:nvPr/>
          </p:nvCxnSpPr>
          <p:spPr>
            <a:xfrm flipV="1">
              <a:off x="6514042" y="4414355"/>
              <a:ext cx="0" cy="4047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A0CDBF-35CE-479F-9499-39B0F3EB92F1}"/>
                </a:ext>
              </a:extLst>
            </p:cNvPr>
            <p:cNvCxnSpPr/>
            <p:nvPr/>
          </p:nvCxnSpPr>
          <p:spPr>
            <a:xfrm flipH="1">
              <a:off x="6118482" y="4413680"/>
              <a:ext cx="3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49">
              <a:extLst>
                <a:ext uri="{FF2B5EF4-FFF2-40B4-BE49-F238E27FC236}">
                  <a16:creationId xmlns:a16="http://schemas.microsoft.com/office/drawing/2014/main" id="{92E86F7D-B25B-4891-8CB6-CBCC99F19B6E}"/>
                </a:ext>
              </a:extLst>
            </p:cNvPr>
            <p:cNvGrpSpPr>
              <a:grpSpLocks/>
            </p:cNvGrpSpPr>
            <p:nvPr/>
          </p:nvGrpSpPr>
          <p:grpSpPr bwMode="auto">
            <a:xfrm rot="21469279">
              <a:off x="6814326" y="4539950"/>
              <a:ext cx="177800" cy="215900"/>
              <a:chOff x="4730" y="2131"/>
              <a:chExt cx="385" cy="464"/>
            </a:xfrm>
          </p:grpSpPr>
          <p:sp>
            <p:nvSpPr>
              <p:cNvPr id="33" name="AutoShape 50">
                <a:extLst>
                  <a:ext uri="{FF2B5EF4-FFF2-40B4-BE49-F238E27FC236}">
                    <a16:creationId xmlns:a16="http://schemas.microsoft.com/office/drawing/2014/main" id="{7E87EDD3-DDD4-4C71-9C5E-1BC60D0E4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722" y="2403"/>
                <a:ext cx="194" cy="189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4" name="AutoShape 51">
                <a:extLst>
                  <a:ext uri="{FF2B5EF4-FFF2-40B4-BE49-F238E27FC236}">
                    <a16:creationId xmlns:a16="http://schemas.microsoft.com/office/drawing/2014/main" id="{C58176A8-2318-48A2-92F5-A83765CC4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18" y="2397"/>
                <a:ext cx="194" cy="189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5" name="Line 52">
                <a:extLst>
                  <a:ext uri="{FF2B5EF4-FFF2-40B4-BE49-F238E27FC236}">
                    <a16:creationId xmlns:a16="http://schemas.microsoft.com/office/drawing/2014/main" id="{3A9070E9-2667-487F-B4E0-8CA970834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18" y="2274"/>
                <a:ext cx="3" cy="2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6" name="Line 53">
                <a:extLst>
                  <a:ext uri="{FF2B5EF4-FFF2-40B4-BE49-F238E27FC236}">
                    <a16:creationId xmlns:a16="http://schemas.microsoft.com/office/drawing/2014/main" id="{D77BA1AC-3C88-46D9-B2C6-69ED8AEEE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7" y="2281"/>
                <a:ext cx="35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</a:endParaRPr>
              </a:p>
            </p:txBody>
          </p:sp>
          <p:sp>
            <p:nvSpPr>
              <p:cNvPr id="37" name="Freeform 54">
                <a:extLst>
                  <a:ext uri="{FF2B5EF4-FFF2-40B4-BE49-F238E27FC236}">
                    <a16:creationId xmlns:a16="http://schemas.microsoft.com/office/drawing/2014/main" id="{53F78B32-BB16-49CD-9224-F68522F60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131"/>
                <a:ext cx="358" cy="140"/>
              </a:xfrm>
              <a:custGeom>
                <a:avLst/>
                <a:gdLst>
                  <a:gd name="T0" fmla="*/ 0 w 561"/>
                  <a:gd name="T1" fmla="*/ 218 h 218"/>
                  <a:gd name="T2" fmla="*/ 187 w 561"/>
                  <a:gd name="T3" fmla="*/ 31 h 218"/>
                  <a:gd name="T4" fmla="*/ 374 w 561"/>
                  <a:gd name="T5" fmla="*/ 31 h 218"/>
                  <a:gd name="T6" fmla="*/ 561 w 561"/>
                  <a:gd name="T7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1" h="218">
                    <a:moveTo>
                      <a:pt x="0" y="218"/>
                    </a:moveTo>
                    <a:cubicBezTo>
                      <a:pt x="62" y="140"/>
                      <a:pt x="125" y="62"/>
                      <a:pt x="187" y="31"/>
                    </a:cubicBezTo>
                    <a:cubicBezTo>
                      <a:pt x="249" y="0"/>
                      <a:pt x="312" y="0"/>
                      <a:pt x="374" y="31"/>
                    </a:cubicBezTo>
                    <a:cubicBezTo>
                      <a:pt x="436" y="62"/>
                      <a:pt x="530" y="187"/>
                      <a:pt x="561" y="218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46" name="Group 49">
              <a:extLst>
                <a:ext uri="{FF2B5EF4-FFF2-40B4-BE49-F238E27FC236}">
                  <a16:creationId xmlns:a16="http://schemas.microsoft.com/office/drawing/2014/main" id="{FD32BDA0-4D76-4BC2-AC54-2CEF94DA6C17}"/>
                </a:ext>
              </a:extLst>
            </p:cNvPr>
            <p:cNvGrpSpPr>
              <a:grpSpLocks/>
            </p:cNvGrpSpPr>
            <p:nvPr/>
          </p:nvGrpSpPr>
          <p:grpSpPr bwMode="auto">
            <a:xfrm rot="16069279">
              <a:off x="5684335" y="5238758"/>
              <a:ext cx="177800" cy="215900"/>
              <a:chOff x="4730" y="2131"/>
              <a:chExt cx="385" cy="464"/>
            </a:xfrm>
          </p:grpSpPr>
          <p:sp>
            <p:nvSpPr>
              <p:cNvPr id="47" name="AutoShape 50">
                <a:extLst>
                  <a:ext uri="{FF2B5EF4-FFF2-40B4-BE49-F238E27FC236}">
                    <a16:creationId xmlns:a16="http://schemas.microsoft.com/office/drawing/2014/main" id="{AA3032EA-847D-4E6D-AE30-4DC69B752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722" y="2403"/>
                <a:ext cx="194" cy="189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8" name="AutoShape 51">
                <a:extLst>
                  <a:ext uri="{FF2B5EF4-FFF2-40B4-BE49-F238E27FC236}">
                    <a16:creationId xmlns:a16="http://schemas.microsoft.com/office/drawing/2014/main" id="{379665EF-10EA-471A-BB0E-4CD2C974F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18" y="2397"/>
                <a:ext cx="194" cy="189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9" name="Line 52">
                <a:extLst>
                  <a:ext uri="{FF2B5EF4-FFF2-40B4-BE49-F238E27FC236}">
                    <a16:creationId xmlns:a16="http://schemas.microsoft.com/office/drawing/2014/main" id="{9932296A-9A6B-41F1-91BA-9E76C3973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18" y="2274"/>
                <a:ext cx="3" cy="2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0" name="Line 53">
                <a:extLst>
                  <a:ext uri="{FF2B5EF4-FFF2-40B4-BE49-F238E27FC236}">
                    <a16:creationId xmlns:a16="http://schemas.microsoft.com/office/drawing/2014/main" id="{EE3C68A0-29BB-4843-9233-D9A0D30F9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7" y="2281"/>
                <a:ext cx="35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</a:endParaRPr>
              </a:p>
            </p:txBody>
          </p:sp>
          <p:sp>
            <p:nvSpPr>
              <p:cNvPr id="51" name="Freeform 54">
                <a:extLst>
                  <a:ext uri="{FF2B5EF4-FFF2-40B4-BE49-F238E27FC236}">
                    <a16:creationId xmlns:a16="http://schemas.microsoft.com/office/drawing/2014/main" id="{FFC2DBAD-6E90-45C2-A77F-4F95DA48D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6" y="2131"/>
                <a:ext cx="358" cy="140"/>
              </a:xfrm>
              <a:custGeom>
                <a:avLst/>
                <a:gdLst>
                  <a:gd name="T0" fmla="*/ 0 w 561"/>
                  <a:gd name="T1" fmla="*/ 218 h 218"/>
                  <a:gd name="T2" fmla="*/ 187 w 561"/>
                  <a:gd name="T3" fmla="*/ 31 h 218"/>
                  <a:gd name="T4" fmla="*/ 374 w 561"/>
                  <a:gd name="T5" fmla="*/ 31 h 218"/>
                  <a:gd name="T6" fmla="*/ 561 w 561"/>
                  <a:gd name="T7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1" h="218">
                    <a:moveTo>
                      <a:pt x="0" y="218"/>
                    </a:moveTo>
                    <a:cubicBezTo>
                      <a:pt x="62" y="140"/>
                      <a:pt x="125" y="62"/>
                      <a:pt x="187" y="31"/>
                    </a:cubicBezTo>
                    <a:cubicBezTo>
                      <a:pt x="249" y="0"/>
                      <a:pt x="312" y="0"/>
                      <a:pt x="374" y="31"/>
                    </a:cubicBezTo>
                    <a:cubicBezTo>
                      <a:pt x="436" y="62"/>
                      <a:pt x="530" y="187"/>
                      <a:pt x="561" y="218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E6C6322-9693-41A8-B6C2-2C48AB9B2493}"/>
              </a:ext>
            </a:extLst>
          </p:cNvPr>
          <p:cNvSpPr txBox="1"/>
          <p:nvPr/>
        </p:nvSpPr>
        <p:spPr>
          <a:xfrm>
            <a:off x="6678472" y="2671501"/>
            <a:ext cx="370614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IN" sz="1200" dirty="0">
                <a:latin typeface="Lucida Console" panose="020B0609040504020204" pitchFamily="49" charset="0"/>
              </a:rPr>
              <a:t>LS</a:t>
            </a:r>
            <a:endParaRPr lang="en-IN" dirty="0">
              <a:latin typeface="Lucida Console" panose="020B0609040504020204" pitchFamily="49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1239B61-263F-4D2D-AC8C-BD72B40FAD16}"/>
              </a:ext>
            </a:extLst>
          </p:cNvPr>
          <p:cNvGrpSpPr/>
          <p:nvPr/>
        </p:nvGrpSpPr>
        <p:grpSpPr>
          <a:xfrm>
            <a:off x="6102246" y="1833792"/>
            <a:ext cx="929691" cy="837238"/>
            <a:chOff x="6132982" y="2809660"/>
            <a:chExt cx="929691" cy="83723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DCF5577-2BE0-4939-8E39-93528F218F4D}"/>
                </a:ext>
              </a:extLst>
            </p:cNvPr>
            <p:cNvGrpSpPr/>
            <p:nvPr/>
          </p:nvGrpSpPr>
          <p:grpSpPr>
            <a:xfrm>
              <a:off x="6132982" y="2809660"/>
              <a:ext cx="929691" cy="573243"/>
              <a:chOff x="6109930" y="2425460"/>
              <a:chExt cx="929691" cy="57324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57BBEF7-D4CB-48CB-B403-0576816485BB}"/>
                  </a:ext>
                </a:extLst>
              </p:cNvPr>
              <p:cNvGrpSpPr/>
              <p:nvPr/>
            </p:nvGrpSpPr>
            <p:grpSpPr>
              <a:xfrm>
                <a:off x="6703071" y="2662153"/>
                <a:ext cx="336550" cy="336550"/>
                <a:chOff x="9215344" y="4884067"/>
                <a:chExt cx="336550" cy="336550"/>
              </a:xfrm>
            </p:grpSpPr>
            <p:sp>
              <p:nvSpPr>
                <p:cNvPr id="29" name="Oval 63">
                  <a:extLst>
                    <a:ext uri="{FF2B5EF4-FFF2-40B4-BE49-F238E27FC236}">
                      <a16:creationId xmlns:a16="http://schemas.microsoft.com/office/drawing/2014/main" id="{DF615AA2-3E32-4647-8132-7A967F793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5344" y="4884067"/>
                  <a:ext cx="336550" cy="33655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84125" tIns="42062" rIns="84125" bIns="42062"/>
                <a:lstStyle/>
                <a:p>
                  <a:pPr algn="l">
                    <a:defRPr/>
                  </a:pPr>
                  <a:endParaRPr lang="en-US" sz="1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30" name="Text Box 64">
                  <a:extLst>
                    <a:ext uri="{FF2B5EF4-FFF2-40B4-BE49-F238E27FC236}">
                      <a16:creationId xmlns:a16="http://schemas.microsoft.com/office/drawing/2014/main" id="{FDD7C560-AB8C-4223-B633-77DCB6C851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02889" y="4963502"/>
                  <a:ext cx="217355" cy="217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defRPr/>
                  </a:pPr>
                  <a:r>
                    <a:rPr lang="en-US" sz="1100" dirty="0">
                      <a:effectLst/>
                      <a:latin typeface="Lucida Console" pitchFamily="49" charset="0"/>
                    </a:rPr>
                    <a:t>TC</a:t>
                  </a:r>
                  <a:endParaRPr lang="en-US" sz="1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</p:grpSp>
          <p:sp>
            <p:nvSpPr>
              <p:cNvPr id="18" name="Line 29">
                <a:extLst>
                  <a:ext uri="{FF2B5EF4-FFF2-40B4-BE49-F238E27FC236}">
                    <a16:creationId xmlns:a16="http://schemas.microsoft.com/office/drawing/2014/main" id="{29776DE2-F853-4F1E-AE0C-9BB466322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09930" y="2830428"/>
                <a:ext cx="576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</a:endParaRPr>
              </a:p>
            </p:txBody>
          </p:sp>
          <p:sp>
            <p:nvSpPr>
              <p:cNvPr id="23" name="Line 39">
                <a:extLst>
                  <a:ext uri="{FF2B5EF4-FFF2-40B4-BE49-F238E27FC236}">
                    <a16:creationId xmlns:a16="http://schemas.microsoft.com/office/drawing/2014/main" id="{A7C2C12A-0156-41E0-ABF0-00F35A251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9185" y="2425460"/>
                <a:ext cx="0" cy="216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</a:endParaRPr>
              </a:p>
            </p:txBody>
          </p:sp>
        </p:grp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C02AAAAC-50AF-4BDF-B6A6-4A4CC031C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3273" y="3394898"/>
              <a:ext cx="0" cy="25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C904246-A994-4F48-85AE-E96E4B9574B7}"/>
              </a:ext>
            </a:extLst>
          </p:cNvPr>
          <p:cNvGrpSpPr/>
          <p:nvPr/>
        </p:nvGrpSpPr>
        <p:grpSpPr>
          <a:xfrm>
            <a:off x="7047596" y="2456201"/>
            <a:ext cx="1206885" cy="634423"/>
            <a:chOff x="7078332" y="3432069"/>
            <a:chExt cx="1206885" cy="63442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F6FD6BC-C563-48AE-B98C-6C804569F82F}"/>
                </a:ext>
              </a:extLst>
            </p:cNvPr>
            <p:cNvGrpSpPr/>
            <p:nvPr/>
          </p:nvGrpSpPr>
          <p:grpSpPr>
            <a:xfrm>
              <a:off x="7675726" y="3636934"/>
              <a:ext cx="385667" cy="336550"/>
              <a:chOff x="9215344" y="4884067"/>
              <a:chExt cx="385667" cy="336550"/>
            </a:xfrm>
          </p:grpSpPr>
          <p:sp>
            <p:nvSpPr>
              <p:cNvPr id="71" name="Oval 63">
                <a:extLst>
                  <a:ext uri="{FF2B5EF4-FFF2-40B4-BE49-F238E27FC236}">
                    <a16:creationId xmlns:a16="http://schemas.microsoft.com/office/drawing/2014/main" id="{C8054490-B49A-4494-ADE6-A47E75CCF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5344" y="4884067"/>
                <a:ext cx="336550" cy="3365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4125" tIns="42062" rIns="84125" bIns="42062"/>
              <a:lstStyle/>
              <a:p>
                <a:pPr algn="l">
                  <a:defRPr/>
                </a:pPr>
                <a:endPara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72" name="Text Box 64">
                <a:extLst>
                  <a:ext uri="{FF2B5EF4-FFF2-40B4-BE49-F238E27FC236}">
                    <a16:creationId xmlns:a16="http://schemas.microsoft.com/office/drawing/2014/main" id="{D7699C4E-6BF4-4278-9F7C-9397E39352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64469" y="4963502"/>
                <a:ext cx="336542" cy="214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defRPr/>
                </a:pPr>
                <a:r>
                  <a:rPr lang="el-GR" sz="1100" dirty="0">
                    <a:latin typeface="Lucida Console" pitchFamily="49" charset="0"/>
                  </a:rPr>
                  <a:t>Δ</a:t>
                </a:r>
                <a:r>
                  <a:rPr lang="en-US" sz="1100" dirty="0">
                    <a:latin typeface="Lucida Console" pitchFamily="49" charset="0"/>
                  </a:rPr>
                  <a:t>PC</a:t>
                </a:r>
                <a:endParaRPr 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996DC7B-4CC6-423D-9714-5AC3602E88C4}"/>
                </a:ext>
              </a:extLst>
            </p:cNvPr>
            <p:cNvGrpSpPr/>
            <p:nvPr/>
          </p:nvGrpSpPr>
          <p:grpSpPr>
            <a:xfrm>
              <a:off x="7078332" y="3432069"/>
              <a:ext cx="1206885" cy="634423"/>
              <a:chOff x="7078332" y="3431135"/>
              <a:chExt cx="1206885" cy="634423"/>
            </a:xfrm>
          </p:grpSpPr>
          <p:sp>
            <p:nvSpPr>
              <p:cNvPr id="73" name="Line 29">
                <a:extLst>
                  <a:ext uri="{FF2B5EF4-FFF2-40B4-BE49-F238E27FC236}">
                    <a16:creationId xmlns:a16="http://schemas.microsoft.com/office/drawing/2014/main" id="{AD6C36C1-7BC4-4FFD-BBFE-4AF9293A6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00000" flipH="1">
                <a:off x="7589705" y="4065558"/>
                <a:ext cx="252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i="1" dirty="0">
                  <a:latin typeface="Arial" charset="0"/>
                </a:endParaRPr>
              </a:p>
            </p:txBody>
          </p:sp>
          <p:sp>
            <p:nvSpPr>
              <p:cNvPr id="74" name="Line 29">
                <a:extLst>
                  <a:ext uri="{FF2B5EF4-FFF2-40B4-BE49-F238E27FC236}">
                    <a16:creationId xmlns:a16="http://schemas.microsoft.com/office/drawing/2014/main" id="{70333DDD-6020-42E9-82ED-4BCF5DBB0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3500000" flipH="1" flipV="1">
                <a:off x="7589703" y="3557135"/>
                <a:ext cx="252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i="1" dirty="0">
                  <a:latin typeface="Arial" charset="0"/>
                </a:endParaRPr>
              </a:p>
            </p:txBody>
          </p:sp>
          <p:sp>
            <p:nvSpPr>
              <p:cNvPr id="75" name="Line 29">
                <a:extLst>
                  <a:ext uri="{FF2B5EF4-FFF2-40B4-BE49-F238E27FC236}">
                    <a16:creationId xmlns:a16="http://schemas.microsoft.com/office/drawing/2014/main" id="{18F7F946-DF63-4841-8D54-54194BFCD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8332" y="3822034"/>
                <a:ext cx="576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6" name="Line 39">
                <a:extLst>
                  <a:ext uri="{FF2B5EF4-FFF2-40B4-BE49-F238E27FC236}">
                    <a16:creationId xmlns:a16="http://schemas.microsoft.com/office/drawing/2014/main" id="{77C2DD97-46E0-4167-B072-1971B1A26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8159217" y="3696035"/>
                <a:ext cx="0" cy="252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D376E5E-7D40-44CC-B36C-8CC19D5F98F2}"/>
              </a:ext>
            </a:extLst>
          </p:cNvPr>
          <p:cNvGrpSpPr/>
          <p:nvPr/>
        </p:nvGrpSpPr>
        <p:grpSpPr>
          <a:xfrm>
            <a:off x="3834984" y="2641725"/>
            <a:ext cx="2832850" cy="1164938"/>
            <a:chOff x="3865720" y="3617593"/>
            <a:chExt cx="2832850" cy="1164938"/>
          </a:xfrm>
        </p:grpSpPr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688D8FC6-D978-4708-ACF4-D5C74A81E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570" y="3796546"/>
              <a:ext cx="187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BEB0062-9DC8-4A63-9F98-2A1883140F06}"/>
                </a:ext>
              </a:extLst>
            </p:cNvPr>
            <p:cNvGrpSpPr/>
            <p:nvPr/>
          </p:nvGrpSpPr>
          <p:grpSpPr>
            <a:xfrm>
              <a:off x="4513194" y="3617593"/>
              <a:ext cx="385667" cy="336550"/>
              <a:chOff x="9215344" y="4884067"/>
              <a:chExt cx="385667" cy="336550"/>
            </a:xfrm>
          </p:grpSpPr>
          <p:sp>
            <p:nvSpPr>
              <p:cNvPr id="61" name="Oval 63">
                <a:extLst>
                  <a:ext uri="{FF2B5EF4-FFF2-40B4-BE49-F238E27FC236}">
                    <a16:creationId xmlns:a16="http://schemas.microsoft.com/office/drawing/2014/main" id="{E53B9125-8DF7-49BB-B9B6-98EB00BD8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5344" y="4884067"/>
                <a:ext cx="336550" cy="3365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4125" tIns="42062" rIns="84125" bIns="42062"/>
              <a:lstStyle/>
              <a:p>
                <a:pPr algn="l">
                  <a:defRPr/>
                </a:pPr>
                <a:endPara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62" name="Text Box 64">
                <a:extLst>
                  <a:ext uri="{FF2B5EF4-FFF2-40B4-BE49-F238E27FC236}">
                    <a16:creationId xmlns:a16="http://schemas.microsoft.com/office/drawing/2014/main" id="{83410457-EA20-4430-88DA-7206F6D1A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64469" y="4963502"/>
                <a:ext cx="336542" cy="214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defRPr/>
                </a:pPr>
                <a:r>
                  <a:rPr lang="en-US" sz="1100" dirty="0">
                    <a:latin typeface="Lucida Console" pitchFamily="49" charset="0"/>
                  </a:rPr>
                  <a:t>OLC</a:t>
                </a:r>
                <a:endParaRPr 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66" name="Line 39">
              <a:extLst>
                <a:ext uri="{FF2B5EF4-FFF2-40B4-BE49-F238E27FC236}">
                  <a16:creationId xmlns:a16="http://schemas.microsoft.com/office/drawing/2014/main" id="{F694F4E9-491B-47BD-9656-BFA633E86E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080663" y="4398835"/>
              <a:ext cx="0" cy="756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7" name="Line 39">
              <a:extLst>
                <a:ext uri="{FF2B5EF4-FFF2-40B4-BE49-F238E27FC236}">
                  <a16:creationId xmlns:a16="http://schemas.microsoft.com/office/drawing/2014/main" id="{5B3F29E8-AAF3-4A0E-B337-B074DBD96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2653" y="3954531"/>
              <a:ext cx="0" cy="828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8" name="Line 39">
              <a:extLst>
                <a:ext uri="{FF2B5EF4-FFF2-40B4-BE49-F238E27FC236}">
                  <a16:creationId xmlns:a16="http://schemas.microsoft.com/office/drawing/2014/main" id="{990710F7-114F-4963-A4BE-3FEB9BE64B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402363" y="3660180"/>
              <a:ext cx="0" cy="25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FF20B6D-03AF-4DA6-B599-8A1C87605A67}"/>
                </a:ext>
              </a:extLst>
            </p:cNvPr>
            <p:cNvSpPr txBox="1"/>
            <p:nvPr/>
          </p:nvSpPr>
          <p:spPr>
            <a:xfrm>
              <a:off x="3865720" y="3665775"/>
              <a:ext cx="476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200" dirty="0">
                  <a:latin typeface="Lucida Console" panose="020B0609040504020204" pitchFamily="49" charset="0"/>
                </a:rPr>
                <a:t>20%</a:t>
              </a:r>
              <a:endParaRPr lang="en-IN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8A998A-6BB3-49CF-9179-2E70E36DA93E}"/>
              </a:ext>
            </a:extLst>
          </p:cNvPr>
          <p:cNvGrpSpPr/>
          <p:nvPr/>
        </p:nvGrpSpPr>
        <p:grpSpPr>
          <a:xfrm>
            <a:off x="4606902" y="3711872"/>
            <a:ext cx="1051284" cy="820336"/>
            <a:chOff x="4637638" y="4687740"/>
            <a:chExt cx="1051284" cy="82033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1AD6A6D-DBDF-48A4-A720-38F876DDA18F}"/>
                </a:ext>
              </a:extLst>
            </p:cNvPr>
            <p:cNvGrpSpPr/>
            <p:nvPr/>
          </p:nvGrpSpPr>
          <p:grpSpPr>
            <a:xfrm>
              <a:off x="5301738" y="5171526"/>
              <a:ext cx="336550" cy="336550"/>
              <a:chOff x="9215344" y="4884067"/>
              <a:chExt cx="336550" cy="336550"/>
            </a:xfrm>
          </p:grpSpPr>
          <p:sp>
            <p:nvSpPr>
              <p:cNvPr id="27" name="Oval 63">
                <a:extLst>
                  <a:ext uri="{FF2B5EF4-FFF2-40B4-BE49-F238E27FC236}">
                    <a16:creationId xmlns:a16="http://schemas.microsoft.com/office/drawing/2014/main" id="{9228FF9A-AC85-45B6-9342-03E8F3E5D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5344" y="4884067"/>
                <a:ext cx="336550" cy="3365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4125" tIns="42062" rIns="84125" bIns="42062"/>
              <a:lstStyle/>
              <a:p>
                <a:pPr algn="l">
                  <a:defRPr/>
                </a:pPr>
                <a:endPara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8" name="Text Box 64">
                <a:extLst>
                  <a:ext uri="{FF2B5EF4-FFF2-40B4-BE49-F238E27FC236}">
                    <a16:creationId xmlns:a16="http://schemas.microsoft.com/office/drawing/2014/main" id="{CC67E819-96AF-49DA-AA1C-30BEB54955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2889" y="4963502"/>
                <a:ext cx="217355" cy="217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defRPr/>
                </a:pPr>
                <a:r>
                  <a:rPr lang="en-US" sz="1100" dirty="0">
                    <a:latin typeface="Lucida Console" pitchFamily="49" charset="0"/>
                  </a:rPr>
                  <a:t>LC</a:t>
                </a:r>
                <a:endParaRPr 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1190483A-A2EA-4294-B0D2-A5F721B378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5270464" y="4974835"/>
              <a:ext cx="396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i="1" dirty="0">
                <a:latin typeface="Arial" charset="0"/>
              </a:endParaRPr>
            </a:p>
          </p:txBody>
        </p:sp>
        <p:sp>
          <p:nvSpPr>
            <p:cNvPr id="52" name="Line 29">
              <a:extLst>
                <a:ext uri="{FF2B5EF4-FFF2-40B4-BE49-F238E27FC236}">
                  <a16:creationId xmlns:a16="http://schemas.microsoft.com/office/drawing/2014/main" id="{203CA190-8801-48FE-ACBC-2540A79276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00000" flipH="1">
              <a:off x="5436922" y="4687740"/>
              <a:ext cx="25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i="1" dirty="0">
                <a:latin typeface="Arial" charset="0"/>
              </a:endParaRPr>
            </a:p>
          </p:txBody>
        </p:sp>
        <p:sp>
          <p:nvSpPr>
            <p:cNvPr id="69" name="Line 39">
              <a:extLst>
                <a:ext uri="{FF2B5EF4-FFF2-40B4-BE49-F238E27FC236}">
                  <a16:creationId xmlns:a16="http://schemas.microsoft.com/office/drawing/2014/main" id="{B5223D14-C321-4AAD-B282-A31DC3DCEE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173049" y="5218156"/>
              <a:ext cx="0" cy="25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16A9B2-E55E-4471-A933-3FC9AB64D7C3}"/>
                </a:ext>
              </a:extLst>
            </p:cNvPr>
            <p:cNvSpPr txBox="1"/>
            <p:nvPr/>
          </p:nvSpPr>
          <p:spPr>
            <a:xfrm>
              <a:off x="4637638" y="5191317"/>
              <a:ext cx="476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200" dirty="0">
                  <a:latin typeface="Lucida Console" panose="020B0609040504020204" pitchFamily="49" charset="0"/>
                </a:rPr>
                <a:t>50%</a:t>
              </a:r>
              <a:endParaRPr lang="en-IN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E343882-97DB-4F19-BCFC-1D5244CBC03B}"/>
              </a:ext>
            </a:extLst>
          </p:cNvPr>
          <p:cNvSpPr txBox="1"/>
          <p:nvPr/>
        </p:nvSpPr>
        <p:spPr>
          <a:xfrm>
            <a:off x="2276022" y="5008684"/>
            <a:ext cx="7142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IN" sz="2000" dirty="0"/>
              <a:t>Normally, steam valve under temperature control</a:t>
            </a:r>
          </a:p>
          <a:p>
            <a:pPr algn="l">
              <a:spcAft>
                <a:spcPts val="1200"/>
              </a:spcAft>
            </a:pPr>
            <a:r>
              <a:rPr lang="en-IN" sz="2000" dirty="0"/>
              <a:t>If ΔP too high (approaching flooding), </a:t>
            </a:r>
            <a:r>
              <a:rPr lang="el-GR" sz="2000" dirty="0"/>
              <a:t>Δ</a:t>
            </a:r>
            <a:r>
              <a:rPr lang="en-IN" sz="2000" dirty="0"/>
              <a:t>PC cuts steam flow (TC lost)</a:t>
            </a:r>
          </a:p>
          <a:p>
            <a:pPr algn="l">
              <a:spcAft>
                <a:spcPts val="1200"/>
              </a:spcAft>
            </a:pPr>
            <a:r>
              <a:rPr lang="en-IN" sz="2000" dirty="0"/>
              <a:t>If sump level too low, low level override cuts steam flow (TC lost)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9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8DF7-2228-498A-9BF8-68A8F046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Overrides Example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B9AAA-4165-4A7A-8B79-4ABAABBA6BBB}"/>
              </a:ext>
            </a:extLst>
          </p:cNvPr>
          <p:cNvSpPr txBox="1"/>
          <p:nvPr/>
        </p:nvSpPr>
        <p:spPr>
          <a:xfrm>
            <a:off x="6626730" y="1640010"/>
            <a:ext cx="5559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b="1" dirty="0"/>
              <a:t>Inventory Control System Reconfiguration</a:t>
            </a:r>
            <a:r>
              <a:rPr lang="en-IN" dirty="0"/>
              <a:t> 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24D700B-3C49-4EBA-A3CA-782EF5BD1CC8}"/>
              </a:ext>
            </a:extLst>
          </p:cNvPr>
          <p:cNvGrpSpPr/>
          <p:nvPr/>
        </p:nvGrpSpPr>
        <p:grpSpPr>
          <a:xfrm>
            <a:off x="6052158" y="5449861"/>
            <a:ext cx="387184" cy="820336"/>
            <a:chOff x="5271108" y="5449861"/>
            <a:chExt cx="387184" cy="82033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C1AC4B4-4FCD-44BD-ADB0-EE0825BE375C}"/>
                </a:ext>
              </a:extLst>
            </p:cNvPr>
            <p:cNvGrpSpPr/>
            <p:nvPr/>
          </p:nvGrpSpPr>
          <p:grpSpPr>
            <a:xfrm>
              <a:off x="5271108" y="5933647"/>
              <a:ext cx="336550" cy="336550"/>
              <a:chOff x="9215344" y="4884067"/>
              <a:chExt cx="336550" cy="336550"/>
            </a:xfrm>
          </p:grpSpPr>
          <p:sp>
            <p:nvSpPr>
              <p:cNvPr id="73" name="Oval 63">
                <a:extLst>
                  <a:ext uri="{FF2B5EF4-FFF2-40B4-BE49-F238E27FC236}">
                    <a16:creationId xmlns:a16="http://schemas.microsoft.com/office/drawing/2014/main" id="{A0F5BC84-3AA6-48FF-9515-B5D349C55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5344" y="4884067"/>
                <a:ext cx="336550" cy="3365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lIns="84125" tIns="42062" rIns="84125" bIns="42062"/>
              <a:lstStyle/>
              <a:p>
                <a:pPr algn="l">
                  <a:defRPr/>
                </a:pPr>
                <a:endParaRPr 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74" name="Text Box 64">
                <a:extLst>
                  <a:ext uri="{FF2B5EF4-FFF2-40B4-BE49-F238E27FC236}">
                    <a16:creationId xmlns:a16="http://schemas.microsoft.com/office/drawing/2014/main" id="{075066BC-2F3B-4E42-AA67-5FEF5E505E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2889" y="4963502"/>
                <a:ext cx="217355" cy="217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defRPr/>
                </a:pPr>
                <a:r>
                  <a:rPr lang="en-US" sz="1100" dirty="0">
                    <a:solidFill>
                      <a:srgbClr val="0000CC"/>
                    </a:solidFill>
                    <a:latin typeface="Lucida Console" pitchFamily="49" charset="0"/>
                  </a:rPr>
                  <a:t>LC</a:t>
                </a:r>
                <a:endParaRPr lang="en-US" sz="18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69" name="Line 29">
              <a:extLst>
                <a:ext uri="{FF2B5EF4-FFF2-40B4-BE49-F238E27FC236}">
                  <a16:creationId xmlns:a16="http://schemas.microsoft.com/office/drawing/2014/main" id="{BA0C81C0-1939-4126-A7DC-973DF5DF14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5239834" y="5736956"/>
              <a:ext cx="396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i="1" dirty="0">
                <a:latin typeface="Arial" charset="0"/>
              </a:endParaRPr>
            </a:p>
          </p:txBody>
        </p:sp>
        <p:sp>
          <p:nvSpPr>
            <p:cNvPr id="70" name="Line 29">
              <a:extLst>
                <a:ext uri="{FF2B5EF4-FFF2-40B4-BE49-F238E27FC236}">
                  <a16:creationId xmlns:a16="http://schemas.microsoft.com/office/drawing/2014/main" id="{8EC3BF7E-6384-4A3B-8DA4-5323E5E1DD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00000" flipH="1">
              <a:off x="5406292" y="5449861"/>
              <a:ext cx="252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i="1" dirty="0">
                <a:latin typeface="Arial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967140A-F3B5-4425-9077-D0234DDD1DBF}"/>
              </a:ext>
            </a:extLst>
          </p:cNvPr>
          <p:cNvGrpSpPr/>
          <p:nvPr/>
        </p:nvGrpSpPr>
        <p:grpSpPr>
          <a:xfrm>
            <a:off x="1771040" y="1924889"/>
            <a:ext cx="5966303" cy="4523154"/>
            <a:chOff x="995089" y="1919077"/>
            <a:chExt cx="5966303" cy="4523154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11C3E15-FB5A-4AA2-89A1-87F70F77EB18}"/>
                </a:ext>
              </a:extLst>
            </p:cNvPr>
            <p:cNvGrpSpPr/>
            <p:nvPr/>
          </p:nvGrpSpPr>
          <p:grpSpPr>
            <a:xfrm>
              <a:off x="5506209" y="3482165"/>
              <a:ext cx="1455183" cy="2960066"/>
              <a:chOff x="5506209" y="3482165"/>
              <a:chExt cx="1455183" cy="296006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5CAB2B3-29B2-458D-AB33-69F2EC50E744}"/>
                  </a:ext>
                </a:extLst>
              </p:cNvPr>
              <p:cNvGrpSpPr/>
              <p:nvPr/>
            </p:nvGrpSpPr>
            <p:grpSpPr>
              <a:xfrm rot="16200000">
                <a:off x="4833873" y="4154501"/>
                <a:ext cx="1933576" cy="588903"/>
                <a:chOff x="6600824" y="3768725"/>
                <a:chExt cx="1933576" cy="915928"/>
              </a:xfrm>
            </p:grpSpPr>
            <p:sp>
              <p:nvSpPr>
                <p:cNvPr id="37" name="Left Bracket 36">
                  <a:extLst>
                    <a:ext uri="{FF2B5EF4-FFF2-40B4-BE49-F238E27FC236}">
                      <a16:creationId xmlns:a16="http://schemas.microsoft.com/office/drawing/2014/main" id="{29B07E17-0E52-4F0D-9209-0436B6195625}"/>
                    </a:ext>
                  </a:extLst>
                </p:cNvPr>
                <p:cNvSpPr/>
                <p:nvPr/>
              </p:nvSpPr>
              <p:spPr>
                <a:xfrm>
                  <a:off x="6600824" y="3768725"/>
                  <a:ext cx="282703" cy="914400"/>
                </a:xfrm>
                <a:prstGeom prst="leftBracket">
                  <a:avLst>
                    <a:gd name="adj" fmla="val 159950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C68BC012-E17B-45D7-9D64-6132AF9FBEEF}"/>
                    </a:ext>
                  </a:extLst>
                </p:cNvPr>
                <p:cNvCxnSpPr>
                  <a:stCxn id="37" idx="0"/>
                </p:cNvCxnSpPr>
                <p:nvPr/>
              </p:nvCxnSpPr>
              <p:spPr>
                <a:xfrm>
                  <a:off x="6883527" y="3768725"/>
                  <a:ext cx="16508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8C887A5-894F-4DF4-99BF-361CF4AD71E1}"/>
                    </a:ext>
                  </a:extLst>
                </p:cNvPr>
                <p:cNvCxnSpPr/>
                <p:nvPr/>
              </p:nvCxnSpPr>
              <p:spPr>
                <a:xfrm>
                  <a:off x="6883527" y="4684653"/>
                  <a:ext cx="16508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348F1BE-9436-4CB8-9669-028362CC3CB6}"/>
                  </a:ext>
                </a:extLst>
              </p:cNvPr>
              <p:cNvGrpSpPr/>
              <p:nvPr/>
            </p:nvGrpSpPr>
            <p:grpSpPr>
              <a:xfrm>
                <a:off x="6189012" y="5481238"/>
                <a:ext cx="589470" cy="584757"/>
                <a:chOff x="8813605" y="5135563"/>
                <a:chExt cx="589470" cy="584757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222A62D-F718-4C3E-BEC1-057DFEE8ACD1}"/>
                    </a:ext>
                  </a:extLst>
                </p:cNvPr>
                <p:cNvSpPr/>
                <p:nvPr/>
              </p:nvSpPr>
              <p:spPr>
                <a:xfrm>
                  <a:off x="8928340" y="5240315"/>
                  <a:ext cx="360000" cy="360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0C57BD96-D138-439E-8B5F-577070B18D73}"/>
                    </a:ext>
                  </a:extLst>
                </p:cNvPr>
                <p:cNvGrpSpPr/>
                <p:nvPr/>
              </p:nvGrpSpPr>
              <p:grpSpPr>
                <a:xfrm>
                  <a:off x="8813605" y="5135563"/>
                  <a:ext cx="589470" cy="584757"/>
                  <a:chOff x="9399919" y="4576804"/>
                  <a:chExt cx="589470" cy="584757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37C297A0-CE8F-4FF3-803A-7A8ECC9C952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540815" y="4576804"/>
                    <a:ext cx="448574" cy="28570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B67BDE16-EE15-4D06-8C2F-5304156C98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62946" y="4862513"/>
                    <a:ext cx="279790" cy="793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A8409395-4E0A-450C-A426-201E3403237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399919" y="4875852"/>
                    <a:ext cx="448574" cy="28570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9B220BA-2BE7-49BB-AA45-C368AF1E4A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04336" y="5432374"/>
                <a:ext cx="1" cy="1009857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16F5723-2679-4641-857D-1EF566BEC131}"/>
                  </a:ext>
                </a:extLst>
              </p:cNvPr>
              <p:cNvCxnSpPr/>
              <p:nvPr/>
            </p:nvCxnSpPr>
            <p:spPr>
              <a:xfrm>
                <a:off x="5800166" y="5777592"/>
                <a:ext cx="50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A165E67-3BC3-4748-9AEF-F591926DCF62}"/>
                  </a:ext>
                </a:extLst>
              </p:cNvPr>
              <p:cNvCxnSpPr/>
              <p:nvPr/>
            </p:nvCxnSpPr>
            <p:spPr>
              <a:xfrm flipV="1">
                <a:off x="6483309" y="5181235"/>
                <a:ext cx="0" cy="4047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2CEAB51-8651-408D-9085-7C1D68550315}"/>
                  </a:ext>
                </a:extLst>
              </p:cNvPr>
              <p:cNvCxnSpPr/>
              <p:nvPr/>
            </p:nvCxnSpPr>
            <p:spPr>
              <a:xfrm flipH="1">
                <a:off x="6087750" y="5180560"/>
                <a:ext cx="396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49">
                <a:extLst>
                  <a:ext uri="{FF2B5EF4-FFF2-40B4-BE49-F238E27FC236}">
                    <a16:creationId xmlns:a16="http://schemas.microsoft.com/office/drawing/2014/main" id="{0AEA1078-8185-4512-96B3-54307BB8CF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1469279">
                <a:off x="6783592" y="5306830"/>
                <a:ext cx="177800" cy="215900"/>
                <a:chOff x="4730" y="2131"/>
                <a:chExt cx="385" cy="464"/>
              </a:xfrm>
            </p:grpSpPr>
            <p:sp>
              <p:nvSpPr>
                <p:cNvPr id="27" name="AutoShape 50">
                  <a:extLst>
                    <a:ext uri="{FF2B5EF4-FFF2-40B4-BE49-F238E27FC236}">
                      <a16:creationId xmlns:a16="http://schemas.microsoft.com/office/drawing/2014/main" id="{864BB570-CE6F-4106-B3DA-83804996DB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4722" y="2403"/>
                  <a:ext cx="194" cy="189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8" name="AutoShape 51">
                  <a:extLst>
                    <a:ext uri="{FF2B5EF4-FFF2-40B4-BE49-F238E27FC236}">
                      <a16:creationId xmlns:a16="http://schemas.microsoft.com/office/drawing/2014/main" id="{6587AF96-FB46-44DC-B011-7AB5814E2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918" y="2397"/>
                  <a:ext cx="194" cy="189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9" name="Line 52">
                  <a:extLst>
                    <a:ext uri="{FF2B5EF4-FFF2-40B4-BE49-F238E27FC236}">
                      <a16:creationId xmlns:a16="http://schemas.microsoft.com/office/drawing/2014/main" id="{B157E766-7386-47CC-866C-4413189C7B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18" y="2274"/>
                  <a:ext cx="3" cy="22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0" name="Line 53">
                  <a:extLst>
                    <a:ext uri="{FF2B5EF4-FFF2-40B4-BE49-F238E27FC236}">
                      <a16:creationId xmlns:a16="http://schemas.microsoft.com/office/drawing/2014/main" id="{6D86ED8E-BE70-4068-BB73-C4D48B8DDC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37" y="2281"/>
                  <a:ext cx="35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</a:endParaRPr>
                </a:p>
              </p:txBody>
            </p:sp>
            <p:sp>
              <p:nvSpPr>
                <p:cNvPr id="31" name="Freeform 54">
                  <a:extLst>
                    <a:ext uri="{FF2B5EF4-FFF2-40B4-BE49-F238E27FC236}">
                      <a16:creationId xmlns:a16="http://schemas.microsoft.com/office/drawing/2014/main" id="{26302E08-A68B-449D-92D4-82D9951395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6" y="2131"/>
                  <a:ext cx="358" cy="140"/>
                </a:xfrm>
                <a:custGeom>
                  <a:avLst/>
                  <a:gdLst>
                    <a:gd name="T0" fmla="*/ 0 w 561"/>
                    <a:gd name="T1" fmla="*/ 218 h 218"/>
                    <a:gd name="T2" fmla="*/ 187 w 561"/>
                    <a:gd name="T3" fmla="*/ 31 h 218"/>
                    <a:gd name="T4" fmla="*/ 374 w 561"/>
                    <a:gd name="T5" fmla="*/ 31 h 218"/>
                    <a:gd name="T6" fmla="*/ 561 w 561"/>
                    <a:gd name="T7" fmla="*/ 21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61" h="218">
                      <a:moveTo>
                        <a:pt x="0" y="218"/>
                      </a:moveTo>
                      <a:cubicBezTo>
                        <a:pt x="62" y="140"/>
                        <a:pt x="125" y="62"/>
                        <a:pt x="187" y="31"/>
                      </a:cubicBezTo>
                      <a:cubicBezTo>
                        <a:pt x="249" y="0"/>
                        <a:pt x="312" y="0"/>
                        <a:pt x="374" y="31"/>
                      </a:cubicBezTo>
                      <a:cubicBezTo>
                        <a:pt x="436" y="62"/>
                        <a:pt x="530" y="187"/>
                        <a:pt x="561" y="218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21" name="Group 49">
                <a:extLst>
                  <a:ext uri="{FF2B5EF4-FFF2-40B4-BE49-F238E27FC236}">
                    <a16:creationId xmlns:a16="http://schemas.microsoft.com/office/drawing/2014/main" id="{859E4BB4-AEFF-47D2-88F5-6E630ED263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069279">
                <a:off x="5653602" y="6005638"/>
                <a:ext cx="177800" cy="215900"/>
                <a:chOff x="4730" y="2131"/>
                <a:chExt cx="385" cy="464"/>
              </a:xfrm>
            </p:grpSpPr>
            <p:sp>
              <p:nvSpPr>
                <p:cNvPr id="22" name="AutoShape 50">
                  <a:extLst>
                    <a:ext uri="{FF2B5EF4-FFF2-40B4-BE49-F238E27FC236}">
                      <a16:creationId xmlns:a16="http://schemas.microsoft.com/office/drawing/2014/main" id="{BBC6168C-79F7-4FEC-9429-C2F8293BA5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4722" y="2403"/>
                  <a:ext cx="194" cy="189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3" name="AutoShape 51">
                  <a:extLst>
                    <a:ext uri="{FF2B5EF4-FFF2-40B4-BE49-F238E27FC236}">
                      <a16:creationId xmlns:a16="http://schemas.microsoft.com/office/drawing/2014/main" id="{3860E403-75DD-4372-A565-2B6C808AEB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918" y="2397"/>
                  <a:ext cx="194" cy="189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4" name="Line 52">
                  <a:extLst>
                    <a:ext uri="{FF2B5EF4-FFF2-40B4-BE49-F238E27FC236}">
                      <a16:creationId xmlns:a16="http://schemas.microsoft.com/office/drawing/2014/main" id="{424A1A93-91CE-4707-A3F3-C36E598C54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18" y="2274"/>
                  <a:ext cx="3" cy="22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5" name="Line 53">
                  <a:extLst>
                    <a:ext uri="{FF2B5EF4-FFF2-40B4-BE49-F238E27FC236}">
                      <a16:creationId xmlns:a16="http://schemas.microsoft.com/office/drawing/2014/main" id="{428B6BB2-B9CB-4DB7-A932-7A527BA146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37" y="2281"/>
                  <a:ext cx="35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</a:endParaRPr>
                </a:p>
              </p:txBody>
            </p:sp>
            <p:sp>
              <p:nvSpPr>
                <p:cNvPr id="26" name="Freeform 54">
                  <a:extLst>
                    <a:ext uri="{FF2B5EF4-FFF2-40B4-BE49-F238E27FC236}">
                      <a16:creationId xmlns:a16="http://schemas.microsoft.com/office/drawing/2014/main" id="{CA74B7D9-11F0-4034-80E5-5C49874A5D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6" y="2131"/>
                  <a:ext cx="358" cy="140"/>
                </a:xfrm>
                <a:custGeom>
                  <a:avLst/>
                  <a:gdLst>
                    <a:gd name="T0" fmla="*/ 0 w 561"/>
                    <a:gd name="T1" fmla="*/ 218 h 218"/>
                    <a:gd name="T2" fmla="*/ 187 w 561"/>
                    <a:gd name="T3" fmla="*/ 31 h 218"/>
                    <a:gd name="T4" fmla="*/ 374 w 561"/>
                    <a:gd name="T5" fmla="*/ 31 h 218"/>
                    <a:gd name="T6" fmla="*/ 561 w 561"/>
                    <a:gd name="T7" fmla="*/ 21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61" h="218">
                      <a:moveTo>
                        <a:pt x="0" y="218"/>
                      </a:moveTo>
                      <a:cubicBezTo>
                        <a:pt x="62" y="140"/>
                        <a:pt x="125" y="62"/>
                        <a:pt x="187" y="31"/>
                      </a:cubicBezTo>
                      <a:cubicBezTo>
                        <a:pt x="249" y="0"/>
                        <a:pt x="312" y="0"/>
                        <a:pt x="374" y="31"/>
                      </a:cubicBezTo>
                      <a:cubicBezTo>
                        <a:pt x="436" y="62"/>
                        <a:pt x="530" y="187"/>
                        <a:pt x="561" y="218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72BB0F1-F818-4DFB-89C8-83DA933F88EE}"/>
                </a:ext>
              </a:extLst>
            </p:cNvPr>
            <p:cNvGrpSpPr/>
            <p:nvPr/>
          </p:nvGrpSpPr>
          <p:grpSpPr>
            <a:xfrm>
              <a:off x="995089" y="1919077"/>
              <a:ext cx="4489790" cy="1617873"/>
              <a:chOff x="995089" y="1919077"/>
              <a:chExt cx="4489790" cy="1617873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ACE17969-BA14-4DAA-A840-B179C057CAF6}"/>
                  </a:ext>
                </a:extLst>
              </p:cNvPr>
              <p:cNvCxnSpPr/>
              <p:nvPr/>
            </p:nvCxnSpPr>
            <p:spPr>
              <a:xfrm>
                <a:off x="2784879" y="3495545"/>
                <a:ext cx="270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49">
                <a:extLst>
                  <a:ext uri="{FF2B5EF4-FFF2-40B4-BE49-F238E27FC236}">
                    <a16:creationId xmlns:a16="http://schemas.microsoft.com/office/drawing/2014/main" id="{0912153A-1770-4288-9141-24755E1EE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1469279">
                <a:off x="4358326" y="3321050"/>
                <a:ext cx="177800" cy="215900"/>
                <a:chOff x="4730" y="2131"/>
                <a:chExt cx="385" cy="464"/>
              </a:xfrm>
            </p:grpSpPr>
            <p:sp>
              <p:nvSpPr>
                <p:cNvPr id="76" name="AutoShape 50">
                  <a:extLst>
                    <a:ext uri="{FF2B5EF4-FFF2-40B4-BE49-F238E27FC236}">
                      <a16:creationId xmlns:a16="http://schemas.microsoft.com/office/drawing/2014/main" id="{E846571F-23FF-4A20-B063-1DD2308E5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4722" y="2403"/>
                  <a:ext cx="194" cy="189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77" name="AutoShape 51">
                  <a:extLst>
                    <a:ext uri="{FF2B5EF4-FFF2-40B4-BE49-F238E27FC236}">
                      <a16:creationId xmlns:a16="http://schemas.microsoft.com/office/drawing/2014/main" id="{E9D154DB-8707-4888-AF51-052F7ABCDC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918" y="2397"/>
                  <a:ext cx="194" cy="189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78" name="Line 52">
                  <a:extLst>
                    <a:ext uri="{FF2B5EF4-FFF2-40B4-BE49-F238E27FC236}">
                      <a16:creationId xmlns:a16="http://schemas.microsoft.com/office/drawing/2014/main" id="{50B0CCED-F7D9-407A-B5E2-DAAA9BB058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18" y="2274"/>
                  <a:ext cx="3" cy="22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79" name="Line 53">
                  <a:extLst>
                    <a:ext uri="{FF2B5EF4-FFF2-40B4-BE49-F238E27FC236}">
                      <a16:creationId xmlns:a16="http://schemas.microsoft.com/office/drawing/2014/main" id="{5E15F6A3-D2B1-4B0D-96F1-F5416968D3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37" y="2281"/>
                  <a:ext cx="35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</a:endParaRPr>
                </a:p>
              </p:txBody>
            </p:sp>
            <p:sp>
              <p:nvSpPr>
                <p:cNvPr id="80" name="Freeform 54">
                  <a:extLst>
                    <a:ext uri="{FF2B5EF4-FFF2-40B4-BE49-F238E27FC236}">
                      <a16:creationId xmlns:a16="http://schemas.microsoft.com/office/drawing/2014/main" id="{BC4521CC-DE7D-4A6A-B876-CA8BEFA39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6" y="2131"/>
                  <a:ext cx="358" cy="140"/>
                </a:xfrm>
                <a:custGeom>
                  <a:avLst/>
                  <a:gdLst>
                    <a:gd name="T0" fmla="*/ 0 w 561"/>
                    <a:gd name="T1" fmla="*/ 218 h 218"/>
                    <a:gd name="T2" fmla="*/ 187 w 561"/>
                    <a:gd name="T3" fmla="*/ 31 h 218"/>
                    <a:gd name="T4" fmla="*/ 374 w 561"/>
                    <a:gd name="T5" fmla="*/ 31 h 218"/>
                    <a:gd name="T6" fmla="*/ 561 w 561"/>
                    <a:gd name="T7" fmla="*/ 21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61" h="218">
                      <a:moveTo>
                        <a:pt x="0" y="218"/>
                      </a:moveTo>
                      <a:cubicBezTo>
                        <a:pt x="62" y="140"/>
                        <a:pt x="125" y="62"/>
                        <a:pt x="187" y="31"/>
                      </a:cubicBezTo>
                      <a:cubicBezTo>
                        <a:pt x="249" y="0"/>
                        <a:pt x="312" y="0"/>
                        <a:pt x="374" y="31"/>
                      </a:cubicBezTo>
                      <a:cubicBezTo>
                        <a:pt x="436" y="62"/>
                        <a:pt x="530" y="187"/>
                        <a:pt x="561" y="218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A03E526B-A144-4362-A856-EF29D2F02E88}"/>
                  </a:ext>
                </a:extLst>
              </p:cNvPr>
              <p:cNvGrpSpPr/>
              <p:nvPr/>
            </p:nvGrpSpPr>
            <p:grpSpPr>
              <a:xfrm>
                <a:off x="2219089" y="1919077"/>
                <a:ext cx="1204332" cy="1283316"/>
                <a:chOff x="1750741" y="2588143"/>
                <a:chExt cx="1204332" cy="1283316"/>
              </a:xfrm>
            </p:grpSpPr>
            <p:sp>
              <p:nvSpPr>
                <p:cNvPr id="81" name="Rectangle: Top Corners Rounded 80">
                  <a:extLst>
                    <a:ext uri="{FF2B5EF4-FFF2-40B4-BE49-F238E27FC236}">
                      <a16:creationId xmlns:a16="http://schemas.microsoft.com/office/drawing/2014/main" id="{F9473C3A-E6EB-48A2-BCE6-4AE7D87FAD71}"/>
                    </a:ext>
                  </a:extLst>
                </p:cNvPr>
                <p:cNvSpPr/>
                <p:nvPr/>
              </p:nvSpPr>
              <p:spPr>
                <a:xfrm>
                  <a:off x="1754155" y="2588143"/>
                  <a:ext cx="1188658" cy="128331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0C3B8AE2-166B-42C9-9722-D4B66FBABAD3}"/>
                    </a:ext>
                  </a:extLst>
                </p:cNvPr>
                <p:cNvSpPr/>
                <p:nvPr/>
              </p:nvSpPr>
              <p:spPr>
                <a:xfrm>
                  <a:off x="1750741" y="3121263"/>
                  <a:ext cx="1204332" cy="284285"/>
                </a:xfrm>
                <a:custGeom>
                  <a:avLst/>
                  <a:gdLst>
                    <a:gd name="connsiteX0" fmla="*/ 0 w 1204332"/>
                    <a:gd name="connsiteY0" fmla="*/ 201800 h 284285"/>
                    <a:gd name="connsiteX1" fmla="*/ 423746 w 1204332"/>
                    <a:gd name="connsiteY1" fmla="*/ 1078 h 284285"/>
                    <a:gd name="connsiteX2" fmla="*/ 825190 w 1204332"/>
                    <a:gd name="connsiteY2" fmla="*/ 279859 h 284285"/>
                    <a:gd name="connsiteX3" fmla="*/ 1204332 w 1204332"/>
                    <a:gd name="connsiteY3" fmla="*/ 146044 h 284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4332" h="284285">
                      <a:moveTo>
                        <a:pt x="0" y="201800"/>
                      </a:moveTo>
                      <a:cubicBezTo>
                        <a:pt x="143107" y="94934"/>
                        <a:pt x="286214" y="-11932"/>
                        <a:pt x="423746" y="1078"/>
                      </a:cubicBezTo>
                      <a:cubicBezTo>
                        <a:pt x="561278" y="14088"/>
                        <a:pt x="695092" y="255698"/>
                        <a:pt x="825190" y="279859"/>
                      </a:cubicBezTo>
                      <a:cubicBezTo>
                        <a:pt x="955288" y="304020"/>
                        <a:pt x="1079810" y="225032"/>
                        <a:pt x="1204332" y="146044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C33F021A-F6A6-48A6-A5AF-D807355DB038}"/>
                  </a:ext>
                </a:extLst>
              </p:cNvPr>
              <p:cNvCxnSpPr/>
              <p:nvPr/>
            </p:nvCxnSpPr>
            <p:spPr>
              <a:xfrm>
                <a:off x="995089" y="2430028"/>
                <a:ext cx="1224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49">
                <a:extLst>
                  <a:ext uri="{FF2B5EF4-FFF2-40B4-BE49-F238E27FC236}">
                    <a16:creationId xmlns:a16="http://schemas.microsoft.com/office/drawing/2014/main" id="{7483D97E-F04A-4177-A717-593E8DBD4A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1469279">
                <a:off x="1486758" y="2261888"/>
                <a:ext cx="177800" cy="215900"/>
                <a:chOff x="4730" y="2131"/>
                <a:chExt cx="385" cy="464"/>
              </a:xfrm>
            </p:grpSpPr>
            <p:sp>
              <p:nvSpPr>
                <p:cNvPr id="88" name="AutoShape 50">
                  <a:extLst>
                    <a:ext uri="{FF2B5EF4-FFF2-40B4-BE49-F238E27FC236}">
                      <a16:creationId xmlns:a16="http://schemas.microsoft.com/office/drawing/2014/main" id="{C16C9CD0-26D2-4543-B584-49A9289D5E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4722" y="2403"/>
                  <a:ext cx="194" cy="189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9" name="AutoShape 51">
                  <a:extLst>
                    <a:ext uri="{FF2B5EF4-FFF2-40B4-BE49-F238E27FC236}">
                      <a16:creationId xmlns:a16="http://schemas.microsoft.com/office/drawing/2014/main" id="{C4FDDE20-7365-4CD6-A5BA-A6646D08F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918" y="2397"/>
                  <a:ext cx="194" cy="189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0" name="Line 52">
                  <a:extLst>
                    <a:ext uri="{FF2B5EF4-FFF2-40B4-BE49-F238E27FC236}">
                      <a16:creationId xmlns:a16="http://schemas.microsoft.com/office/drawing/2014/main" id="{6721FAFA-142C-4AE6-BC96-358B6A84B5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18" y="2274"/>
                  <a:ext cx="3" cy="22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1" name="Line 53">
                  <a:extLst>
                    <a:ext uri="{FF2B5EF4-FFF2-40B4-BE49-F238E27FC236}">
                      <a16:creationId xmlns:a16="http://schemas.microsoft.com/office/drawing/2014/main" id="{A7722BF2-3D46-410D-9F59-2BA36983A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37" y="2281"/>
                  <a:ext cx="35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</a:endParaRPr>
                </a:p>
              </p:txBody>
            </p:sp>
            <p:sp>
              <p:nvSpPr>
                <p:cNvPr id="92" name="Freeform 54">
                  <a:extLst>
                    <a:ext uri="{FF2B5EF4-FFF2-40B4-BE49-F238E27FC236}">
                      <a16:creationId xmlns:a16="http://schemas.microsoft.com/office/drawing/2014/main" id="{9EFFACA4-E003-465C-AC3A-B022353E60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6" y="2131"/>
                  <a:ext cx="358" cy="140"/>
                </a:xfrm>
                <a:custGeom>
                  <a:avLst/>
                  <a:gdLst>
                    <a:gd name="T0" fmla="*/ 0 w 561"/>
                    <a:gd name="T1" fmla="*/ 218 h 218"/>
                    <a:gd name="T2" fmla="*/ 187 w 561"/>
                    <a:gd name="T3" fmla="*/ 31 h 218"/>
                    <a:gd name="T4" fmla="*/ 374 w 561"/>
                    <a:gd name="T5" fmla="*/ 31 h 218"/>
                    <a:gd name="T6" fmla="*/ 561 w 561"/>
                    <a:gd name="T7" fmla="*/ 21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61" h="218">
                      <a:moveTo>
                        <a:pt x="0" y="218"/>
                      </a:moveTo>
                      <a:cubicBezTo>
                        <a:pt x="62" y="140"/>
                        <a:pt x="125" y="62"/>
                        <a:pt x="187" y="31"/>
                      </a:cubicBezTo>
                      <a:cubicBezTo>
                        <a:pt x="249" y="0"/>
                        <a:pt x="312" y="0"/>
                        <a:pt x="374" y="31"/>
                      </a:cubicBezTo>
                      <a:cubicBezTo>
                        <a:pt x="436" y="62"/>
                        <a:pt x="530" y="187"/>
                        <a:pt x="561" y="218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3B0BE5D-C269-4797-9C56-1CD98C29AEB6}"/>
                  </a:ext>
                </a:extLst>
              </p:cNvPr>
              <p:cNvCxnSpPr/>
              <p:nvPr/>
            </p:nvCxnSpPr>
            <p:spPr>
              <a:xfrm flipV="1">
                <a:off x="2797851" y="3187533"/>
                <a:ext cx="0" cy="28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A18D1A9-CCE5-4EBB-90C7-7E9D1ED9CA4F}"/>
              </a:ext>
            </a:extLst>
          </p:cNvPr>
          <p:cNvGrpSpPr/>
          <p:nvPr/>
        </p:nvGrpSpPr>
        <p:grpSpPr>
          <a:xfrm>
            <a:off x="1410496" y="1347187"/>
            <a:ext cx="1102912" cy="1098421"/>
            <a:chOff x="627633" y="1345439"/>
            <a:chExt cx="1102912" cy="109842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D92269F-5D28-45BB-AA68-CEF90B80C5EE}"/>
                </a:ext>
              </a:extLst>
            </p:cNvPr>
            <p:cNvGrpSpPr/>
            <p:nvPr/>
          </p:nvGrpSpPr>
          <p:grpSpPr>
            <a:xfrm>
              <a:off x="1246627" y="1665269"/>
              <a:ext cx="462842" cy="778591"/>
              <a:chOff x="6592302" y="3941742"/>
              <a:chExt cx="462842" cy="778591"/>
            </a:xfrm>
          </p:grpSpPr>
          <p:sp>
            <p:nvSpPr>
              <p:cNvPr id="105" name="Line 39">
                <a:extLst>
                  <a:ext uri="{FF2B5EF4-FFF2-40B4-BE49-F238E27FC236}">
                    <a16:creationId xmlns:a16="http://schemas.microsoft.com/office/drawing/2014/main" id="{EB818EE9-7A31-491C-B87A-8621D8387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86869" y="3941742"/>
                <a:ext cx="0" cy="25200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prstDash val="dash"/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</a:endParaRPr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F5FECF03-B55B-4A1B-8F72-8A096900EF0B}"/>
                  </a:ext>
                </a:extLst>
              </p:cNvPr>
              <p:cNvGrpSpPr/>
              <p:nvPr/>
            </p:nvGrpSpPr>
            <p:grpSpPr>
              <a:xfrm>
                <a:off x="6592302" y="4193742"/>
                <a:ext cx="462842" cy="526591"/>
                <a:chOff x="6592302" y="4193742"/>
                <a:chExt cx="462842" cy="526591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06B1FEF6-4B27-476F-B689-1145DF24187E}"/>
                    </a:ext>
                  </a:extLst>
                </p:cNvPr>
                <p:cNvGrpSpPr/>
                <p:nvPr/>
              </p:nvGrpSpPr>
              <p:grpSpPr>
                <a:xfrm>
                  <a:off x="6718594" y="4193742"/>
                  <a:ext cx="336550" cy="336550"/>
                  <a:chOff x="9215344" y="4884067"/>
                  <a:chExt cx="336550" cy="336550"/>
                </a:xfrm>
              </p:grpSpPr>
              <p:sp>
                <p:nvSpPr>
                  <p:cNvPr id="110" name="Oval 63">
                    <a:extLst>
                      <a:ext uri="{FF2B5EF4-FFF2-40B4-BE49-F238E27FC236}">
                        <a16:creationId xmlns:a16="http://schemas.microsoft.com/office/drawing/2014/main" id="{1A140D92-40EA-4BD8-A65B-3F1E9748AD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15344" y="4884067"/>
                    <a:ext cx="336550" cy="3365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lIns="84125" tIns="42062" rIns="84125" bIns="42062"/>
                  <a:lstStyle/>
                  <a:p>
                    <a:pPr algn="l">
                      <a:defRPr/>
                    </a:pPr>
                    <a:endParaRPr lang="en-US" sz="18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111" name="Text Box 64">
                    <a:extLst>
                      <a:ext uri="{FF2B5EF4-FFF2-40B4-BE49-F238E27FC236}">
                        <a16:creationId xmlns:a16="http://schemas.microsoft.com/office/drawing/2014/main" id="{F85267C6-14F7-41A5-BB51-AD178478056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02889" y="4963502"/>
                    <a:ext cx="217355" cy="2173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defRPr/>
                    </a:pPr>
                    <a:r>
                      <a:rPr lang="en-US" sz="1100" dirty="0">
                        <a:solidFill>
                          <a:srgbClr val="0000CC"/>
                        </a:solidFill>
                        <a:latin typeface="Lucida Console" pitchFamily="49" charset="0"/>
                      </a:rPr>
                      <a:t>F</a:t>
                    </a:r>
                    <a:r>
                      <a:rPr lang="en-US" sz="1100" dirty="0">
                        <a:solidFill>
                          <a:srgbClr val="0000CC"/>
                        </a:solidFill>
                        <a:effectLst/>
                        <a:latin typeface="Lucida Console" pitchFamily="49" charset="0"/>
                      </a:rPr>
                      <a:t>C</a:t>
                    </a:r>
                    <a:endParaRPr lang="en-US" sz="1800" dirty="0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endParaRPr>
                  </a:p>
                </p:txBody>
              </p:sp>
            </p:grpSp>
            <p:sp>
              <p:nvSpPr>
                <p:cNvPr id="108" name="Line 29">
                  <a:extLst>
                    <a:ext uri="{FF2B5EF4-FFF2-40B4-BE49-F238E27FC236}">
                      <a16:creationId xmlns:a16="http://schemas.microsoft.com/office/drawing/2014/main" id="{1DBED142-9CA8-48D1-A94F-66EB93C609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92302" y="4360333"/>
                  <a:ext cx="108000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</a:endParaRPr>
                </a:p>
              </p:txBody>
            </p:sp>
            <p:sp>
              <p:nvSpPr>
                <p:cNvPr id="109" name="Line 39">
                  <a:extLst>
                    <a:ext uri="{FF2B5EF4-FFF2-40B4-BE49-F238E27FC236}">
                      <a16:creationId xmlns:a16="http://schemas.microsoft.com/office/drawing/2014/main" id="{8FC2EF41-B739-4D97-BE26-32F9201EBD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97832" y="4360333"/>
                  <a:ext cx="0" cy="36000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</a:endParaRPr>
                </a:p>
              </p:txBody>
            </p: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7ED25E8-1CBC-4A9B-BE09-54D26BBA2C0F}"/>
                </a:ext>
              </a:extLst>
            </p:cNvPr>
            <p:cNvSpPr txBox="1"/>
            <p:nvPr/>
          </p:nvSpPr>
          <p:spPr>
            <a:xfrm>
              <a:off x="1359931" y="1364753"/>
              <a:ext cx="370614" cy="276999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IN" sz="1200" dirty="0">
                  <a:solidFill>
                    <a:srgbClr val="0000CC"/>
                  </a:solidFill>
                  <a:latin typeface="Lucida Console" panose="020B0609040504020204" pitchFamily="49" charset="0"/>
                </a:rPr>
                <a:t>LS</a:t>
              </a:r>
              <a:endParaRPr lang="en-IN" dirty="0">
                <a:solidFill>
                  <a:srgbClr val="0000CC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122" name="Line 39">
              <a:extLst>
                <a:ext uri="{FF2B5EF4-FFF2-40B4-BE49-F238E27FC236}">
                  <a16:creationId xmlns:a16="http://schemas.microsoft.com/office/drawing/2014/main" id="{9DAA16BF-D8ED-42A0-861E-90B93EA086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192418" y="1341854"/>
              <a:ext cx="0" cy="28800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DE669DA-386B-4A68-B041-70A538E67BE4}"/>
                </a:ext>
              </a:extLst>
            </p:cNvPr>
            <p:cNvSpPr txBox="1"/>
            <p:nvPr/>
          </p:nvSpPr>
          <p:spPr>
            <a:xfrm>
              <a:off x="627633" y="1345439"/>
              <a:ext cx="486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200" dirty="0">
                  <a:solidFill>
                    <a:srgbClr val="0000CC"/>
                  </a:solidFill>
                  <a:latin typeface="Lucida Console" panose="020B0609040504020204" pitchFamily="49" charset="0"/>
                </a:rPr>
                <a:t>TPM</a:t>
              </a:r>
              <a:endParaRPr lang="en-IN" dirty="0">
                <a:solidFill>
                  <a:srgbClr val="0000CC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088E7FD-7BD5-4B7B-8CF7-EC25286E9227}"/>
              </a:ext>
            </a:extLst>
          </p:cNvPr>
          <p:cNvGrpSpPr/>
          <p:nvPr/>
        </p:nvGrpSpPr>
        <p:grpSpPr>
          <a:xfrm>
            <a:off x="4197749" y="1879208"/>
            <a:ext cx="1216165" cy="1618199"/>
            <a:chOff x="3416699" y="1879208"/>
            <a:chExt cx="1216165" cy="161819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26517A8-9795-4A7B-B39C-8C05F90C97BA}"/>
                </a:ext>
              </a:extLst>
            </p:cNvPr>
            <p:cNvGrpSpPr/>
            <p:nvPr/>
          </p:nvGrpSpPr>
          <p:grpSpPr>
            <a:xfrm>
              <a:off x="4145418" y="2717064"/>
              <a:ext cx="462842" cy="780343"/>
              <a:chOff x="6592302" y="3941742"/>
              <a:chExt cx="462842" cy="780343"/>
            </a:xfrm>
          </p:grpSpPr>
          <p:sp>
            <p:nvSpPr>
              <p:cNvPr id="94" name="Line 39">
                <a:extLst>
                  <a:ext uri="{FF2B5EF4-FFF2-40B4-BE49-F238E27FC236}">
                    <a16:creationId xmlns:a16="http://schemas.microsoft.com/office/drawing/2014/main" id="{8C657730-A4A6-4F31-8F9E-34EB1F632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81339" y="3941742"/>
                <a:ext cx="0" cy="25200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prstDash val="dash"/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</a:endParaRP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F528D321-586A-4753-844D-47714D99EE24}"/>
                  </a:ext>
                </a:extLst>
              </p:cNvPr>
              <p:cNvGrpSpPr/>
              <p:nvPr/>
            </p:nvGrpSpPr>
            <p:grpSpPr>
              <a:xfrm>
                <a:off x="6592302" y="4193742"/>
                <a:ext cx="462842" cy="528343"/>
                <a:chOff x="6592302" y="4193742"/>
                <a:chExt cx="462842" cy="528343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0F8033FA-24CF-4AF6-A266-D49AE22F2AA4}"/>
                    </a:ext>
                  </a:extLst>
                </p:cNvPr>
                <p:cNvGrpSpPr/>
                <p:nvPr/>
              </p:nvGrpSpPr>
              <p:grpSpPr>
                <a:xfrm>
                  <a:off x="6718594" y="4193742"/>
                  <a:ext cx="336550" cy="336550"/>
                  <a:chOff x="9215344" y="4884067"/>
                  <a:chExt cx="336550" cy="336550"/>
                </a:xfrm>
              </p:grpSpPr>
              <p:sp>
                <p:nvSpPr>
                  <p:cNvPr id="99" name="Oval 63">
                    <a:extLst>
                      <a:ext uri="{FF2B5EF4-FFF2-40B4-BE49-F238E27FC236}">
                        <a16:creationId xmlns:a16="http://schemas.microsoft.com/office/drawing/2014/main" id="{353F2290-F6BF-4D9B-A888-B5777EB1A9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15344" y="4884067"/>
                    <a:ext cx="336550" cy="3365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lIns="84125" tIns="42062" rIns="84125" bIns="42062"/>
                  <a:lstStyle/>
                  <a:p>
                    <a:pPr algn="l">
                      <a:defRPr/>
                    </a:pPr>
                    <a:endParaRPr lang="en-US" sz="18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100" name="Text Box 64">
                    <a:extLst>
                      <a:ext uri="{FF2B5EF4-FFF2-40B4-BE49-F238E27FC236}">
                        <a16:creationId xmlns:a16="http://schemas.microsoft.com/office/drawing/2014/main" id="{FD91DCE9-EE65-4619-9812-96A24A4CF0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02889" y="4963502"/>
                    <a:ext cx="217355" cy="2173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defRPr/>
                    </a:pPr>
                    <a:r>
                      <a:rPr lang="en-US" sz="1100" dirty="0">
                        <a:solidFill>
                          <a:srgbClr val="0000CC"/>
                        </a:solidFill>
                        <a:latin typeface="Lucida Console" pitchFamily="49" charset="0"/>
                      </a:rPr>
                      <a:t>F</a:t>
                    </a:r>
                    <a:r>
                      <a:rPr lang="en-US" sz="1100" dirty="0">
                        <a:solidFill>
                          <a:srgbClr val="0000CC"/>
                        </a:solidFill>
                        <a:effectLst/>
                        <a:latin typeface="Lucida Console" pitchFamily="49" charset="0"/>
                      </a:rPr>
                      <a:t>C</a:t>
                    </a:r>
                    <a:endParaRPr lang="en-US" sz="1800" dirty="0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endParaRPr>
                  </a:p>
                </p:txBody>
              </p:sp>
            </p:grpSp>
            <p:sp>
              <p:nvSpPr>
                <p:cNvPr id="97" name="Line 29">
                  <a:extLst>
                    <a:ext uri="{FF2B5EF4-FFF2-40B4-BE49-F238E27FC236}">
                      <a16:creationId xmlns:a16="http://schemas.microsoft.com/office/drawing/2014/main" id="{76D6548B-F3B3-4953-8320-AF1096F738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92302" y="4360333"/>
                  <a:ext cx="108000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</a:endParaRPr>
                </a:p>
              </p:txBody>
            </p:sp>
            <p:sp>
              <p:nvSpPr>
                <p:cNvPr id="98" name="Line 39">
                  <a:extLst>
                    <a:ext uri="{FF2B5EF4-FFF2-40B4-BE49-F238E27FC236}">
                      <a16:creationId xmlns:a16="http://schemas.microsoft.com/office/drawing/2014/main" id="{F5AC2B00-6752-4DD4-BDE6-E00C7E1A1C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92302" y="4362085"/>
                  <a:ext cx="0" cy="36000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</a:endParaRPr>
                </a:p>
              </p:txBody>
            </p:sp>
          </p:grp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AE726B6-9FE6-4243-B0CD-6F1584D9512F}"/>
                </a:ext>
              </a:extLst>
            </p:cNvPr>
            <p:cNvSpPr txBox="1"/>
            <p:nvPr/>
          </p:nvSpPr>
          <p:spPr>
            <a:xfrm>
              <a:off x="4262250" y="2430934"/>
              <a:ext cx="370614" cy="276999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IN" sz="1200" dirty="0">
                  <a:solidFill>
                    <a:srgbClr val="0000CC"/>
                  </a:solidFill>
                  <a:latin typeface="Lucida Console" panose="020B0609040504020204" pitchFamily="49" charset="0"/>
                </a:rPr>
                <a:t>LS</a:t>
              </a:r>
              <a:endParaRPr lang="en-IN" dirty="0">
                <a:solidFill>
                  <a:srgbClr val="0000CC"/>
                </a:solidFill>
                <a:latin typeface="Lucida Console" panose="020B0609040504020204" pitchFamily="49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7FF29FB-A953-4836-9961-EE6B9BD66A95}"/>
                </a:ext>
              </a:extLst>
            </p:cNvPr>
            <p:cNvGrpSpPr/>
            <p:nvPr/>
          </p:nvGrpSpPr>
          <p:grpSpPr>
            <a:xfrm>
              <a:off x="3668242" y="2393994"/>
              <a:ext cx="336550" cy="336550"/>
              <a:chOff x="9215344" y="4884067"/>
              <a:chExt cx="336550" cy="336550"/>
            </a:xfrm>
          </p:grpSpPr>
          <p:sp>
            <p:nvSpPr>
              <p:cNvPr id="119" name="Oval 63">
                <a:extLst>
                  <a:ext uri="{FF2B5EF4-FFF2-40B4-BE49-F238E27FC236}">
                    <a16:creationId xmlns:a16="http://schemas.microsoft.com/office/drawing/2014/main" id="{4AABA4A6-254B-4103-ACAF-2FDD3DBBE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5344" y="4884067"/>
                <a:ext cx="336550" cy="3365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lIns="84125" tIns="42062" rIns="84125" bIns="42062"/>
              <a:lstStyle/>
              <a:p>
                <a:pPr algn="l">
                  <a:defRPr/>
                </a:pPr>
                <a:endParaRPr 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20" name="Text Box 64">
                <a:extLst>
                  <a:ext uri="{FF2B5EF4-FFF2-40B4-BE49-F238E27FC236}">
                    <a16:creationId xmlns:a16="http://schemas.microsoft.com/office/drawing/2014/main" id="{74DF26DC-D7DE-4617-AA3B-844E135E2F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2889" y="4963502"/>
                <a:ext cx="217355" cy="217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defRPr/>
                </a:pPr>
                <a:r>
                  <a:rPr lang="en-US" sz="1100" dirty="0">
                    <a:solidFill>
                      <a:srgbClr val="0000CC"/>
                    </a:solidFill>
                    <a:latin typeface="Lucida Console" pitchFamily="49" charset="0"/>
                  </a:rPr>
                  <a:t>LC</a:t>
                </a:r>
                <a:endParaRPr lang="en-US" sz="18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121" name="Line 29">
              <a:extLst>
                <a:ext uri="{FF2B5EF4-FFF2-40B4-BE49-F238E27FC236}">
                  <a16:creationId xmlns:a16="http://schemas.microsoft.com/office/drawing/2014/main" id="{A9F92877-B4E9-4990-819D-E8D2A84EAF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015196" y="2569433"/>
              <a:ext cx="252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i="1" dirty="0">
                <a:latin typeface="Arial" charset="0"/>
              </a:endParaRPr>
            </a:p>
          </p:txBody>
        </p:sp>
        <p:sp>
          <p:nvSpPr>
            <p:cNvPr id="134" name="Line 29">
              <a:extLst>
                <a:ext uri="{FF2B5EF4-FFF2-40B4-BE49-F238E27FC236}">
                  <a16:creationId xmlns:a16="http://schemas.microsoft.com/office/drawing/2014/main" id="{B1C9E49D-9A66-4950-B2F9-9C1648A8C8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6699" y="2568467"/>
              <a:ext cx="252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i="1" dirty="0">
                <a:latin typeface="Arial" charset="0"/>
              </a:endParaRPr>
            </a:p>
          </p:txBody>
        </p:sp>
        <p:sp>
          <p:nvSpPr>
            <p:cNvPr id="148" name="Line 29">
              <a:extLst>
                <a:ext uri="{FF2B5EF4-FFF2-40B4-BE49-F238E27FC236}">
                  <a16:creationId xmlns:a16="http://schemas.microsoft.com/office/drawing/2014/main" id="{51507F80-28C1-4155-B7A4-C2BC4BB863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732053" y="2265982"/>
              <a:ext cx="21600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prstDash val="dash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i="1" dirty="0">
                <a:latin typeface="Arial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49CCAFC-1368-4F9F-9433-E16F3A5152F8}"/>
                </a:ext>
              </a:extLst>
            </p:cNvPr>
            <p:cNvSpPr txBox="1"/>
            <p:nvPr/>
          </p:nvSpPr>
          <p:spPr>
            <a:xfrm>
              <a:off x="3642824" y="1879208"/>
              <a:ext cx="486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200" dirty="0">
                  <a:solidFill>
                    <a:srgbClr val="0000CC"/>
                  </a:solidFill>
                  <a:latin typeface="Lucida Console" panose="020B0609040504020204" pitchFamily="49" charset="0"/>
                </a:rPr>
                <a:t>U</a:t>
              </a:r>
              <a:r>
                <a:rPr lang="en-IN" sz="1200" baseline="-25000" dirty="0">
                  <a:solidFill>
                    <a:srgbClr val="0000CC"/>
                  </a:solidFill>
                  <a:latin typeface="Lucida Console" panose="020B0609040504020204" pitchFamily="49" charset="0"/>
                </a:rPr>
                <a:t>1</a:t>
              </a:r>
              <a:r>
                <a:rPr lang="en-IN" sz="1200" baseline="30000" dirty="0">
                  <a:solidFill>
                    <a:srgbClr val="0000CC"/>
                  </a:solidFill>
                  <a:latin typeface="Lucida Console" panose="020B0609040504020204" pitchFamily="49" charset="0"/>
                </a:rPr>
                <a:t>SP</a:t>
              </a:r>
              <a:endParaRPr lang="en-IN" dirty="0">
                <a:solidFill>
                  <a:srgbClr val="0000CC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8F3C2B3-1CB0-4E39-BF59-9680632F63B0}"/>
              </a:ext>
            </a:extLst>
          </p:cNvPr>
          <p:cNvGrpSpPr/>
          <p:nvPr/>
        </p:nvGrpSpPr>
        <p:grpSpPr>
          <a:xfrm>
            <a:off x="2511595" y="1343551"/>
            <a:ext cx="3108153" cy="1225069"/>
            <a:chOff x="1730545" y="1343551"/>
            <a:chExt cx="3108153" cy="1225069"/>
          </a:xfrm>
        </p:grpSpPr>
        <p:sp>
          <p:nvSpPr>
            <p:cNvPr id="135" name="Line 39">
              <a:extLst>
                <a:ext uri="{FF2B5EF4-FFF2-40B4-BE49-F238E27FC236}">
                  <a16:creationId xmlns:a16="http://schemas.microsoft.com/office/drawing/2014/main" id="{AF402429-EAFC-4D3E-94BF-49ABFBC82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0468" y="1668620"/>
              <a:ext cx="0" cy="900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136" name="Line 39">
              <a:extLst>
                <a:ext uri="{FF2B5EF4-FFF2-40B4-BE49-F238E27FC236}">
                  <a16:creationId xmlns:a16="http://schemas.microsoft.com/office/drawing/2014/main" id="{5C1B4C77-ACA5-4B36-9598-05BF4CFA4E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540545" y="689447"/>
              <a:ext cx="0" cy="1620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7611E86-BF37-4EC1-86FD-F82AD9FA85AF}"/>
                </a:ext>
              </a:extLst>
            </p:cNvPr>
            <p:cNvGrpSpPr/>
            <p:nvPr/>
          </p:nvGrpSpPr>
          <p:grpSpPr>
            <a:xfrm>
              <a:off x="3355930" y="1343551"/>
              <a:ext cx="387241" cy="336550"/>
              <a:chOff x="9215344" y="4884067"/>
              <a:chExt cx="387241" cy="336550"/>
            </a:xfrm>
          </p:grpSpPr>
          <p:sp>
            <p:nvSpPr>
              <p:cNvPr id="138" name="Oval 63">
                <a:extLst>
                  <a:ext uri="{FF2B5EF4-FFF2-40B4-BE49-F238E27FC236}">
                    <a16:creationId xmlns:a16="http://schemas.microsoft.com/office/drawing/2014/main" id="{BFE1372A-20F2-4531-AD05-8FDC7E54F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5344" y="4884067"/>
                <a:ext cx="336550" cy="3365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84125" tIns="42062" rIns="84125" bIns="42062"/>
              <a:lstStyle/>
              <a:p>
                <a:pPr algn="l">
                  <a:defRPr/>
                </a:pPr>
                <a:endPara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39" name="Text Box 64">
                <a:extLst>
                  <a:ext uri="{FF2B5EF4-FFF2-40B4-BE49-F238E27FC236}">
                    <a16:creationId xmlns:a16="http://schemas.microsoft.com/office/drawing/2014/main" id="{9BADE098-B718-4AE6-83F8-A93593FF9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70231" y="4963502"/>
                <a:ext cx="332354" cy="25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defRPr/>
                </a:pPr>
                <a:r>
                  <a:rPr lang="en-US" sz="1100" dirty="0">
                    <a:solidFill>
                      <a:srgbClr val="FF0000"/>
                    </a:solidFill>
                    <a:latin typeface="Lucida Console" pitchFamily="49" charset="0"/>
                  </a:rPr>
                  <a:t>OL</a:t>
                </a:r>
                <a:r>
                  <a:rPr lang="en-US" sz="1100" dirty="0">
                    <a:solidFill>
                      <a:srgbClr val="FF0000"/>
                    </a:solidFill>
                    <a:effectLst/>
                    <a:latin typeface="Lucida Console" pitchFamily="49" charset="0"/>
                  </a:rPr>
                  <a:t>C</a:t>
                </a:r>
                <a:endPara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140" name="Line 39">
              <a:extLst>
                <a:ext uri="{FF2B5EF4-FFF2-40B4-BE49-F238E27FC236}">
                  <a16:creationId xmlns:a16="http://schemas.microsoft.com/office/drawing/2014/main" id="{2ED00870-8D1F-493F-BA6A-EAD3F71260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853196" y="1372620"/>
              <a:ext cx="0" cy="288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6CB0E00-A7A4-488F-AA8D-0C75905FFC52}"/>
                </a:ext>
              </a:extLst>
            </p:cNvPr>
            <p:cNvSpPr txBox="1"/>
            <p:nvPr/>
          </p:nvSpPr>
          <p:spPr>
            <a:xfrm>
              <a:off x="3977737" y="1382506"/>
              <a:ext cx="860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2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U</a:t>
              </a:r>
              <a:r>
                <a:rPr lang="en-IN" sz="1200" baseline="-250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1</a:t>
              </a:r>
              <a:r>
                <a:rPr lang="en-IN" sz="1200" baseline="300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SP</a:t>
              </a:r>
              <a:r>
                <a:rPr lang="en-IN" sz="12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 + </a:t>
              </a:r>
              <a:r>
                <a:rPr lang="el-GR" sz="12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Δ</a:t>
              </a:r>
              <a:endParaRPr lang="en-IN" dirty="0">
                <a:solidFill>
                  <a:srgbClr val="FF0000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90A1D9D-64C8-4863-AA09-8F87083DE3F5}"/>
              </a:ext>
            </a:extLst>
          </p:cNvPr>
          <p:cNvGrpSpPr/>
          <p:nvPr/>
        </p:nvGrpSpPr>
        <p:grpSpPr>
          <a:xfrm>
            <a:off x="6880309" y="3340923"/>
            <a:ext cx="1084390" cy="2245092"/>
            <a:chOff x="6099259" y="3340923"/>
            <a:chExt cx="1084390" cy="22450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3DEAB46-1EBE-4B84-8D80-54175BD8E9AF}"/>
                </a:ext>
              </a:extLst>
            </p:cNvPr>
            <p:cNvGrpSpPr/>
            <p:nvPr/>
          </p:nvGrpSpPr>
          <p:grpSpPr>
            <a:xfrm>
              <a:off x="6561566" y="4699424"/>
              <a:ext cx="462842" cy="886591"/>
              <a:chOff x="6592302" y="3941742"/>
              <a:chExt cx="462842" cy="886591"/>
            </a:xfrm>
          </p:grpSpPr>
          <p:sp>
            <p:nvSpPr>
              <p:cNvPr id="6" name="Line 39">
                <a:extLst>
                  <a:ext uri="{FF2B5EF4-FFF2-40B4-BE49-F238E27FC236}">
                    <a16:creationId xmlns:a16="http://schemas.microsoft.com/office/drawing/2014/main" id="{974121BA-6A59-4D0B-8A38-F57474F8B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86869" y="3941742"/>
                <a:ext cx="0" cy="25200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prstDash val="dash"/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85DFC4-CE6B-439D-8960-9C22392A2B9A}"/>
                  </a:ext>
                </a:extLst>
              </p:cNvPr>
              <p:cNvGrpSpPr/>
              <p:nvPr/>
            </p:nvGrpSpPr>
            <p:grpSpPr>
              <a:xfrm>
                <a:off x="6592302" y="4194299"/>
                <a:ext cx="462842" cy="634034"/>
                <a:chOff x="6592302" y="4194299"/>
                <a:chExt cx="462842" cy="63403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35DB64A7-5CD8-458E-B8B7-A54096E1C195}"/>
                    </a:ext>
                  </a:extLst>
                </p:cNvPr>
                <p:cNvGrpSpPr/>
                <p:nvPr/>
              </p:nvGrpSpPr>
              <p:grpSpPr>
                <a:xfrm>
                  <a:off x="6718594" y="4194299"/>
                  <a:ext cx="336550" cy="336550"/>
                  <a:chOff x="9215344" y="4884624"/>
                  <a:chExt cx="336550" cy="336550"/>
                </a:xfrm>
              </p:grpSpPr>
              <p:sp>
                <p:nvSpPr>
                  <p:cNvPr id="11" name="Oval 63">
                    <a:extLst>
                      <a:ext uri="{FF2B5EF4-FFF2-40B4-BE49-F238E27FC236}">
                        <a16:creationId xmlns:a16="http://schemas.microsoft.com/office/drawing/2014/main" id="{2C82C546-4894-4648-8F63-C42052295D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15344" y="4884624"/>
                    <a:ext cx="336550" cy="3365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lIns="84125" tIns="42062" rIns="84125" bIns="42062"/>
                  <a:lstStyle/>
                  <a:p>
                    <a:pPr algn="l">
                      <a:defRPr/>
                    </a:pPr>
                    <a:endParaRPr lang="en-US" sz="18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12" name="Text Box 64">
                    <a:extLst>
                      <a:ext uri="{FF2B5EF4-FFF2-40B4-BE49-F238E27FC236}">
                        <a16:creationId xmlns:a16="http://schemas.microsoft.com/office/drawing/2014/main" id="{12DBB58D-D06E-45BC-92D9-1441554D623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02889" y="4963502"/>
                    <a:ext cx="217355" cy="2173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defRPr/>
                    </a:pPr>
                    <a:r>
                      <a:rPr lang="en-US" sz="1100" dirty="0">
                        <a:solidFill>
                          <a:srgbClr val="0000CC"/>
                        </a:solidFill>
                        <a:latin typeface="Lucida Console" pitchFamily="49" charset="0"/>
                      </a:rPr>
                      <a:t>F</a:t>
                    </a:r>
                    <a:r>
                      <a:rPr lang="en-US" sz="1100" dirty="0">
                        <a:solidFill>
                          <a:srgbClr val="0000CC"/>
                        </a:solidFill>
                        <a:effectLst/>
                        <a:latin typeface="Lucida Console" pitchFamily="49" charset="0"/>
                      </a:rPr>
                      <a:t>C</a:t>
                    </a:r>
                    <a:endParaRPr lang="en-US" sz="1800" dirty="0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endParaRPr>
                  </a:p>
                </p:txBody>
              </p:sp>
            </p:grpSp>
            <p:sp>
              <p:nvSpPr>
                <p:cNvPr id="9" name="Line 29">
                  <a:extLst>
                    <a:ext uri="{FF2B5EF4-FFF2-40B4-BE49-F238E27FC236}">
                      <a16:creationId xmlns:a16="http://schemas.microsoft.com/office/drawing/2014/main" id="{96FA7006-3C7F-4E17-99CB-FF6FBAA985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92302" y="4360333"/>
                  <a:ext cx="108000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</a:endParaRPr>
                </a:p>
              </p:txBody>
            </p:sp>
            <p:sp>
              <p:nvSpPr>
                <p:cNvPr id="10" name="Line 39">
                  <a:extLst>
                    <a:ext uri="{FF2B5EF4-FFF2-40B4-BE49-F238E27FC236}">
                      <a16:creationId xmlns:a16="http://schemas.microsoft.com/office/drawing/2014/main" id="{FF6CB42A-DA06-4E90-967F-12E3D8E3A2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97832" y="4360333"/>
                  <a:ext cx="0" cy="46800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B0F915F-C16E-440C-AEFB-DD75F4325445}"/>
                </a:ext>
              </a:extLst>
            </p:cNvPr>
            <p:cNvSpPr txBox="1"/>
            <p:nvPr/>
          </p:nvSpPr>
          <p:spPr>
            <a:xfrm>
              <a:off x="6674678" y="4408845"/>
              <a:ext cx="370614" cy="276999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IN" sz="1200" dirty="0">
                  <a:solidFill>
                    <a:srgbClr val="0000CC"/>
                  </a:solidFill>
                  <a:latin typeface="Lucida Console" panose="020B0609040504020204" pitchFamily="49" charset="0"/>
                </a:rPr>
                <a:t>LS</a:t>
              </a:r>
              <a:endParaRPr lang="en-IN" dirty="0">
                <a:solidFill>
                  <a:srgbClr val="0000CC"/>
                </a:solidFill>
                <a:latin typeface="Lucida Console" panose="020B0609040504020204" pitchFamily="49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9C72430-584F-479D-B84A-9DEE5AE18F99}"/>
                </a:ext>
              </a:extLst>
            </p:cNvPr>
            <p:cNvGrpSpPr/>
            <p:nvPr/>
          </p:nvGrpSpPr>
          <p:grpSpPr>
            <a:xfrm>
              <a:off x="6099259" y="3566881"/>
              <a:ext cx="929691" cy="837238"/>
              <a:chOff x="6132982" y="2809660"/>
              <a:chExt cx="929691" cy="83723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52E4258-307D-409D-B6E7-C8C8FACE7907}"/>
                  </a:ext>
                </a:extLst>
              </p:cNvPr>
              <p:cNvGrpSpPr/>
              <p:nvPr/>
            </p:nvGrpSpPr>
            <p:grpSpPr>
              <a:xfrm>
                <a:off x="6132982" y="2809660"/>
                <a:ext cx="929691" cy="573243"/>
                <a:chOff x="6109930" y="2425460"/>
                <a:chExt cx="929691" cy="573243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9D337455-7B4A-4270-92D1-658D5EEBFEEE}"/>
                    </a:ext>
                  </a:extLst>
                </p:cNvPr>
                <p:cNvGrpSpPr/>
                <p:nvPr/>
              </p:nvGrpSpPr>
              <p:grpSpPr>
                <a:xfrm>
                  <a:off x="6703071" y="2662153"/>
                  <a:ext cx="336550" cy="336550"/>
                  <a:chOff x="9215344" y="4884067"/>
                  <a:chExt cx="336550" cy="336550"/>
                </a:xfrm>
              </p:grpSpPr>
              <p:sp>
                <p:nvSpPr>
                  <p:cNvPr id="47" name="Oval 63">
                    <a:extLst>
                      <a:ext uri="{FF2B5EF4-FFF2-40B4-BE49-F238E27FC236}">
                        <a16:creationId xmlns:a16="http://schemas.microsoft.com/office/drawing/2014/main" id="{EFDB7410-EF55-432B-8D47-9E37D05EDC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15344" y="4884067"/>
                    <a:ext cx="336550" cy="3365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lIns="84125" tIns="42062" rIns="84125" bIns="42062"/>
                  <a:lstStyle/>
                  <a:p>
                    <a:pPr algn="l">
                      <a:defRPr/>
                    </a:pPr>
                    <a:endParaRPr lang="en-US" sz="1800" dirty="0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48" name="Text Box 64">
                    <a:extLst>
                      <a:ext uri="{FF2B5EF4-FFF2-40B4-BE49-F238E27FC236}">
                        <a16:creationId xmlns:a16="http://schemas.microsoft.com/office/drawing/2014/main" id="{A3EC9E7D-444F-4655-993B-FE72BB454E8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02889" y="4963502"/>
                    <a:ext cx="217355" cy="2173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l">
                      <a:defRPr/>
                    </a:pPr>
                    <a:r>
                      <a:rPr lang="en-US" sz="1100" dirty="0">
                        <a:solidFill>
                          <a:srgbClr val="0000CC"/>
                        </a:solidFill>
                        <a:effectLst/>
                        <a:latin typeface="Lucida Console" pitchFamily="49" charset="0"/>
                      </a:rPr>
                      <a:t>TC</a:t>
                    </a:r>
                    <a:endParaRPr lang="en-US" sz="1800" dirty="0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endParaRPr>
                  </a:p>
                </p:txBody>
              </p:sp>
            </p:grpSp>
            <p:sp>
              <p:nvSpPr>
                <p:cNvPr id="45" name="Line 29">
                  <a:extLst>
                    <a:ext uri="{FF2B5EF4-FFF2-40B4-BE49-F238E27FC236}">
                      <a16:creationId xmlns:a16="http://schemas.microsoft.com/office/drawing/2014/main" id="{7F46C4E5-B562-4D8F-BADD-698E1F1119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109930" y="2830428"/>
                  <a:ext cx="576000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</a:endParaRPr>
                </a:p>
              </p:txBody>
            </p:sp>
            <p:sp>
              <p:nvSpPr>
                <p:cNvPr id="46" name="Line 39">
                  <a:extLst>
                    <a:ext uri="{FF2B5EF4-FFF2-40B4-BE49-F238E27FC236}">
                      <a16:creationId xmlns:a16="http://schemas.microsoft.com/office/drawing/2014/main" id="{04C97A26-0AFB-48AE-A2F0-E3656D5777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879185" y="2425460"/>
                  <a:ext cx="0" cy="21600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prstDash val="dash"/>
                  <a:round/>
                  <a:headEnd/>
                  <a:tailEnd type="triangle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</a:endParaRPr>
                </a:p>
              </p:txBody>
            </p:sp>
          </p:grpSp>
          <p:sp>
            <p:nvSpPr>
              <p:cNvPr id="43" name="Line 39">
                <a:extLst>
                  <a:ext uri="{FF2B5EF4-FFF2-40B4-BE49-F238E27FC236}">
                    <a16:creationId xmlns:a16="http://schemas.microsoft.com/office/drawing/2014/main" id="{2458D430-FD4D-4DEC-B553-7D1BE876E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93273" y="3394898"/>
                <a:ext cx="0" cy="25200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prstDash val="dash"/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</a:endParaRPr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D72A4A5-7FCD-4D5C-B7B3-83054196629F}"/>
                </a:ext>
              </a:extLst>
            </p:cNvPr>
            <p:cNvSpPr txBox="1"/>
            <p:nvPr/>
          </p:nvSpPr>
          <p:spPr>
            <a:xfrm>
              <a:off x="6697538" y="3340923"/>
              <a:ext cx="486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200" dirty="0">
                  <a:solidFill>
                    <a:srgbClr val="0000CC"/>
                  </a:solidFill>
                  <a:latin typeface="Lucida Console" panose="020B0609040504020204" pitchFamily="49" charset="0"/>
                </a:rPr>
                <a:t>T</a:t>
              </a:r>
              <a:r>
                <a:rPr lang="en-IN" sz="1200" baseline="30000" dirty="0">
                  <a:solidFill>
                    <a:srgbClr val="0000CC"/>
                  </a:solidFill>
                  <a:latin typeface="Lucida Console" panose="020B0609040504020204" pitchFamily="49" charset="0"/>
                </a:rPr>
                <a:t>SP</a:t>
              </a:r>
              <a:endParaRPr lang="en-IN" dirty="0">
                <a:solidFill>
                  <a:srgbClr val="0000CC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4682AC7-9ECF-4CA4-8DA6-DD4619E82B9D}"/>
              </a:ext>
            </a:extLst>
          </p:cNvPr>
          <p:cNvGrpSpPr/>
          <p:nvPr/>
        </p:nvGrpSpPr>
        <p:grpSpPr>
          <a:xfrm>
            <a:off x="4716020" y="2581237"/>
            <a:ext cx="2492663" cy="1856143"/>
            <a:chOff x="3934970" y="2581237"/>
            <a:chExt cx="2492663" cy="1856143"/>
          </a:xfrm>
        </p:grpSpPr>
        <p:sp>
          <p:nvSpPr>
            <p:cNvPr id="124" name="Line 39">
              <a:extLst>
                <a:ext uri="{FF2B5EF4-FFF2-40B4-BE49-F238E27FC236}">
                  <a16:creationId xmlns:a16="http://schemas.microsoft.com/office/drawing/2014/main" id="{5C25BEF3-19EC-499F-93CA-1E7479916C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822169" y="4122457"/>
              <a:ext cx="0" cy="288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CCBD5A9-A8A3-4C4E-8715-837BAB47CABF}"/>
                </a:ext>
              </a:extLst>
            </p:cNvPr>
            <p:cNvGrpSpPr/>
            <p:nvPr/>
          </p:nvGrpSpPr>
          <p:grpSpPr>
            <a:xfrm>
              <a:off x="4966169" y="4100830"/>
              <a:ext cx="383447" cy="336550"/>
              <a:chOff x="9215344" y="4884066"/>
              <a:chExt cx="383447" cy="336550"/>
            </a:xfrm>
          </p:grpSpPr>
          <p:sp>
            <p:nvSpPr>
              <p:cNvPr id="129" name="Oval 63">
                <a:extLst>
                  <a:ext uri="{FF2B5EF4-FFF2-40B4-BE49-F238E27FC236}">
                    <a16:creationId xmlns:a16="http://schemas.microsoft.com/office/drawing/2014/main" id="{09EC9682-BA90-47E1-8E2C-86D5ED878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5344" y="4884066"/>
                <a:ext cx="336550" cy="3365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84125" tIns="42062" rIns="84125" bIns="42062"/>
              <a:lstStyle/>
              <a:p>
                <a:pPr algn="l">
                  <a:defRPr/>
                </a:pPr>
                <a:endPara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30" name="Text Box 64">
                <a:extLst>
                  <a:ext uri="{FF2B5EF4-FFF2-40B4-BE49-F238E27FC236}">
                    <a16:creationId xmlns:a16="http://schemas.microsoft.com/office/drawing/2014/main" id="{510540F4-CD0A-4C3B-BF98-BBCE152F5A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66437" y="4963502"/>
                <a:ext cx="332354" cy="25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>
                  <a:defRPr/>
                </a:pPr>
                <a:r>
                  <a:rPr lang="en-US" sz="1100" dirty="0">
                    <a:solidFill>
                      <a:srgbClr val="FF0000"/>
                    </a:solidFill>
                    <a:latin typeface="Lucida Console" pitchFamily="49" charset="0"/>
                  </a:rPr>
                  <a:t>OT</a:t>
                </a:r>
                <a:r>
                  <a:rPr lang="en-US" sz="1100" dirty="0">
                    <a:solidFill>
                      <a:srgbClr val="FF0000"/>
                    </a:solidFill>
                    <a:effectLst/>
                    <a:latin typeface="Lucida Console" pitchFamily="49" charset="0"/>
                  </a:rPr>
                  <a:t>C</a:t>
                </a:r>
                <a:endParaRPr lang="en-US" sz="1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127" name="Line 29">
              <a:extLst>
                <a:ext uri="{FF2B5EF4-FFF2-40B4-BE49-F238E27FC236}">
                  <a16:creationId xmlns:a16="http://schemas.microsoft.com/office/drawing/2014/main" id="{373774F5-874E-47E2-9824-D018AC754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2719" y="4278899"/>
              <a:ext cx="11160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8" name="Line 39">
              <a:extLst>
                <a:ext uri="{FF2B5EF4-FFF2-40B4-BE49-F238E27FC236}">
                  <a16:creationId xmlns:a16="http://schemas.microsoft.com/office/drawing/2014/main" id="{E6933A6C-493E-423D-85FA-5B35BE269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7633" y="3972629"/>
              <a:ext cx="0" cy="324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131" name="Line 39">
              <a:extLst>
                <a:ext uri="{FF2B5EF4-FFF2-40B4-BE49-F238E27FC236}">
                  <a16:creationId xmlns:a16="http://schemas.microsoft.com/office/drawing/2014/main" id="{24A7E2D8-37D3-441E-9764-36CD84605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2456" y="2588610"/>
              <a:ext cx="0" cy="1512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133" name="Line 39">
              <a:extLst>
                <a:ext uri="{FF2B5EF4-FFF2-40B4-BE49-F238E27FC236}">
                  <a16:creationId xmlns:a16="http://schemas.microsoft.com/office/drawing/2014/main" id="{BF49BAFE-31A4-4E67-A071-9F66437972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884776" y="2329237"/>
              <a:ext cx="0" cy="504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27D0918-6208-4777-B391-3E5B022C7BD4}"/>
                </a:ext>
              </a:extLst>
            </p:cNvPr>
            <p:cNvSpPr txBox="1"/>
            <p:nvPr/>
          </p:nvSpPr>
          <p:spPr>
            <a:xfrm>
              <a:off x="3934970" y="4125859"/>
              <a:ext cx="860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2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T</a:t>
              </a:r>
              <a:r>
                <a:rPr lang="en-IN" sz="1200" baseline="300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SP</a:t>
              </a:r>
              <a:r>
                <a:rPr lang="en-IN" sz="12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 - </a:t>
              </a:r>
              <a:r>
                <a:rPr lang="el-GR" sz="12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Δ</a:t>
              </a:r>
              <a:endParaRPr lang="en-IN" dirty="0">
                <a:solidFill>
                  <a:srgbClr val="FF0000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B0966C9-2A8A-407D-A313-B348B92C1EEA}"/>
              </a:ext>
            </a:extLst>
          </p:cNvPr>
          <p:cNvGrpSpPr/>
          <p:nvPr/>
        </p:nvGrpSpPr>
        <p:grpSpPr>
          <a:xfrm>
            <a:off x="7822056" y="4157279"/>
            <a:ext cx="1717380" cy="631880"/>
            <a:chOff x="7045596" y="4174510"/>
            <a:chExt cx="1717380" cy="63188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72A6939-464A-44FA-ADE0-7A8C5E4CE852}"/>
                </a:ext>
              </a:extLst>
            </p:cNvPr>
            <p:cNvGrpSpPr/>
            <p:nvPr/>
          </p:nvGrpSpPr>
          <p:grpSpPr>
            <a:xfrm>
              <a:off x="7045596" y="4174510"/>
              <a:ext cx="1206883" cy="631880"/>
              <a:chOff x="7078334" y="3431341"/>
              <a:chExt cx="1206883" cy="631880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68B89BF-D901-49AB-80EC-7DF4AB9FDBE2}"/>
                  </a:ext>
                </a:extLst>
              </p:cNvPr>
              <p:cNvGrpSpPr/>
              <p:nvPr/>
            </p:nvGrpSpPr>
            <p:grpSpPr>
              <a:xfrm>
                <a:off x="7675726" y="3636934"/>
                <a:ext cx="385667" cy="336550"/>
                <a:chOff x="9215344" y="4884067"/>
                <a:chExt cx="385667" cy="336550"/>
              </a:xfrm>
            </p:grpSpPr>
            <p:sp>
              <p:nvSpPr>
                <p:cNvPr id="56" name="Oval 63">
                  <a:extLst>
                    <a:ext uri="{FF2B5EF4-FFF2-40B4-BE49-F238E27FC236}">
                      <a16:creationId xmlns:a16="http://schemas.microsoft.com/office/drawing/2014/main" id="{5C5558ED-1FFC-4A2D-A174-DA1F0CF59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5344" y="4884067"/>
                  <a:ext cx="336550" cy="33655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84125" tIns="42062" rIns="84125" bIns="42062"/>
                <a:lstStyle/>
                <a:p>
                  <a:pPr algn="l">
                    <a:defRPr/>
                  </a:pPr>
                  <a:endParaRPr lang="en-US" sz="1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57" name="Text Box 64">
                  <a:extLst>
                    <a:ext uri="{FF2B5EF4-FFF2-40B4-BE49-F238E27FC236}">
                      <a16:creationId xmlns:a16="http://schemas.microsoft.com/office/drawing/2014/main" id="{5D4C2FC2-F44E-4D4B-BE64-DC44A83EE7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64469" y="4963502"/>
                  <a:ext cx="336542" cy="2144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>
                    <a:defRPr/>
                  </a:pPr>
                  <a:r>
                    <a:rPr lang="el-GR" sz="1100" dirty="0">
                      <a:solidFill>
                        <a:srgbClr val="FF0000"/>
                      </a:solidFill>
                      <a:latin typeface="Lucida Console" pitchFamily="49" charset="0"/>
                    </a:rPr>
                    <a:t>Δ</a:t>
                  </a:r>
                  <a:r>
                    <a:rPr lang="en-US" sz="1100" dirty="0">
                      <a:solidFill>
                        <a:srgbClr val="FF0000"/>
                      </a:solidFill>
                      <a:latin typeface="Lucida Console" pitchFamily="49" charset="0"/>
                    </a:rPr>
                    <a:t>PC</a:t>
                  </a:r>
                  <a:endParaRPr lang="en-US" sz="1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CFE37C1-9BF5-4D6E-8F13-B57E79B5BC6D}"/>
                  </a:ext>
                </a:extLst>
              </p:cNvPr>
              <p:cNvGrpSpPr/>
              <p:nvPr/>
            </p:nvGrpSpPr>
            <p:grpSpPr>
              <a:xfrm>
                <a:off x="7078334" y="3431341"/>
                <a:ext cx="1206883" cy="631880"/>
                <a:chOff x="7078334" y="3430407"/>
                <a:chExt cx="1206883" cy="631880"/>
              </a:xfrm>
            </p:grpSpPr>
            <p:sp>
              <p:nvSpPr>
                <p:cNvPr id="52" name="Line 29">
                  <a:extLst>
                    <a:ext uri="{FF2B5EF4-FFF2-40B4-BE49-F238E27FC236}">
                      <a16:creationId xmlns:a16="http://schemas.microsoft.com/office/drawing/2014/main" id="{5F087A46-413B-446A-B8C9-A56FB753EF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8100000" flipH="1">
                  <a:off x="7589707" y="4062287"/>
                  <a:ext cx="252000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i="1" dirty="0">
                    <a:latin typeface="Arial" charset="0"/>
                  </a:endParaRPr>
                </a:p>
              </p:txBody>
            </p:sp>
            <p:sp>
              <p:nvSpPr>
                <p:cNvPr id="53" name="Line 29">
                  <a:extLst>
                    <a:ext uri="{FF2B5EF4-FFF2-40B4-BE49-F238E27FC236}">
                      <a16:creationId xmlns:a16="http://schemas.microsoft.com/office/drawing/2014/main" id="{1F2F23DE-6F96-4688-959F-6BD5456BFE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3500000" flipH="1" flipV="1">
                  <a:off x="7589704" y="3556407"/>
                  <a:ext cx="252000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i="1" dirty="0">
                    <a:latin typeface="Arial" charset="0"/>
                  </a:endParaRPr>
                </a:p>
              </p:txBody>
            </p:sp>
            <p:sp>
              <p:nvSpPr>
                <p:cNvPr id="54" name="Line 29">
                  <a:extLst>
                    <a:ext uri="{FF2B5EF4-FFF2-40B4-BE49-F238E27FC236}">
                      <a16:creationId xmlns:a16="http://schemas.microsoft.com/office/drawing/2014/main" id="{70CB4BC2-BE5E-409C-A82A-3E293572D6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078334" y="3822557"/>
                  <a:ext cx="576000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prstDash val="dash"/>
                  <a:round/>
                  <a:headEnd/>
                  <a:tailEnd type="triangle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</a:endParaRPr>
                </a:p>
              </p:txBody>
            </p:sp>
            <p:sp>
              <p:nvSpPr>
                <p:cNvPr id="55" name="Line 39">
                  <a:extLst>
                    <a:ext uri="{FF2B5EF4-FFF2-40B4-BE49-F238E27FC236}">
                      <a16:creationId xmlns:a16="http://schemas.microsoft.com/office/drawing/2014/main" id="{2721AF64-4AC5-4E3A-96D9-34C96D9B8E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8159217" y="3696035"/>
                  <a:ext cx="0" cy="25200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prstDash val="dash"/>
                  <a:round/>
                  <a:headEnd/>
                  <a:tailEnd type="triangle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2CB6E5D-2735-42FD-9993-C74977D0CD16}"/>
                </a:ext>
              </a:extLst>
            </p:cNvPr>
            <p:cNvSpPr txBox="1"/>
            <p:nvPr/>
          </p:nvSpPr>
          <p:spPr>
            <a:xfrm>
              <a:off x="8227700" y="4424723"/>
              <a:ext cx="5352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l-GR" sz="12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Δ</a:t>
              </a:r>
              <a:r>
                <a:rPr lang="en-IN" sz="12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P</a:t>
              </a:r>
              <a:r>
                <a:rPr lang="en-IN" sz="1200" baseline="30000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SP</a:t>
              </a:r>
              <a:endParaRPr lang="en-IN" dirty="0">
                <a:solidFill>
                  <a:srgbClr val="FF0000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7FE28DAB-E18D-4AE2-878B-579F89748D81}"/>
              </a:ext>
            </a:extLst>
          </p:cNvPr>
          <p:cNvSpPr txBox="1"/>
          <p:nvPr/>
        </p:nvSpPr>
        <p:spPr>
          <a:xfrm>
            <a:off x="828695" y="4694584"/>
            <a:ext cx="43207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IN" dirty="0"/>
              <a:t>Control structure switches between</a:t>
            </a:r>
          </a:p>
          <a:p>
            <a:pPr algn="l">
              <a:spcAft>
                <a:spcPts val="600"/>
              </a:spcAft>
            </a:pPr>
            <a:r>
              <a:rPr lang="en-IN" dirty="0"/>
              <a:t>“In the direction of flow” </a:t>
            </a:r>
            <a:r>
              <a:rPr lang="en-IN" dirty="0">
                <a:solidFill>
                  <a:srgbClr val="0000CC"/>
                </a:solidFill>
              </a:rPr>
              <a:t>(nominal)</a:t>
            </a:r>
          </a:p>
          <a:p>
            <a:pPr algn="l">
              <a:spcAft>
                <a:spcPts val="600"/>
              </a:spcAft>
            </a:pPr>
            <a:r>
              <a:rPr lang="en-IN" dirty="0"/>
              <a:t>“In opposite direction of flow” </a:t>
            </a:r>
            <a:r>
              <a:rPr lang="en-IN" dirty="0">
                <a:solidFill>
                  <a:srgbClr val="FF0000"/>
                </a:solidFill>
              </a:rPr>
              <a:t>(constrained)</a:t>
            </a:r>
          </a:p>
        </p:txBody>
      </p:sp>
    </p:spTree>
    <p:extLst>
      <p:ext uri="{BB962C8B-B14F-4D97-AF65-F5344CB8AC3E}">
        <p14:creationId xmlns:p14="http://schemas.microsoft.com/office/powerpoint/2010/main" val="106698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60961</TotalTime>
  <Words>610</Words>
  <Application>Microsoft Office PowerPoint</Application>
  <PresentationFormat>Widescreen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Lucida Console</vt:lpstr>
      <vt:lpstr>Office Theme</vt:lpstr>
      <vt:lpstr>Advanced Controller Structures Miscellaneous Structures Valve Positioning, Override, Split-Range, Selective</vt:lpstr>
      <vt:lpstr>Valve Positioning or Optimizing Control</vt:lpstr>
      <vt:lpstr>VPC Example 1</vt:lpstr>
      <vt:lpstr>VPC Example 1 continued</vt:lpstr>
      <vt:lpstr>VPC Example 2</vt:lpstr>
      <vt:lpstr>VPC Example 3</vt:lpstr>
      <vt:lpstr>Override Control</vt:lpstr>
      <vt:lpstr>Overrides Example 1</vt:lpstr>
      <vt:lpstr>Overrides Example 2</vt:lpstr>
      <vt:lpstr>Split Range Control</vt:lpstr>
      <vt:lpstr>Selective Control 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687</cp:revision>
  <dcterms:created xsi:type="dcterms:W3CDTF">2019-12-31T10:16:46Z</dcterms:created>
  <dcterms:modified xsi:type="dcterms:W3CDTF">2021-04-07T06:22:34Z</dcterms:modified>
</cp:coreProperties>
</file>