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2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1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9900"/>
    <a:srgbClr val="008000"/>
    <a:srgbClr val="0000CC"/>
    <a:srgbClr val="33CC33"/>
    <a:srgbClr val="CC3300"/>
    <a:srgbClr val="CC0000"/>
    <a:srgbClr val="FF33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51" autoAdjust="0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1644-B9E0-4EB3-A397-9BE54D8A2049}" type="datetimeFigureOut">
              <a:rPr lang="en-IN" smtClean="0"/>
              <a:t>19/04/21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AA16-4B33-4081-8A91-096D06E5D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9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gradFill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39156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CC33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N" dirty="0"/>
              <a:t>Process Dynamics and Control</a:t>
            </a:r>
          </a:p>
        </p:txBody>
      </p:sp>
    </p:spTree>
    <p:extLst>
      <p:ext uri="{BB962C8B-B14F-4D97-AF65-F5344CB8AC3E}">
        <p14:creationId xmlns:p14="http://schemas.microsoft.com/office/powerpoint/2010/main" val="7811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19/04/21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6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19/04/21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C39DC-D194-49E3-863D-59F94FDCAE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98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4C430-C666-43B4-B641-2F197151E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57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998376"/>
            <a:ext cx="11417587" cy="545840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>
                <a:solidFill>
                  <a:srgbClr val="FF3399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8000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rgbClr val="0000CC"/>
                </a:solidFill>
              </a:defRPr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1001"/>
            <a:ext cx="11828134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</a:t>
            </a:r>
            <a:r>
              <a:rPr lang="en-IN" sz="1200" b="1" baseline="0" dirty="0">
                <a:solidFill>
                  <a:schemeClr val="bg1"/>
                </a:solidFill>
              </a:rPr>
              <a:t> Notes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828134" y="6578666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03FC15F3-84BF-4617-A014-E6B158E83B0B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0026"/>
            <a:ext cx="12192000" cy="2852737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CC33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0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19/04/21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19/04/21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1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1"/>
            <a:ext cx="12192000" cy="819864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517" y="6581001"/>
            <a:ext cx="11827702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 Notes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831219" y="6582463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C067A268-3222-455E-8C0B-C4A1E471D015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19/04/21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7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19/04/21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19/04/21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5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DDDF-59E1-4F92-BC73-2D3E0A397AFE}" type="datetimeFigureOut">
              <a:rPr lang="en-IN" smtClean="0"/>
              <a:t>19/04/21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0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Model Predictive Control</a:t>
            </a:r>
            <a:br>
              <a:rPr lang="en-IN" dirty="0"/>
            </a:br>
            <a:r>
              <a:rPr lang="en-IN" sz="4400" dirty="0">
                <a:solidFill>
                  <a:srgbClr val="FFFF00"/>
                </a:solidFill>
              </a:rPr>
              <a:t>Dynamic Matrix Control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Process Dynamics and Control</a:t>
            </a:r>
          </a:p>
          <a:p>
            <a:r>
              <a:rPr lang="en-IN" dirty="0"/>
              <a:t>Supplementary Material</a:t>
            </a:r>
          </a:p>
          <a:p>
            <a:r>
              <a:rPr lang="en-IN" dirty="0"/>
              <a:t>Indian Institute of Technology Kanpur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5184" y="662470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>
                <a:solidFill>
                  <a:srgbClr val="0000CC"/>
                </a:solidFill>
              </a:rPr>
              <a:t>Modeule</a:t>
            </a:r>
            <a:r>
              <a:rPr lang="en-IN" sz="2400" b="1" dirty="0">
                <a:solidFill>
                  <a:srgbClr val="0000CC"/>
                </a:solidFill>
              </a:rPr>
              <a:t> 6.3</a:t>
            </a:r>
            <a:endParaRPr lang="en-IN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56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970944"/>
            <a:ext cx="11417587" cy="5658456"/>
          </a:xfrm>
        </p:spPr>
        <p:txBody>
          <a:bodyPr>
            <a:normAutofit/>
          </a:bodyPr>
          <a:lstStyle/>
          <a:p>
            <a:r>
              <a:rPr lang="en-US" dirty="0"/>
              <a:t>MPC does not address stability directly. Classical methods do.</a:t>
            </a:r>
          </a:p>
          <a:p>
            <a:r>
              <a:rPr lang="en-US" dirty="0"/>
              <a:t>Stability addressed indirectly by adjusting the objective function using primarily </a:t>
            </a:r>
            <a:r>
              <a:rPr lang="el-GR" dirty="0"/>
              <a:t>λ</a:t>
            </a:r>
            <a:r>
              <a:rPr lang="en-US" dirty="0"/>
              <a:t> (move suppression factor)</a:t>
            </a:r>
          </a:p>
          <a:p>
            <a:r>
              <a:rPr lang="en-US" dirty="0"/>
              <a:t>Since objective function itself is getting tuned to ensure stability, it makes little sense to claim “optimality” of control moves compared to classical control methods</a:t>
            </a:r>
          </a:p>
          <a:p>
            <a:r>
              <a:rPr lang="en-US" dirty="0"/>
              <a:t>The (pseudo)inversion of the dynamic matrix makes the technique truly multivariable</a:t>
            </a:r>
          </a:p>
          <a:p>
            <a:r>
              <a:rPr lang="en-US" dirty="0"/>
              <a:t>Same formalism can handle SISO, MIMO (square and non-square) systems</a:t>
            </a:r>
          </a:p>
          <a:p>
            <a:r>
              <a:rPr lang="en-US" dirty="0"/>
              <a:t>MPC performance degrades significantly with increasing plant model mismatch. Models and tuning must be periodically updated</a:t>
            </a:r>
          </a:p>
          <a:p>
            <a:r>
              <a:rPr lang="en-US" dirty="0"/>
              <a:t>No systematic MPC tuning procedures (unlike classical methods)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41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MPC Paradigm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2021047" y="864502"/>
            <a:ext cx="4031265" cy="369332"/>
            <a:chOff x="2537882" y="2041290"/>
            <a:chExt cx="4031265" cy="369332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933147" y="2242453"/>
              <a:ext cx="36360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2537882" y="2041290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>
                  <a:solidFill>
                    <a:srgbClr val="FF9900"/>
                  </a:solidFill>
                </a:rPr>
                <a:t>y</a:t>
              </a:r>
              <a:r>
                <a:rPr lang="en-IN" baseline="30000" dirty="0" err="1">
                  <a:solidFill>
                    <a:srgbClr val="FF9900"/>
                  </a:solidFill>
                </a:rPr>
                <a:t>SP</a:t>
              </a:r>
              <a:endParaRPr lang="en-IN" dirty="0">
                <a:solidFill>
                  <a:srgbClr val="FF9900"/>
                </a:soli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98113" y="1721098"/>
            <a:ext cx="1827530" cy="499915"/>
            <a:chOff x="1114948" y="2897886"/>
            <a:chExt cx="1827530" cy="499915"/>
          </a:xfrm>
        </p:grpSpPr>
        <p:grpSp>
          <p:nvGrpSpPr>
            <p:cNvPr id="52" name="Group 51"/>
            <p:cNvGrpSpPr/>
            <p:nvPr/>
          </p:nvGrpSpPr>
          <p:grpSpPr>
            <a:xfrm>
              <a:off x="1114948" y="2924584"/>
              <a:ext cx="1827530" cy="473217"/>
              <a:chOff x="1114948" y="2924584"/>
              <a:chExt cx="1827530" cy="473217"/>
            </a:xfrm>
          </p:grpSpPr>
          <p:sp>
            <p:nvSpPr>
              <p:cNvPr id="34" name="Freeform 33"/>
              <p:cNvSpPr/>
              <p:nvPr/>
            </p:nvSpPr>
            <p:spPr>
              <a:xfrm>
                <a:off x="1114948" y="2924584"/>
                <a:ext cx="1827530" cy="401217"/>
              </a:xfrm>
              <a:custGeom>
                <a:avLst/>
                <a:gdLst>
                  <a:gd name="connsiteX0" fmla="*/ 0 w 1119674"/>
                  <a:gd name="connsiteY0" fmla="*/ 401217 h 401217"/>
                  <a:gd name="connsiteX1" fmla="*/ 55984 w 1119674"/>
                  <a:gd name="connsiteY1" fmla="*/ 326572 h 401217"/>
                  <a:gd name="connsiteX2" fmla="*/ 130629 w 1119674"/>
                  <a:gd name="connsiteY2" fmla="*/ 335903 h 401217"/>
                  <a:gd name="connsiteX3" fmla="*/ 167951 w 1119674"/>
                  <a:gd name="connsiteY3" fmla="*/ 354564 h 401217"/>
                  <a:gd name="connsiteX4" fmla="*/ 289249 w 1119674"/>
                  <a:gd name="connsiteY4" fmla="*/ 373225 h 401217"/>
                  <a:gd name="connsiteX5" fmla="*/ 345233 w 1119674"/>
                  <a:gd name="connsiteY5" fmla="*/ 391886 h 401217"/>
                  <a:gd name="connsiteX6" fmla="*/ 373225 w 1119674"/>
                  <a:gd name="connsiteY6" fmla="*/ 401217 h 401217"/>
                  <a:gd name="connsiteX7" fmla="*/ 419878 w 1119674"/>
                  <a:gd name="connsiteY7" fmla="*/ 391886 h 401217"/>
                  <a:gd name="connsiteX8" fmla="*/ 457200 w 1119674"/>
                  <a:gd name="connsiteY8" fmla="*/ 345233 h 401217"/>
                  <a:gd name="connsiteX9" fmla="*/ 475862 w 1119674"/>
                  <a:gd name="connsiteY9" fmla="*/ 326572 h 401217"/>
                  <a:gd name="connsiteX10" fmla="*/ 494523 w 1119674"/>
                  <a:gd name="connsiteY10" fmla="*/ 298580 h 401217"/>
                  <a:gd name="connsiteX11" fmla="*/ 550507 w 1119674"/>
                  <a:gd name="connsiteY11" fmla="*/ 251927 h 401217"/>
                  <a:gd name="connsiteX12" fmla="*/ 578498 w 1119674"/>
                  <a:gd name="connsiteY12" fmla="*/ 223935 h 401217"/>
                  <a:gd name="connsiteX13" fmla="*/ 625151 w 1119674"/>
                  <a:gd name="connsiteY13" fmla="*/ 177282 h 401217"/>
                  <a:gd name="connsiteX14" fmla="*/ 690466 w 1119674"/>
                  <a:gd name="connsiteY14" fmla="*/ 167952 h 401217"/>
                  <a:gd name="connsiteX15" fmla="*/ 839755 w 1119674"/>
                  <a:gd name="connsiteY15" fmla="*/ 158621 h 401217"/>
                  <a:gd name="connsiteX16" fmla="*/ 895739 w 1119674"/>
                  <a:gd name="connsiteY16" fmla="*/ 121298 h 401217"/>
                  <a:gd name="connsiteX17" fmla="*/ 989045 w 1119674"/>
                  <a:gd name="connsiteY17" fmla="*/ 65315 h 401217"/>
                  <a:gd name="connsiteX18" fmla="*/ 1007707 w 1119674"/>
                  <a:gd name="connsiteY18" fmla="*/ 46654 h 401217"/>
                  <a:gd name="connsiteX19" fmla="*/ 1101013 w 1119674"/>
                  <a:gd name="connsiteY19" fmla="*/ 9331 h 401217"/>
                  <a:gd name="connsiteX20" fmla="*/ 1119674 w 1119674"/>
                  <a:gd name="connsiteY20" fmla="*/ 0 h 401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19674" h="401217">
                    <a:moveTo>
                      <a:pt x="0" y="401217"/>
                    </a:moveTo>
                    <a:cubicBezTo>
                      <a:pt x="3871" y="394765"/>
                      <a:pt x="37659" y="329904"/>
                      <a:pt x="55984" y="326572"/>
                    </a:cubicBezTo>
                    <a:cubicBezTo>
                      <a:pt x="80655" y="322086"/>
                      <a:pt x="105747" y="332793"/>
                      <a:pt x="130629" y="335903"/>
                    </a:cubicBezTo>
                    <a:cubicBezTo>
                      <a:pt x="143070" y="342123"/>
                      <a:pt x="154398" y="351436"/>
                      <a:pt x="167951" y="354564"/>
                    </a:cubicBezTo>
                    <a:cubicBezTo>
                      <a:pt x="329320" y="391802"/>
                      <a:pt x="195169" y="345001"/>
                      <a:pt x="289249" y="373225"/>
                    </a:cubicBezTo>
                    <a:cubicBezTo>
                      <a:pt x="308090" y="378877"/>
                      <a:pt x="326572" y="385666"/>
                      <a:pt x="345233" y="391886"/>
                    </a:cubicBezTo>
                    <a:lnTo>
                      <a:pt x="373225" y="401217"/>
                    </a:lnTo>
                    <a:cubicBezTo>
                      <a:pt x="388776" y="398107"/>
                      <a:pt x="405029" y="397454"/>
                      <a:pt x="419878" y="391886"/>
                    </a:cubicBezTo>
                    <a:cubicBezTo>
                      <a:pt x="463042" y="375699"/>
                      <a:pt x="438194" y="376909"/>
                      <a:pt x="457200" y="345233"/>
                    </a:cubicBezTo>
                    <a:cubicBezTo>
                      <a:pt x="461726" y="337690"/>
                      <a:pt x="470366" y="333441"/>
                      <a:pt x="475862" y="326572"/>
                    </a:cubicBezTo>
                    <a:cubicBezTo>
                      <a:pt x="482867" y="317815"/>
                      <a:pt x="487344" y="307195"/>
                      <a:pt x="494523" y="298580"/>
                    </a:cubicBezTo>
                    <a:cubicBezTo>
                      <a:pt x="531697" y="253971"/>
                      <a:pt x="510471" y="285291"/>
                      <a:pt x="550507" y="251927"/>
                    </a:cubicBezTo>
                    <a:cubicBezTo>
                      <a:pt x="560644" y="243480"/>
                      <a:pt x="570051" y="234072"/>
                      <a:pt x="578498" y="223935"/>
                    </a:cubicBezTo>
                    <a:cubicBezTo>
                      <a:pt x="596466" y="202373"/>
                      <a:pt x="594743" y="186404"/>
                      <a:pt x="625151" y="177282"/>
                    </a:cubicBezTo>
                    <a:cubicBezTo>
                      <a:pt x="646216" y="170963"/>
                      <a:pt x="668556" y="169857"/>
                      <a:pt x="690466" y="167952"/>
                    </a:cubicBezTo>
                    <a:cubicBezTo>
                      <a:pt x="740139" y="163633"/>
                      <a:pt x="789992" y="161731"/>
                      <a:pt x="839755" y="158621"/>
                    </a:cubicBezTo>
                    <a:cubicBezTo>
                      <a:pt x="893290" y="140775"/>
                      <a:pt x="843318" y="162070"/>
                      <a:pt x="895739" y="121298"/>
                    </a:cubicBezTo>
                    <a:cubicBezTo>
                      <a:pt x="1034515" y="13362"/>
                      <a:pt x="887495" y="133014"/>
                      <a:pt x="989045" y="65315"/>
                    </a:cubicBezTo>
                    <a:cubicBezTo>
                      <a:pt x="996365" y="60435"/>
                      <a:pt x="1000387" y="51534"/>
                      <a:pt x="1007707" y="46654"/>
                    </a:cubicBezTo>
                    <a:cubicBezTo>
                      <a:pt x="1056640" y="14032"/>
                      <a:pt x="1040295" y="39692"/>
                      <a:pt x="1101013" y="9331"/>
                    </a:cubicBezTo>
                    <a:lnTo>
                      <a:pt x="1119674" y="0"/>
                    </a:lnTo>
                  </a:path>
                </a:pathLst>
              </a:custGeom>
              <a:noFill/>
              <a:ln w="254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2024796" y="3169822"/>
                <a:ext cx="0" cy="72000"/>
              </a:xfrm>
              <a:prstGeom prst="line">
                <a:avLst/>
              </a:prstGeom>
              <a:ln w="25400">
                <a:solidFill>
                  <a:srgbClr val="FF33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701339" y="3325801"/>
                <a:ext cx="0" cy="72000"/>
              </a:xfrm>
              <a:prstGeom prst="line">
                <a:avLst/>
              </a:prstGeom>
              <a:ln w="25400">
                <a:solidFill>
                  <a:srgbClr val="FF33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329598" y="3095642"/>
                <a:ext cx="0" cy="72000"/>
              </a:xfrm>
              <a:prstGeom prst="line">
                <a:avLst/>
              </a:prstGeom>
              <a:ln w="25400">
                <a:solidFill>
                  <a:srgbClr val="FF33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646845" y="3020988"/>
                <a:ext cx="0" cy="72000"/>
              </a:xfrm>
              <a:prstGeom prst="line">
                <a:avLst/>
              </a:prstGeom>
              <a:ln w="25400">
                <a:solidFill>
                  <a:srgbClr val="FF33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/>
            <p:cNvSpPr txBox="1"/>
            <p:nvPr/>
          </p:nvSpPr>
          <p:spPr>
            <a:xfrm>
              <a:off x="1326733" y="2897886"/>
              <a:ext cx="738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FF3399"/>
                  </a:solidFill>
                </a:rPr>
                <a:t>y past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59538" y="2140841"/>
            <a:ext cx="1856774" cy="604487"/>
            <a:chOff x="1076373" y="3317629"/>
            <a:chExt cx="1856774" cy="604487"/>
          </a:xfrm>
        </p:grpSpPr>
        <p:grpSp>
          <p:nvGrpSpPr>
            <p:cNvPr id="123" name="Group 122"/>
            <p:cNvGrpSpPr/>
            <p:nvPr/>
          </p:nvGrpSpPr>
          <p:grpSpPr>
            <a:xfrm>
              <a:off x="1076373" y="3317629"/>
              <a:ext cx="1856774" cy="571853"/>
              <a:chOff x="1076373" y="3317629"/>
              <a:chExt cx="1856774" cy="571853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701730" y="3317629"/>
                <a:ext cx="1231417" cy="451909"/>
                <a:chOff x="1701730" y="3793488"/>
                <a:chExt cx="1231417" cy="451909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1701730" y="4232959"/>
                  <a:ext cx="326571" cy="0"/>
                </a:xfrm>
                <a:prstGeom prst="line">
                  <a:avLst/>
                </a:prstGeom>
                <a:ln w="25400">
                  <a:solidFill>
                    <a:srgbClr val="33CC3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2047436" y="3928157"/>
                  <a:ext cx="306000" cy="0"/>
                </a:xfrm>
                <a:prstGeom prst="line">
                  <a:avLst/>
                </a:prstGeom>
                <a:ln w="25400">
                  <a:solidFill>
                    <a:srgbClr val="33CC3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2335436" y="3803619"/>
                  <a:ext cx="326571" cy="0"/>
                </a:xfrm>
                <a:prstGeom prst="line">
                  <a:avLst/>
                </a:prstGeom>
                <a:ln w="25400">
                  <a:solidFill>
                    <a:srgbClr val="33CC3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2645147" y="4027816"/>
                  <a:ext cx="288000" cy="0"/>
                </a:xfrm>
                <a:prstGeom prst="line">
                  <a:avLst/>
                </a:prstGeom>
                <a:ln w="25400">
                  <a:solidFill>
                    <a:srgbClr val="33CC3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5400000" flipV="1">
                  <a:off x="1871352" y="4082112"/>
                  <a:ext cx="326571" cy="0"/>
                </a:xfrm>
                <a:prstGeom prst="line">
                  <a:avLst/>
                </a:prstGeom>
                <a:ln w="25400">
                  <a:solidFill>
                    <a:srgbClr val="33CC3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rot="5400000" flipV="1">
                  <a:off x="2267110" y="3865488"/>
                  <a:ext cx="144000" cy="0"/>
                </a:xfrm>
                <a:prstGeom prst="line">
                  <a:avLst/>
                </a:prstGeom>
                <a:ln w="25400">
                  <a:solidFill>
                    <a:srgbClr val="33CC3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5400000" flipV="1">
                  <a:off x="2546522" y="3921807"/>
                  <a:ext cx="216000" cy="0"/>
                </a:xfrm>
                <a:prstGeom prst="line">
                  <a:avLst/>
                </a:prstGeom>
                <a:ln w="25400">
                  <a:solidFill>
                    <a:srgbClr val="33CC3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TextBox 63"/>
              <p:cNvSpPr txBox="1"/>
              <p:nvPr/>
            </p:nvSpPr>
            <p:spPr>
              <a:xfrm>
                <a:off x="1076373" y="3520150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>
                    <a:solidFill>
                      <a:srgbClr val="33CC33"/>
                    </a:solidFill>
                  </a:rPr>
                  <a:t>.  .  .</a:t>
                </a:r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2001048" y="3552784"/>
              <a:ext cx="755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33CC33"/>
                  </a:solidFill>
                </a:rPr>
                <a:t>u past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412493" y="2245193"/>
            <a:ext cx="4334785" cy="703430"/>
            <a:chOff x="2929328" y="3421981"/>
            <a:chExt cx="4334785" cy="703430"/>
          </a:xfrm>
        </p:grpSpPr>
        <p:grpSp>
          <p:nvGrpSpPr>
            <p:cNvPr id="118" name="Group 117"/>
            <p:cNvGrpSpPr/>
            <p:nvPr/>
          </p:nvGrpSpPr>
          <p:grpSpPr>
            <a:xfrm>
              <a:off x="2929328" y="3547350"/>
              <a:ext cx="4334785" cy="578061"/>
              <a:chOff x="2929328" y="3547350"/>
              <a:chExt cx="4334785" cy="578061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301616" y="3586693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>
                    <a:solidFill>
                      <a:srgbClr val="0000CC"/>
                    </a:solidFill>
                  </a:rPr>
                  <a:t>.  .  .</a:t>
                </a: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4836923" y="3669288"/>
                <a:ext cx="2427190" cy="224165"/>
                <a:chOff x="4836923" y="3669288"/>
                <a:chExt cx="2427190" cy="224165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5002701" y="3669288"/>
                  <a:ext cx="2261412" cy="0"/>
                </a:xfrm>
                <a:prstGeom prst="line">
                  <a:avLst/>
                </a:prstGeom>
                <a:ln w="25400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rot="16200000">
                  <a:off x="4902475" y="3780629"/>
                  <a:ext cx="216000" cy="0"/>
                </a:xfrm>
                <a:prstGeom prst="line">
                  <a:avLst/>
                </a:prstGeom>
                <a:ln w="25400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4836923" y="3893453"/>
                  <a:ext cx="180000" cy="0"/>
                </a:xfrm>
                <a:prstGeom prst="line">
                  <a:avLst/>
                </a:prstGeom>
                <a:ln w="25400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/>
              <p:cNvGrpSpPr/>
              <p:nvPr/>
            </p:nvGrpSpPr>
            <p:grpSpPr>
              <a:xfrm>
                <a:off x="2929328" y="3547350"/>
                <a:ext cx="1368075" cy="578061"/>
                <a:chOff x="2929328" y="3547350"/>
                <a:chExt cx="1368075" cy="578061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2929328" y="3547350"/>
                  <a:ext cx="1231417" cy="578061"/>
                  <a:chOff x="2929328" y="3547350"/>
                  <a:chExt cx="1231417" cy="578061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 flipV="1">
                    <a:off x="2929328" y="3672375"/>
                    <a:ext cx="1231417" cy="453036"/>
                    <a:chOff x="1701730" y="3785537"/>
                    <a:chExt cx="1231417" cy="453036"/>
                  </a:xfrm>
                </p:grpSpPr>
                <p:cxnSp>
                  <p:nvCxnSpPr>
                    <p:cNvPr id="55" name="Straight Connector 54"/>
                    <p:cNvCxnSpPr/>
                    <p:nvPr/>
                  </p:nvCxnSpPr>
                  <p:spPr>
                    <a:xfrm flipV="1">
                      <a:off x="1701730" y="4226609"/>
                      <a:ext cx="326571" cy="0"/>
                    </a:xfrm>
                    <a:prstGeom prst="line">
                      <a:avLst/>
                    </a:prstGeom>
                    <a:ln w="25400">
                      <a:solidFill>
                        <a:srgbClr val="0000C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V="1">
                      <a:off x="2047436" y="3920206"/>
                      <a:ext cx="306000" cy="0"/>
                    </a:xfrm>
                    <a:prstGeom prst="line">
                      <a:avLst/>
                    </a:prstGeom>
                    <a:ln w="25400">
                      <a:solidFill>
                        <a:srgbClr val="0000C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2335436" y="3795668"/>
                      <a:ext cx="326571" cy="0"/>
                    </a:xfrm>
                    <a:prstGeom prst="line">
                      <a:avLst/>
                    </a:prstGeom>
                    <a:ln w="25400">
                      <a:solidFill>
                        <a:srgbClr val="0000C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V="1">
                      <a:off x="2645147" y="4021466"/>
                      <a:ext cx="288000" cy="0"/>
                    </a:xfrm>
                    <a:prstGeom prst="line">
                      <a:avLst/>
                    </a:prstGeom>
                    <a:ln w="25400">
                      <a:solidFill>
                        <a:srgbClr val="0000C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/>
                    <p:cNvCxnSpPr/>
                    <p:nvPr/>
                  </p:nvCxnSpPr>
                  <p:spPr>
                    <a:xfrm rot="5400000" flipV="1">
                      <a:off x="1878176" y="4075288"/>
                      <a:ext cx="326571" cy="0"/>
                    </a:xfrm>
                    <a:prstGeom prst="line">
                      <a:avLst/>
                    </a:prstGeom>
                    <a:ln w="25400">
                      <a:solidFill>
                        <a:srgbClr val="0000C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rot="5400000" flipV="1">
                      <a:off x="2268490" y="3857537"/>
                      <a:ext cx="144000" cy="0"/>
                    </a:xfrm>
                    <a:prstGeom prst="line">
                      <a:avLst/>
                    </a:prstGeom>
                    <a:ln w="25400">
                      <a:solidFill>
                        <a:srgbClr val="0000C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/>
                    <p:cNvCxnSpPr/>
                    <p:nvPr/>
                  </p:nvCxnSpPr>
                  <p:spPr>
                    <a:xfrm rot="5400000" flipV="1">
                      <a:off x="2546522" y="3910875"/>
                      <a:ext cx="216000" cy="0"/>
                    </a:xfrm>
                    <a:prstGeom prst="line">
                      <a:avLst/>
                    </a:prstGeom>
                    <a:ln w="25400">
                      <a:solidFill>
                        <a:srgbClr val="0000C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2" name="Straight Connector 61"/>
                  <p:cNvCxnSpPr/>
                  <p:nvPr/>
                </p:nvCxnSpPr>
                <p:spPr>
                  <a:xfrm rot="16200000">
                    <a:off x="2860354" y="3619350"/>
                    <a:ext cx="144000" cy="0"/>
                  </a:xfrm>
                  <a:prstGeom prst="line">
                    <a:avLst/>
                  </a:prstGeom>
                  <a:ln w="25400">
                    <a:solidFill>
                      <a:srgbClr val="000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4153403" y="3760469"/>
                  <a:ext cx="144000" cy="0"/>
                </a:xfrm>
                <a:prstGeom prst="line">
                  <a:avLst/>
                </a:prstGeom>
                <a:ln w="25400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rot="16200000">
                  <a:off x="4086238" y="3826015"/>
                  <a:ext cx="144000" cy="0"/>
                </a:xfrm>
                <a:prstGeom prst="line">
                  <a:avLst/>
                </a:prstGeom>
                <a:ln w="25400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5" name="TextBox 124"/>
            <p:cNvSpPr txBox="1"/>
            <p:nvPr/>
          </p:nvSpPr>
          <p:spPr>
            <a:xfrm>
              <a:off x="3850885" y="3421981"/>
              <a:ext cx="94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0000CC"/>
                  </a:solidFill>
                </a:rPr>
                <a:t>u future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403646" y="910997"/>
            <a:ext cx="3819489" cy="834054"/>
            <a:chOff x="2920481" y="2087785"/>
            <a:chExt cx="3819489" cy="834054"/>
          </a:xfrm>
        </p:grpSpPr>
        <p:grpSp>
          <p:nvGrpSpPr>
            <p:cNvPr id="115" name="Group 114"/>
            <p:cNvGrpSpPr/>
            <p:nvPr/>
          </p:nvGrpSpPr>
          <p:grpSpPr>
            <a:xfrm>
              <a:off x="2920481" y="2087785"/>
              <a:ext cx="3819489" cy="834054"/>
              <a:chOff x="2920481" y="2087785"/>
              <a:chExt cx="3819489" cy="834054"/>
            </a:xfrm>
          </p:grpSpPr>
          <p:sp>
            <p:nvSpPr>
              <p:cNvPr id="89" name="Freeform 88"/>
              <p:cNvSpPr/>
              <p:nvPr/>
            </p:nvSpPr>
            <p:spPr>
              <a:xfrm>
                <a:off x="2920481" y="2164409"/>
                <a:ext cx="3819295" cy="757430"/>
              </a:xfrm>
              <a:custGeom>
                <a:avLst/>
                <a:gdLst>
                  <a:gd name="connsiteX0" fmla="*/ 0 w 2528596"/>
                  <a:gd name="connsiteY0" fmla="*/ 756073 h 757430"/>
                  <a:gd name="connsiteX1" fmla="*/ 475861 w 2528596"/>
                  <a:gd name="connsiteY1" fmla="*/ 700089 h 757430"/>
                  <a:gd name="connsiteX2" fmla="*/ 933061 w 2528596"/>
                  <a:gd name="connsiteY2" fmla="*/ 382848 h 757430"/>
                  <a:gd name="connsiteX3" fmla="*/ 1567542 w 2528596"/>
                  <a:gd name="connsiteY3" fmla="*/ 18954 h 757430"/>
                  <a:gd name="connsiteX4" fmla="*/ 2528596 w 2528596"/>
                  <a:gd name="connsiteY4" fmla="*/ 84269 h 757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8596" h="757430">
                    <a:moveTo>
                      <a:pt x="0" y="756073"/>
                    </a:moveTo>
                    <a:cubicBezTo>
                      <a:pt x="160175" y="759183"/>
                      <a:pt x="320351" y="762293"/>
                      <a:pt x="475861" y="700089"/>
                    </a:cubicBezTo>
                    <a:cubicBezTo>
                      <a:pt x="631371" y="637885"/>
                      <a:pt x="751114" y="496370"/>
                      <a:pt x="933061" y="382848"/>
                    </a:cubicBezTo>
                    <a:cubicBezTo>
                      <a:pt x="1115008" y="269326"/>
                      <a:pt x="1301620" y="68717"/>
                      <a:pt x="1567542" y="18954"/>
                    </a:cubicBezTo>
                    <a:cubicBezTo>
                      <a:pt x="1833464" y="-30809"/>
                      <a:pt x="2181030" y="26730"/>
                      <a:pt x="2528596" y="84269"/>
                    </a:cubicBezTo>
                  </a:path>
                </a:pathLst>
              </a:custGeom>
              <a:noFill/>
              <a:ln w="25400">
                <a:solidFill>
                  <a:srgbClr val="CC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3234668" y="2837887"/>
                <a:ext cx="0" cy="72000"/>
              </a:xfrm>
              <a:prstGeom prst="line">
                <a:avLst/>
              </a:prstGeom>
              <a:ln w="25400">
                <a:solidFill>
                  <a:srgbClr val="CC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561245" y="2799523"/>
                <a:ext cx="0" cy="72000"/>
              </a:xfrm>
              <a:prstGeom prst="line">
                <a:avLst/>
              </a:prstGeom>
              <a:ln w="25400">
                <a:solidFill>
                  <a:srgbClr val="CC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3880287" y="2677371"/>
                <a:ext cx="0" cy="72000"/>
              </a:xfrm>
              <a:prstGeom prst="line">
                <a:avLst/>
              </a:prstGeom>
              <a:ln w="25400">
                <a:solidFill>
                  <a:srgbClr val="CC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4191306" y="2523285"/>
                <a:ext cx="0" cy="72000"/>
              </a:xfrm>
              <a:prstGeom prst="line">
                <a:avLst/>
              </a:prstGeom>
              <a:ln w="25400">
                <a:solidFill>
                  <a:srgbClr val="CC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4502331" y="2397186"/>
                <a:ext cx="0" cy="72000"/>
              </a:xfrm>
              <a:prstGeom prst="line">
                <a:avLst/>
              </a:prstGeom>
              <a:ln w="25400">
                <a:solidFill>
                  <a:srgbClr val="CC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4835069" y="2248707"/>
                <a:ext cx="0" cy="72000"/>
              </a:xfrm>
              <a:prstGeom prst="line">
                <a:avLst/>
              </a:prstGeom>
              <a:ln w="25400">
                <a:solidFill>
                  <a:srgbClr val="CC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5162031" y="2138584"/>
                <a:ext cx="0" cy="72000"/>
              </a:xfrm>
              <a:prstGeom prst="line">
                <a:avLst/>
              </a:prstGeom>
              <a:ln w="25400">
                <a:solidFill>
                  <a:srgbClr val="CC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5469603" y="2087785"/>
                <a:ext cx="0" cy="72000"/>
              </a:xfrm>
              <a:prstGeom prst="line">
                <a:avLst/>
              </a:prstGeom>
              <a:ln w="25400">
                <a:solidFill>
                  <a:srgbClr val="CC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5788252" y="2090556"/>
                <a:ext cx="0" cy="72000"/>
              </a:xfrm>
              <a:prstGeom prst="line">
                <a:avLst/>
              </a:prstGeom>
              <a:ln w="25400">
                <a:solidFill>
                  <a:srgbClr val="CC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6113749" y="2113182"/>
                <a:ext cx="0" cy="72000"/>
              </a:xfrm>
              <a:prstGeom prst="line">
                <a:avLst/>
              </a:prstGeom>
              <a:ln w="25400">
                <a:solidFill>
                  <a:srgbClr val="CC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6421321" y="2144933"/>
                <a:ext cx="0" cy="72000"/>
              </a:xfrm>
              <a:prstGeom prst="line">
                <a:avLst/>
              </a:prstGeom>
              <a:ln w="25400">
                <a:solidFill>
                  <a:srgbClr val="CC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6739970" y="2166754"/>
                <a:ext cx="0" cy="72000"/>
              </a:xfrm>
              <a:prstGeom prst="line">
                <a:avLst/>
              </a:prstGeom>
              <a:ln w="25400">
                <a:solidFill>
                  <a:srgbClr val="CC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TextBox 127"/>
            <p:cNvSpPr txBox="1"/>
            <p:nvPr/>
          </p:nvSpPr>
          <p:spPr>
            <a:xfrm>
              <a:off x="4007929" y="2545777"/>
              <a:ext cx="2017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CC3300"/>
                  </a:solidFill>
                </a:rPr>
                <a:t>y future (predicted)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1634806" y="1062557"/>
            <a:ext cx="5098171" cy="684000"/>
            <a:chOff x="2151641" y="2239345"/>
            <a:chExt cx="5098171" cy="684000"/>
          </a:xfrm>
        </p:grpSpPr>
        <p:grpSp>
          <p:nvGrpSpPr>
            <p:cNvPr id="87" name="Group 86"/>
            <p:cNvGrpSpPr/>
            <p:nvPr/>
          </p:nvGrpSpPr>
          <p:grpSpPr>
            <a:xfrm>
              <a:off x="2929812" y="2239345"/>
              <a:ext cx="4320000" cy="684000"/>
              <a:chOff x="2929812" y="2239345"/>
              <a:chExt cx="4320000" cy="68400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929812" y="2239345"/>
                <a:ext cx="4320000" cy="684000"/>
                <a:chOff x="2929812" y="2276669"/>
                <a:chExt cx="4320000" cy="684000"/>
              </a:xfrm>
            </p:grpSpPr>
            <p:sp>
              <p:nvSpPr>
                <p:cNvPr id="36" name="Freeform 35"/>
                <p:cNvSpPr/>
                <p:nvPr/>
              </p:nvSpPr>
              <p:spPr>
                <a:xfrm>
                  <a:off x="2929812" y="2276669"/>
                  <a:ext cx="4320000" cy="684000"/>
                </a:xfrm>
                <a:custGeom>
                  <a:avLst/>
                  <a:gdLst>
                    <a:gd name="connsiteX0" fmla="*/ 0 w 1380930"/>
                    <a:gd name="connsiteY0" fmla="*/ 662474 h 662474"/>
                    <a:gd name="connsiteX1" fmla="*/ 102637 w 1380930"/>
                    <a:gd name="connsiteY1" fmla="*/ 401217 h 662474"/>
                    <a:gd name="connsiteX2" fmla="*/ 270588 w 1380930"/>
                    <a:gd name="connsiteY2" fmla="*/ 205274 h 662474"/>
                    <a:gd name="connsiteX3" fmla="*/ 457200 w 1380930"/>
                    <a:gd name="connsiteY3" fmla="*/ 83976 h 662474"/>
                    <a:gd name="connsiteX4" fmla="*/ 634481 w 1380930"/>
                    <a:gd name="connsiteY4" fmla="*/ 37323 h 662474"/>
                    <a:gd name="connsiteX5" fmla="*/ 970384 w 1380930"/>
                    <a:gd name="connsiteY5" fmla="*/ 9331 h 662474"/>
                    <a:gd name="connsiteX6" fmla="*/ 1380930 w 1380930"/>
                    <a:gd name="connsiteY6" fmla="*/ 0 h 6624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80930" h="662474">
                      <a:moveTo>
                        <a:pt x="0" y="662474"/>
                      </a:moveTo>
                      <a:cubicBezTo>
                        <a:pt x="28769" y="569945"/>
                        <a:pt x="57539" y="477417"/>
                        <a:pt x="102637" y="401217"/>
                      </a:cubicBezTo>
                      <a:cubicBezTo>
                        <a:pt x="147735" y="325017"/>
                        <a:pt x="211494" y="258147"/>
                        <a:pt x="270588" y="205274"/>
                      </a:cubicBezTo>
                      <a:cubicBezTo>
                        <a:pt x="329682" y="152401"/>
                        <a:pt x="396551" y="111968"/>
                        <a:pt x="457200" y="83976"/>
                      </a:cubicBezTo>
                      <a:cubicBezTo>
                        <a:pt x="517849" y="55984"/>
                        <a:pt x="548950" y="49764"/>
                        <a:pt x="634481" y="37323"/>
                      </a:cubicBezTo>
                      <a:cubicBezTo>
                        <a:pt x="720012" y="24882"/>
                        <a:pt x="845976" y="15551"/>
                        <a:pt x="970384" y="9331"/>
                      </a:cubicBezTo>
                      <a:cubicBezTo>
                        <a:pt x="1094792" y="3111"/>
                        <a:pt x="1237861" y="1555"/>
                        <a:pt x="1380930" y="0"/>
                      </a:cubicBezTo>
                    </a:path>
                  </a:pathLst>
                </a:custGeom>
                <a:noFill/>
                <a:ln w="25400">
                  <a:solidFill>
                    <a:srgbClr val="FF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3234668" y="2703761"/>
                  <a:ext cx="0" cy="72000"/>
                </a:xfrm>
                <a:prstGeom prst="line">
                  <a:avLst/>
                </a:prstGeom>
                <a:ln w="25400">
                  <a:solidFill>
                    <a:srgbClr val="FF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3561245" y="2563797"/>
                  <a:ext cx="0" cy="72000"/>
                </a:xfrm>
                <a:prstGeom prst="line">
                  <a:avLst/>
                </a:prstGeom>
                <a:ln w="25400">
                  <a:solidFill>
                    <a:srgbClr val="FF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3880287" y="2460695"/>
                  <a:ext cx="0" cy="72000"/>
                </a:xfrm>
                <a:prstGeom prst="line">
                  <a:avLst/>
                </a:prstGeom>
                <a:ln w="25400">
                  <a:solidFill>
                    <a:srgbClr val="FF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191306" y="2389159"/>
                  <a:ext cx="0" cy="72000"/>
                </a:xfrm>
                <a:prstGeom prst="line">
                  <a:avLst/>
                </a:prstGeom>
                <a:ln w="25400">
                  <a:solidFill>
                    <a:srgbClr val="FF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4502331" y="2345610"/>
                  <a:ext cx="0" cy="72000"/>
                </a:xfrm>
                <a:prstGeom prst="line">
                  <a:avLst/>
                </a:prstGeom>
                <a:ln w="25400">
                  <a:solidFill>
                    <a:srgbClr val="FF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4835069" y="2311431"/>
                  <a:ext cx="0" cy="72000"/>
                </a:xfrm>
                <a:prstGeom prst="line">
                  <a:avLst/>
                </a:prstGeom>
                <a:ln w="25400">
                  <a:solidFill>
                    <a:srgbClr val="FF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5162031" y="2296558"/>
                  <a:ext cx="0" cy="72000"/>
                </a:xfrm>
                <a:prstGeom prst="line">
                  <a:avLst/>
                </a:prstGeom>
                <a:ln w="25400">
                  <a:solidFill>
                    <a:srgbClr val="FF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5469603" y="2296559"/>
                  <a:ext cx="0" cy="72000"/>
                </a:xfrm>
                <a:prstGeom prst="line">
                  <a:avLst/>
                </a:prstGeom>
                <a:ln w="25400">
                  <a:solidFill>
                    <a:srgbClr val="FF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788252" y="2299330"/>
                  <a:ext cx="0" cy="72000"/>
                </a:xfrm>
                <a:prstGeom prst="line">
                  <a:avLst/>
                </a:prstGeom>
                <a:ln w="25400">
                  <a:solidFill>
                    <a:srgbClr val="FF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Straight Connector 83"/>
              <p:cNvCxnSpPr/>
              <p:nvPr/>
            </p:nvCxnSpPr>
            <p:spPr>
              <a:xfrm>
                <a:off x="6113749" y="2259232"/>
                <a:ext cx="0" cy="72000"/>
              </a:xfrm>
              <a:prstGeom prst="line">
                <a:avLst/>
              </a:prstGeom>
              <a:ln w="25400">
                <a:solidFill>
                  <a:srgbClr val="FF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421321" y="2259233"/>
                <a:ext cx="0" cy="72000"/>
              </a:xfrm>
              <a:prstGeom prst="line">
                <a:avLst/>
              </a:prstGeom>
              <a:ln w="25400">
                <a:solidFill>
                  <a:srgbClr val="FF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739970" y="2262004"/>
                <a:ext cx="0" cy="72000"/>
              </a:xfrm>
              <a:prstGeom prst="line">
                <a:avLst/>
              </a:prstGeom>
              <a:ln w="25400">
                <a:solidFill>
                  <a:srgbClr val="FF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TextBox 128"/>
            <p:cNvSpPr txBox="1"/>
            <p:nvPr/>
          </p:nvSpPr>
          <p:spPr>
            <a:xfrm>
              <a:off x="2151641" y="2336754"/>
              <a:ext cx="1292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FF3300"/>
                  </a:solidFill>
                </a:rPr>
                <a:t>y  reference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56632" y="984521"/>
            <a:ext cx="6456954" cy="2901405"/>
            <a:chOff x="456632" y="984521"/>
            <a:chExt cx="6456954" cy="290140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417559" y="984521"/>
              <a:ext cx="0" cy="23940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456632" y="3147484"/>
              <a:ext cx="6456954" cy="738442"/>
              <a:chOff x="973467" y="4324272"/>
              <a:chExt cx="6456954" cy="738442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1488619" y="4328487"/>
                <a:ext cx="5439310" cy="734227"/>
                <a:chOff x="1488619" y="4328487"/>
                <a:chExt cx="5439310" cy="734227"/>
              </a:xfrm>
            </p:grpSpPr>
            <p:cxnSp>
              <p:nvCxnSpPr>
                <p:cNvPr id="6" name="Straight Connector 5"/>
                <p:cNvCxnSpPr/>
                <p:nvPr/>
              </p:nvCxnSpPr>
              <p:spPr>
                <a:xfrm>
                  <a:off x="1567543" y="4572000"/>
                  <a:ext cx="2772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4946031" y="4572000"/>
                  <a:ext cx="216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3236422" y="4491688"/>
                  <a:ext cx="0" cy="72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563384" y="4486146"/>
                  <a:ext cx="0" cy="72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3870956" y="4486147"/>
                  <a:ext cx="0" cy="72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4189605" y="4488918"/>
                  <a:ext cx="0" cy="72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701339" y="4494459"/>
                  <a:ext cx="0" cy="72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028301" y="4488917"/>
                  <a:ext cx="0" cy="72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335873" y="4488918"/>
                  <a:ext cx="0" cy="72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654522" y="4491689"/>
                  <a:ext cx="0" cy="72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" name="Group 22"/>
                <p:cNvGrpSpPr/>
                <p:nvPr/>
              </p:nvGrpSpPr>
              <p:grpSpPr>
                <a:xfrm>
                  <a:off x="2876194" y="4693382"/>
                  <a:ext cx="1802271" cy="369332"/>
                  <a:chOff x="1516786" y="4651024"/>
                  <a:chExt cx="1802271" cy="369332"/>
                </a:xfrm>
              </p:grpSpPr>
              <p:cxnSp>
                <p:nvCxnSpPr>
                  <p:cNvPr id="21" name="Straight Connector 20"/>
                  <p:cNvCxnSpPr/>
                  <p:nvPr/>
                </p:nvCxnSpPr>
                <p:spPr>
                  <a:xfrm rot="16200000" flipH="1">
                    <a:off x="2725057" y="4241690"/>
                    <a:ext cx="0" cy="1188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516786" y="4651024"/>
                    <a:ext cx="6142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dirty="0"/>
                      <a:t>time</a:t>
                    </a:r>
                  </a:p>
                </p:txBody>
              </p:sp>
            </p:grpSp>
            <p:sp>
              <p:nvSpPr>
                <p:cNvPr id="24" name="TextBox 23"/>
                <p:cNvSpPr txBox="1"/>
                <p:nvPr/>
              </p:nvSpPr>
              <p:spPr>
                <a:xfrm>
                  <a:off x="1488619" y="4459544"/>
                  <a:ext cx="5439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-</a:t>
                  </a:r>
                  <a:r>
                    <a:rPr lang="en-IN" sz="1200" dirty="0"/>
                    <a:t>4       -3     -2     -1      0       1       2      3       4                      M                                             P</a:t>
                  </a: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4363150" y="4337480"/>
                  <a:ext cx="579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b="1" dirty="0"/>
                    <a:t>.  .  .</a:t>
                  </a:r>
                </a:p>
              </p:txBody>
            </p: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5035868" y="4501352"/>
                  <a:ext cx="0" cy="72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0" name="Group 79"/>
                <p:cNvGrpSpPr/>
                <p:nvPr/>
              </p:nvGrpSpPr>
              <p:grpSpPr>
                <a:xfrm>
                  <a:off x="5711847" y="4486484"/>
                  <a:ext cx="1116000" cy="86535"/>
                  <a:chOff x="5880000" y="4485465"/>
                  <a:chExt cx="1116000" cy="86535"/>
                </a:xfrm>
              </p:grpSpPr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5880000" y="4572000"/>
                    <a:ext cx="11160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5954747" y="4485465"/>
                    <a:ext cx="0" cy="72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6281709" y="4489254"/>
                    <a:ext cx="0" cy="72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6589281" y="4489255"/>
                    <a:ext cx="0" cy="72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6907930" y="4492026"/>
                    <a:ext cx="0" cy="72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1" name="TextBox 80"/>
                <p:cNvSpPr txBox="1"/>
                <p:nvPr/>
              </p:nvSpPr>
              <p:spPr>
                <a:xfrm>
                  <a:off x="5150350" y="4328487"/>
                  <a:ext cx="579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b="1" dirty="0"/>
                    <a:t>.  .  .</a:t>
                  </a: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973467" y="4324272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/>
                  <a:t>.  .  .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6851416" y="4329529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/>
                  <a:t>.  .  .</a:t>
                </a:r>
              </a:p>
            </p:txBody>
          </p:sp>
        </p:grpSp>
      </p:grpSp>
      <p:sp>
        <p:nvSpPr>
          <p:cNvPr id="136" name="TextBox 135"/>
          <p:cNvSpPr txBox="1"/>
          <p:nvPr/>
        </p:nvSpPr>
        <p:spPr>
          <a:xfrm>
            <a:off x="278296" y="3720362"/>
            <a:ext cx="10511625" cy="299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GIVEN</a:t>
            </a:r>
          </a:p>
          <a:p>
            <a:r>
              <a:rPr lang="en-IN" sz="2400" dirty="0">
                <a:solidFill>
                  <a:srgbClr val="C00000"/>
                </a:solidFill>
              </a:rPr>
              <a:t>A predictive model that predicts y for candidate control move sequences</a:t>
            </a:r>
          </a:p>
          <a:p>
            <a:endParaRPr lang="en-IN" sz="800" dirty="0"/>
          </a:p>
          <a:p>
            <a:r>
              <a:rPr lang="en-IN" sz="2400" b="1" dirty="0">
                <a:solidFill>
                  <a:srgbClr val="FF3399"/>
                </a:solidFill>
              </a:rPr>
              <a:t>QUESTION</a:t>
            </a:r>
          </a:p>
          <a:p>
            <a:r>
              <a:rPr lang="en-IN" sz="2400" dirty="0">
                <a:solidFill>
                  <a:srgbClr val="FF3399"/>
                </a:solidFill>
              </a:rPr>
              <a:t>Of all the candidate future control move sequences, which one causes the predicted y to best follow the reference trajectory</a:t>
            </a:r>
          </a:p>
          <a:p>
            <a:endParaRPr lang="en-IN" sz="800" dirty="0"/>
          </a:p>
          <a:p>
            <a:r>
              <a:rPr lang="en-IN" sz="2400" b="1" dirty="0">
                <a:solidFill>
                  <a:srgbClr val="00B050"/>
                </a:solidFill>
              </a:rPr>
              <a:t>SOLUTION</a:t>
            </a:r>
          </a:p>
          <a:p>
            <a:r>
              <a:rPr lang="en-IN" sz="2400" dirty="0">
                <a:solidFill>
                  <a:srgbClr val="00B050"/>
                </a:solidFill>
              </a:rPr>
              <a:t>Usually solved as an optimization problem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978407" y="1221517"/>
            <a:ext cx="3484352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b="1" dirty="0"/>
              <a:t>MPC PROCEDURE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dirty="0"/>
              <a:t>Obtain current y measurement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dirty="0"/>
              <a:t>Calculate reference trajectory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dirty="0"/>
              <a:t>Calculate </a:t>
            </a:r>
            <a:r>
              <a:rPr lang="en-IN" dirty="0" err="1"/>
              <a:t>u</a:t>
            </a:r>
            <a:r>
              <a:rPr lang="en-IN" baseline="-25000" dirty="0" err="1"/>
              <a:t>optimum</a:t>
            </a:r>
            <a:endParaRPr lang="en-IN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dirty="0"/>
              <a:t>Implement current move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dirty="0"/>
              <a:t>Repeat at next sampling instant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599597" y="3502582"/>
            <a:ext cx="1798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M: Control Horizon</a:t>
            </a:r>
          </a:p>
          <a:p>
            <a:r>
              <a:rPr lang="en-IN" sz="1400" dirty="0"/>
              <a:t>P:   Prediction Horizon</a:t>
            </a:r>
          </a:p>
        </p:txBody>
      </p:sp>
    </p:spTree>
    <p:extLst>
      <p:ext uri="{BB962C8B-B14F-4D97-AF65-F5344CB8AC3E}">
        <p14:creationId xmlns:p14="http://schemas.microsoft.com/office/powerpoint/2010/main" val="219333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Matrix Control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75426" y="1859608"/>
            <a:ext cx="3212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Unit Step Response Coefficients</a:t>
            </a:r>
          </a:p>
          <a:p>
            <a:pPr algn="ctr"/>
            <a:r>
              <a:rPr lang="en-IN" dirty="0">
                <a:solidFill>
                  <a:srgbClr val="C00000"/>
                </a:solidFill>
              </a:rPr>
              <a:t>g = [g</a:t>
            </a:r>
            <a:r>
              <a:rPr lang="en-IN" baseline="-25000" dirty="0">
                <a:solidFill>
                  <a:srgbClr val="C00000"/>
                </a:solidFill>
              </a:rPr>
              <a:t>1</a:t>
            </a:r>
            <a:r>
              <a:rPr lang="en-IN" dirty="0">
                <a:solidFill>
                  <a:srgbClr val="C00000"/>
                </a:solidFill>
              </a:rPr>
              <a:t> g</a:t>
            </a:r>
            <a:r>
              <a:rPr lang="en-IN" baseline="-25000" dirty="0">
                <a:solidFill>
                  <a:srgbClr val="C00000"/>
                </a:solidFill>
              </a:rPr>
              <a:t>2</a:t>
            </a:r>
            <a:r>
              <a:rPr lang="en-IN" dirty="0">
                <a:solidFill>
                  <a:srgbClr val="C00000"/>
                </a:solidFill>
              </a:rPr>
              <a:t> g</a:t>
            </a:r>
            <a:r>
              <a:rPr lang="en-IN" baseline="-25000" dirty="0">
                <a:solidFill>
                  <a:srgbClr val="C00000"/>
                </a:solidFill>
              </a:rPr>
              <a:t>3</a:t>
            </a:r>
            <a:r>
              <a:rPr lang="en-IN" dirty="0">
                <a:solidFill>
                  <a:srgbClr val="C00000"/>
                </a:solidFill>
              </a:rPr>
              <a:t> … g</a:t>
            </a:r>
            <a:r>
              <a:rPr lang="en-IN" baseline="-25000" dirty="0">
                <a:solidFill>
                  <a:srgbClr val="C00000"/>
                </a:solidFill>
              </a:rPr>
              <a:t>N-1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err="1">
                <a:solidFill>
                  <a:srgbClr val="C00000"/>
                </a:solidFill>
              </a:rPr>
              <a:t>g</a:t>
            </a:r>
            <a:r>
              <a:rPr lang="en-IN" baseline="-25000" dirty="0" err="1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C00000"/>
                </a:solidFill>
              </a:rPr>
              <a:t>]</a:t>
            </a:r>
          </a:p>
        </p:txBody>
      </p:sp>
      <p:grpSp>
        <p:nvGrpSpPr>
          <p:cNvPr id="156" name="Group 155"/>
          <p:cNvGrpSpPr/>
          <p:nvPr/>
        </p:nvGrpSpPr>
        <p:grpSpPr>
          <a:xfrm>
            <a:off x="1489141" y="986106"/>
            <a:ext cx="6063142" cy="2482416"/>
            <a:chOff x="1489141" y="986106"/>
            <a:chExt cx="6063142" cy="2482416"/>
          </a:xfrm>
        </p:grpSpPr>
        <p:grpSp>
          <p:nvGrpSpPr>
            <p:cNvPr id="44" name="Group 43"/>
            <p:cNvGrpSpPr/>
            <p:nvPr/>
          </p:nvGrpSpPr>
          <p:grpSpPr>
            <a:xfrm>
              <a:off x="1489141" y="1354839"/>
              <a:ext cx="6063142" cy="2113683"/>
              <a:chOff x="2996394" y="1264404"/>
              <a:chExt cx="6063142" cy="2113683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996394" y="2385657"/>
                <a:ext cx="5798925" cy="514350"/>
                <a:chOff x="2000250" y="2705100"/>
                <a:chExt cx="5798925" cy="514350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 flipV="1">
                  <a:off x="2000250" y="3219450"/>
                  <a:ext cx="552450" cy="0"/>
                </a:xfrm>
                <a:prstGeom prst="line">
                  <a:avLst/>
                </a:prstGeom>
                <a:ln w="25400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2543175" y="2705100"/>
                  <a:ext cx="0" cy="514350"/>
                </a:xfrm>
                <a:prstGeom prst="line">
                  <a:avLst/>
                </a:prstGeom>
                <a:ln w="25400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2543175" y="2705100"/>
                  <a:ext cx="5256000" cy="0"/>
                </a:xfrm>
                <a:prstGeom prst="line">
                  <a:avLst/>
                </a:prstGeom>
                <a:ln w="25400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Freeform 11"/>
              <p:cNvSpPr/>
              <p:nvPr/>
            </p:nvSpPr>
            <p:spPr>
              <a:xfrm>
                <a:off x="3539319" y="1478982"/>
                <a:ext cx="5256000" cy="1421025"/>
              </a:xfrm>
              <a:custGeom>
                <a:avLst/>
                <a:gdLst>
                  <a:gd name="connsiteX0" fmla="*/ 0 w 3048000"/>
                  <a:gd name="connsiteY0" fmla="*/ 1421025 h 1421025"/>
                  <a:gd name="connsiteX1" fmla="*/ 190500 w 3048000"/>
                  <a:gd name="connsiteY1" fmla="*/ 1373400 h 1421025"/>
                  <a:gd name="connsiteX2" fmla="*/ 504825 w 3048000"/>
                  <a:gd name="connsiteY2" fmla="*/ 1173375 h 1421025"/>
                  <a:gd name="connsiteX3" fmla="*/ 762000 w 3048000"/>
                  <a:gd name="connsiteY3" fmla="*/ 906675 h 1421025"/>
                  <a:gd name="connsiteX4" fmla="*/ 1038225 w 3048000"/>
                  <a:gd name="connsiteY4" fmla="*/ 544725 h 1421025"/>
                  <a:gd name="connsiteX5" fmla="*/ 1333500 w 3048000"/>
                  <a:gd name="connsiteY5" fmla="*/ 268500 h 1421025"/>
                  <a:gd name="connsiteX6" fmla="*/ 1743075 w 3048000"/>
                  <a:gd name="connsiteY6" fmla="*/ 87525 h 1421025"/>
                  <a:gd name="connsiteX7" fmla="*/ 2190750 w 3048000"/>
                  <a:gd name="connsiteY7" fmla="*/ 11325 h 1421025"/>
                  <a:gd name="connsiteX8" fmla="*/ 3048000 w 3048000"/>
                  <a:gd name="connsiteY8" fmla="*/ 1800 h 142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8000" h="1421025">
                    <a:moveTo>
                      <a:pt x="0" y="1421025"/>
                    </a:moveTo>
                    <a:cubicBezTo>
                      <a:pt x="53181" y="1417850"/>
                      <a:pt x="106363" y="1414675"/>
                      <a:pt x="190500" y="1373400"/>
                    </a:cubicBezTo>
                    <a:cubicBezTo>
                      <a:pt x="274638" y="1332125"/>
                      <a:pt x="409575" y="1251162"/>
                      <a:pt x="504825" y="1173375"/>
                    </a:cubicBezTo>
                    <a:cubicBezTo>
                      <a:pt x="600075" y="1095588"/>
                      <a:pt x="673100" y="1011450"/>
                      <a:pt x="762000" y="906675"/>
                    </a:cubicBezTo>
                    <a:cubicBezTo>
                      <a:pt x="850900" y="801900"/>
                      <a:pt x="942975" y="651087"/>
                      <a:pt x="1038225" y="544725"/>
                    </a:cubicBezTo>
                    <a:cubicBezTo>
                      <a:pt x="1133475" y="438363"/>
                      <a:pt x="1216025" y="344700"/>
                      <a:pt x="1333500" y="268500"/>
                    </a:cubicBezTo>
                    <a:cubicBezTo>
                      <a:pt x="1450975" y="192300"/>
                      <a:pt x="1600200" y="130387"/>
                      <a:pt x="1743075" y="87525"/>
                    </a:cubicBezTo>
                    <a:cubicBezTo>
                      <a:pt x="1885950" y="44663"/>
                      <a:pt x="1973263" y="25612"/>
                      <a:pt x="2190750" y="11325"/>
                    </a:cubicBezTo>
                    <a:cubicBezTo>
                      <a:pt x="2408238" y="-2963"/>
                      <a:pt x="2728119" y="-582"/>
                      <a:pt x="3048000" y="1800"/>
                    </a:cubicBezTo>
                  </a:path>
                </a:pathLst>
              </a:cu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flipV="1">
                <a:off x="3542020" y="2903910"/>
                <a:ext cx="525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3806019" y="1264404"/>
                <a:ext cx="3317566" cy="1653493"/>
                <a:chOff x="2857500" y="2069622"/>
                <a:chExt cx="3317566" cy="1653493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2857500" y="3419245"/>
                  <a:ext cx="145874" cy="296707"/>
                  <a:chOff x="2857500" y="3419245"/>
                  <a:chExt cx="145874" cy="296707"/>
                </a:xfrm>
              </p:grpSpPr>
              <p:cxnSp>
                <p:nvCxnSpPr>
                  <p:cNvPr id="14" name="Straight Connector 13"/>
                  <p:cNvCxnSpPr/>
                  <p:nvPr/>
                </p:nvCxnSpPr>
                <p:spPr>
                  <a:xfrm flipH="1">
                    <a:off x="2914650" y="3643952"/>
                    <a:ext cx="0" cy="72000"/>
                  </a:xfrm>
                  <a:prstGeom prst="line">
                    <a:avLst/>
                  </a:prstGeom>
                  <a:ln w="127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857500" y="3419245"/>
                    <a:ext cx="145874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IN" sz="1400" dirty="0">
                        <a:solidFill>
                          <a:srgbClr val="C00000"/>
                        </a:solidFill>
                      </a:rPr>
                      <a:t>g</a:t>
                    </a:r>
                    <a:r>
                      <a:rPr lang="en-IN" sz="1400" baseline="-25000" dirty="0">
                        <a:solidFill>
                          <a:srgbClr val="C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3107027" y="3325811"/>
                  <a:ext cx="145874" cy="386352"/>
                  <a:chOff x="3107027" y="3325811"/>
                  <a:chExt cx="145874" cy="386352"/>
                </a:xfrm>
              </p:grpSpPr>
              <p:cxnSp>
                <p:nvCxnSpPr>
                  <p:cNvPr id="15" name="Straight Connector 14"/>
                  <p:cNvCxnSpPr/>
                  <p:nvPr/>
                </p:nvCxnSpPr>
                <p:spPr>
                  <a:xfrm flipH="1">
                    <a:off x="3167176" y="3586163"/>
                    <a:ext cx="0" cy="126000"/>
                  </a:xfrm>
                  <a:prstGeom prst="line">
                    <a:avLst/>
                  </a:prstGeom>
                  <a:ln w="127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107027" y="3325811"/>
                    <a:ext cx="145874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IN" sz="1400" dirty="0">
                        <a:solidFill>
                          <a:srgbClr val="C00000"/>
                        </a:solidFill>
                      </a:rPr>
                      <a:t>g</a:t>
                    </a:r>
                    <a:r>
                      <a:rPr lang="en-IN" sz="1400" baseline="-25000" dirty="0">
                        <a:solidFill>
                          <a:srgbClr val="C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3370464" y="3220722"/>
                  <a:ext cx="145874" cy="486191"/>
                  <a:chOff x="3370464" y="3220722"/>
                  <a:chExt cx="145874" cy="486191"/>
                </a:xfrm>
              </p:grpSpPr>
              <p:cxnSp>
                <p:nvCxnSpPr>
                  <p:cNvPr id="18" name="Straight Connector 17"/>
                  <p:cNvCxnSpPr/>
                  <p:nvPr/>
                </p:nvCxnSpPr>
                <p:spPr>
                  <a:xfrm flipH="1">
                    <a:off x="3433876" y="3490913"/>
                    <a:ext cx="0" cy="216000"/>
                  </a:xfrm>
                  <a:prstGeom prst="line">
                    <a:avLst/>
                  </a:prstGeom>
                  <a:ln w="127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370464" y="3220722"/>
                    <a:ext cx="145874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IN" sz="1400" dirty="0">
                        <a:solidFill>
                          <a:srgbClr val="C00000"/>
                        </a:solidFill>
                      </a:rPr>
                      <a:t>g</a:t>
                    </a:r>
                    <a:r>
                      <a:rPr lang="en-IN" sz="1400" baseline="-25000" dirty="0">
                        <a:solidFill>
                          <a:srgbClr val="C00000"/>
                        </a:solidFill>
                      </a:rPr>
                      <a:t>3</a:t>
                    </a: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5672137" y="2070487"/>
                  <a:ext cx="259686" cy="1652340"/>
                  <a:chOff x="5672137" y="2070487"/>
                  <a:chExt cx="259686" cy="1652340"/>
                </a:xfrm>
              </p:grpSpPr>
              <p:cxnSp>
                <p:nvCxnSpPr>
                  <p:cNvPr id="22" name="Straight Connector 21"/>
                  <p:cNvCxnSpPr/>
                  <p:nvPr/>
                </p:nvCxnSpPr>
                <p:spPr>
                  <a:xfrm flipH="1">
                    <a:off x="5827414" y="2318827"/>
                    <a:ext cx="0" cy="1404000"/>
                  </a:xfrm>
                  <a:prstGeom prst="line">
                    <a:avLst/>
                  </a:prstGeom>
                  <a:ln w="127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672137" y="2070487"/>
                    <a:ext cx="25968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IN" sz="1400" dirty="0">
                        <a:solidFill>
                          <a:srgbClr val="C00000"/>
                        </a:solidFill>
                      </a:rPr>
                      <a:t>g</a:t>
                    </a:r>
                    <a:r>
                      <a:rPr lang="en-IN" sz="1400" baseline="-25000" dirty="0">
                        <a:solidFill>
                          <a:srgbClr val="C00000"/>
                        </a:solidFill>
                      </a:rPr>
                      <a:t>N-1</a:t>
                    </a: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6013162" y="2069622"/>
                  <a:ext cx="161904" cy="1653493"/>
                  <a:chOff x="6013162" y="2069622"/>
                  <a:chExt cx="161904" cy="1653493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 flipH="1">
                    <a:off x="6094114" y="2319115"/>
                    <a:ext cx="0" cy="1404000"/>
                  </a:xfrm>
                  <a:prstGeom prst="line">
                    <a:avLst/>
                  </a:prstGeom>
                  <a:ln w="127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6013162" y="2069622"/>
                    <a:ext cx="161904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IN" sz="1400" dirty="0" err="1">
                        <a:solidFill>
                          <a:srgbClr val="C00000"/>
                        </a:solidFill>
                      </a:rPr>
                      <a:t>g</a:t>
                    </a:r>
                    <a:r>
                      <a:rPr lang="en-IN" sz="1400" baseline="-25000" dirty="0" err="1">
                        <a:solidFill>
                          <a:srgbClr val="C00000"/>
                        </a:solidFill>
                      </a:rPr>
                      <a:t>N</a:t>
                    </a:r>
                    <a:endParaRPr lang="en-IN" sz="1400" baseline="-25000" dirty="0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3532414" y="3314154"/>
                  <a:ext cx="1133005" cy="371643"/>
                  <a:chOff x="3532414" y="3314154"/>
                  <a:chExt cx="1133005" cy="371643"/>
                </a:xfrm>
              </p:grpSpPr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532414" y="3316465"/>
                    <a:ext cx="57900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b="1" dirty="0">
                        <a:solidFill>
                          <a:srgbClr val="C00000"/>
                        </a:solidFill>
                      </a:rPr>
                      <a:t>.  .  .</a:t>
                    </a:r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086414" y="3314154"/>
                    <a:ext cx="57900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b="1" dirty="0">
                        <a:solidFill>
                          <a:srgbClr val="C00000"/>
                        </a:solidFill>
                      </a:rPr>
                      <a:t>.  .  .</a:t>
                    </a: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4630646" y="3311843"/>
                  <a:ext cx="1133005" cy="371643"/>
                  <a:chOff x="3532414" y="3314154"/>
                  <a:chExt cx="1133005" cy="371643"/>
                </a:xfrm>
              </p:grpSpPr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532414" y="3316465"/>
                    <a:ext cx="57900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b="1" dirty="0">
                        <a:solidFill>
                          <a:srgbClr val="C00000"/>
                        </a:solidFill>
                      </a:rPr>
                      <a:t>.  .  .</a:t>
                    </a: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086414" y="3314154"/>
                    <a:ext cx="57900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b="1" dirty="0">
                        <a:solidFill>
                          <a:srgbClr val="C00000"/>
                        </a:solidFill>
                      </a:rPr>
                      <a:t>.  .  .</a:t>
                    </a:r>
                  </a:p>
                </p:txBody>
              </p:sp>
            </p:grpSp>
          </p:grpSp>
          <p:grpSp>
            <p:nvGrpSpPr>
              <p:cNvPr id="43" name="Group 42"/>
              <p:cNvGrpSpPr/>
              <p:nvPr/>
            </p:nvGrpSpPr>
            <p:grpSpPr>
              <a:xfrm>
                <a:off x="3421558" y="2889842"/>
                <a:ext cx="3820277" cy="488245"/>
                <a:chOff x="2473039" y="3695060"/>
                <a:chExt cx="3820277" cy="488245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 rot="16200000" flipH="1">
                  <a:off x="4932407" y="3404639"/>
                  <a:ext cx="0" cy="1188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3724136" y="3813973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time</a:t>
                  </a: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2473039" y="3695060"/>
                  <a:ext cx="382027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200" dirty="0"/>
                    <a:t>0       1     2      3                                                               N-1    N</a:t>
                  </a: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8752953" y="218949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solidFill>
                      <a:srgbClr val="0000CC"/>
                    </a:solidFill>
                  </a:rPr>
                  <a:t>u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770674" y="128432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solidFill>
                      <a:srgbClr val="C00000"/>
                    </a:solidFill>
                  </a:rPr>
                  <a:t>y</a:t>
                </a: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426143" y="986106"/>
              <a:ext cx="43995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>
                  <a:solidFill>
                    <a:srgbClr val="FF3399"/>
                  </a:solidFill>
                </a:rPr>
                <a:t>Unit Step Process Reaction Curve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1704712" y="5320761"/>
            <a:ext cx="2826242" cy="1005993"/>
            <a:chOff x="1704712" y="5320761"/>
            <a:chExt cx="2826242" cy="1005993"/>
          </a:xfrm>
        </p:grpSpPr>
        <p:grpSp>
          <p:nvGrpSpPr>
            <p:cNvPr id="162" name="Group 161"/>
            <p:cNvGrpSpPr/>
            <p:nvPr/>
          </p:nvGrpSpPr>
          <p:grpSpPr>
            <a:xfrm>
              <a:off x="1950446" y="5682929"/>
              <a:ext cx="2580508" cy="424091"/>
              <a:chOff x="1950446" y="5682929"/>
              <a:chExt cx="2580508" cy="424091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2327255" y="5765384"/>
                <a:ext cx="0" cy="1094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/>
            </p:nvGrpSpPr>
            <p:grpSpPr>
              <a:xfrm>
                <a:off x="1950446" y="5682929"/>
                <a:ext cx="2580508" cy="424091"/>
                <a:chOff x="1950446" y="5682929"/>
                <a:chExt cx="2580508" cy="424091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>
                  <a:off x="2627786" y="5767061"/>
                  <a:ext cx="0" cy="1094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2905204" y="5758690"/>
                  <a:ext cx="0" cy="1094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9" name="Group 158"/>
                <p:cNvGrpSpPr/>
                <p:nvPr/>
              </p:nvGrpSpPr>
              <p:grpSpPr>
                <a:xfrm>
                  <a:off x="1950446" y="5682929"/>
                  <a:ext cx="2580508" cy="424091"/>
                  <a:chOff x="1918454" y="5682929"/>
                  <a:chExt cx="2580508" cy="424091"/>
                </a:xfrm>
              </p:grpSpPr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2064267" y="5869840"/>
                    <a:ext cx="180247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3884691" y="5682929"/>
                    <a:ext cx="6142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dirty="0"/>
                      <a:t>time</a:t>
                    </a:r>
                  </a:p>
                </p:txBody>
              </p: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1918454" y="5830021"/>
                    <a:ext cx="11336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1200" dirty="0"/>
                      <a:t>0      1     2      3</a:t>
                    </a:r>
                  </a:p>
                </p:txBody>
              </p:sp>
            </p:grpSp>
          </p:grpSp>
        </p:grpSp>
        <p:grpSp>
          <p:nvGrpSpPr>
            <p:cNvPr id="166" name="Group 165"/>
            <p:cNvGrpSpPr/>
            <p:nvPr/>
          </p:nvGrpSpPr>
          <p:grpSpPr>
            <a:xfrm>
              <a:off x="1704712" y="5320761"/>
              <a:ext cx="2185373" cy="1005993"/>
              <a:chOff x="1704712" y="5320761"/>
              <a:chExt cx="2185373" cy="1005993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1704712" y="5320761"/>
                <a:ext cx="2151864" cy="558315"/>
                <a:chOff x="1704712" y="5320761"/>
                <a:chExt cx="2151864" cy="558315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1704712" y="5320761"/>
                  <a:ext cx="340158" cy="547366"/>
                  <a:chOff x="1709384" y="5549046"/>
                  <a:chExt cx="340158" cy="547366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rot="5400000">
                    <a:off x="1698757" y="5822729"/>
                    <a:ext cx="547366" cy="0"/>
                  </a:xfrm>
                  <a:prstGeom prst="line">
                    <a:avLst/>
                  </a:prstGeom>
                  <a:ln w="12700">
                    <a:solidFill>
                      <a:srgbClr val="33CC33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1709384" y="5654035"/>
                    <a:ext cx="34015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1400" dirty="0">
                        <a:solidFill>
                          <a:srgbClr val="33CC33"/>
                        </a:solidFill>
                      </a:rPr>
                      <a:t>u</a:t>
                    </a:r>
                    <a:r>
                      <a:rPr lang="en-IN" sz="1400" baseline="-25000" dirty="0">
                        <a:solidFill>
                          <a:srgbClr val="33CC33"/>
                        </a:solidFill>
                      </a:rPr>
                      <a:t>0</a:t>
                    </a:r>
                    <a:endParaRPr lang="en-IN" sz="1400" dirty="0">
                      <a:solidFill>
                        <a:srgbClr val="33CC33"/>
                      </a:solidFill>
                    </a:endParaRPr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1782845" y="5331710"/>
                  <a:ext cx="2073731" cy="547366"/>
                  <a:chOff x="1765366" y="5564571"/>
                  <a:chExt cx="2073731" cy="547366"/>
                </a:xfrm>
              </p:grpSpPr>
              <p:cxnSp>
                <p:nvCxnSpPr>
                  <p:cNvPr id="103" name="Straight Connector 102"/>
                  <p:cNvCxnSpPr/>
                  <p:nvPr/>
                </p:nvCxnSpPr>
                <p:spPr>
                  <a:xfrm>
                    <a:off x="1765366" y="6096412"/>
                    <a:ext cx="276225" cy="0"/>
                  </a:xfrm>
                  <a:prstGeom prst="line">
                    <a:avLst/>
                  </a:prstGeom>
                  <a:ln w="25400">
                    <a:solidFill>
                      <a:srgbClr val="33CC3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>
                    <a:off x="2039097" y="5567451"/>
                    <a:ext cx="1800000" cy="0"/>
                  </a:xfrm>
                  <a:prstGeom prst="line">
                    <a:avLst/>
                  </a:prstGeom>
                  <a:ln w="25400">
                    <a:solidFill>
                      <a:srgbClr val="33CC3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/>
                  <p:cNvCxnSpPr/>
                  <p:nvPr/>
                </p:nvCxnSpPr>
                <p:spPr>
                  <a:xfrm rot="5400000">
                    <a:off x="1772353" y="5838254"/>
                    <a:ext cx="547366" cy="0"/>
                  </a:xfrm>
                  <a:prstGeom prst="line">
                    <a:avLst/>
                  </a:prstGeom>
                  <a:ln w="25400">
                    <a:solidFill>
                      <a:srgbClr val="33CC3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4" name="Group 123"/>
              <p:cNvGrpSpPr/>
              <p:nvPr/>
            </p:nvGrpSpPr>
            <p:grpSpPr>
              <a:xfrm>
                <a:off x="2058937" y="5497858"/>
                <a:ext cx="1811852" cy="379851"/>
                <a:chOff x="5989353" y="4651300"/>
                <a:chExt cx="1811852" cy="379851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 rot="5400000">
                  <a:off x="6103570" y="4859049"/>
                  <a:ext cx="312781" cy="0"/>
                </a:xfrm>
                <a:prstGeom prst="line">
                  <a:avLst/>
                </a:prstGeom>
                <a:ln w="254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6253205" y="4708747"/>
                  <a:ext cx="1548000" cy="0"/>
                </a:xfrm>
                <a:prstGeom prst="line">
                  <a:avLst/>
                </a:prstGeom>
                <a:ln w="254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10800000">
                  <a:off x="5989353" y="5020975"/>
                  <a:ext cx="288000" cy="0"/>
                </a:xfrm>
                <a:prstGeom prst="line">
                  <a:avLst/>
                </a:prstGeom>
                <a:ln w="254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6" name="Group 115"/>
                <p:cNvGrpSpPr/>
                <p:nvPr/>
              </p:nvGrpSpPr>
              <p:grpSpPr>
                <a:xfrm>
                  <a:off x="5990661" y="4651300"/>
                  <a:ext cx="353808" cy="379851"/>
                  <a:chOff x="1951768" y="4106966"/>
                  <a:chExt cx="353808" cy="379851"/>
                </a:xfrm>
              </p:grpSpPr>
              <p:cxnSp>
                <p:nvCxnSpPr>
                  <p:cNvPr id="117" name="Straight Connector 116"/>
                  <p:cNvCxnSpPr/>
                  <p:nvPr/>
                </p:nvCxnSpPr>
                <p:spPr>
                  <a:xfrm rot="5400000">
                    <a:off x="2143576" y="4324817"/>
                    <a:ext cx="324000" cy="0"/>
                  </a:xfrm>
                  <a:prstGeom prst="line">
                    <a:avLst/>
                  </a:prstGeom>
                  <a:ln w="12700">
                    <a:solidFill>
                      <a:srgbClr val="C00000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1951768" y="4106966"/>
                    <a:ext cx="34015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1400" dirty="0">
                        <a:solidFill>
                          <a:srgbClr val="C00000"/>
                        </a:solidFill>
                      </a:rPr>
                      <a:t>u</a:t>
                    </a:r>
                    <a:r>
                      <a:rPr lang="en-IN" sz="1400" baseline="-25000" dirty="0">
                        <a:solidFill>
                          <a:srgbClr val="C00000"/>
                        </a:solidFill>
                      </a:rPr>
                      <a:t>1</a:t>
                    </a:r>
                    <a:endParaRPr lang="en-IN" sz="1400" dirty="0">
                      <a:solidFill>
                        <a:srgbClr val="C00000"/>
                      </a:solidFill>
                    </a:endParaRPr>
                  </a:p>
                </p:txBody>
              </p:sp>
            </p:grpSp>
          </p:grpSp>
          <p:grpSp>
            <p:nvGrpSpPr>
              <p:cNvPr id="125" name="Group 124"/>
              <p:cNvGrpSpPr/>
              <p:nvPr/>
            </p:nvGrpSpPr>
            <p:grpSpPr>
              <a:xfrm>
                <a:off x="2344879" y="5857583"/>
                <a:ext cx="1545206" cy="469171"/>
                <a:chOff x="6253967" y="5011025"/>
                <a:chExt cx="1545206" cy="469171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6554016" y="5011649"/>
                  <a:ext cx="340158" cy="468000"/>
                  <a:chOff x="2633522" y="5257705"/>
                  <a:chExt cx="340158" cy="468000"/>
                </a:xfrm>
              </p:grpSpPr>
              <p:cxnSp>
                <p:nvCxnSpPr>
                  <p:cNvPr id="64" name="Straight Connector 63"/>
                  <p:cNvCxnSpPr/>
                  <p:nvPr/>
                </p:nvCxnSpPr>
                <p:spPr>
                  <a:xfrm rot="5400000">
                    <a:off x="2452987" y="5491705"/>
                    <a:ext cx="468000" cy="0"/>
                  </a:xfrm>
                  <a:prstGeom prst="line">
                    <a:avLst/>
                  </a:prstGeom>
                  <a:ln w="12700">
                    <a:solidFill>
                      <a:srgbClr val="FF3399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2633522" y="5334562"/>
                    <a:ext cx="34015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1400" dirty="0">
                        <a:solidFill>
                          <a:srgbClr val="FF3399"/>
                        </a:solidFill>
                      </a:rPr>
                      <a:t>u</a:t>
                    </a:r>
                    <a:r>
                      <a:rPr lang="en-IN" sz="1400" baseline="-25000" dirty="0">
                        <a:solidFill>
                          <a:srgbClr val="FF3399"/>
                        </a:solidFill>
                      </a:rPr>
                      <a:t>2</a:t>
                    </a:r>
                    <a:endParaRPr lang="en-IN" sz="1400" dirty="0">
                      <a:solidFill>
                        <a:srgbClr val="FF3399"/>
                      </a:solidFill>
                    </a:endParaRPr>
                  </a:p>
                </p:txBody>
              </p:sp>
            </p:grpSp>
            <p:grpSp>
              <p:nvGrpSpPr>
                <p:cNvPr id="123" name="Group 122"/>
                <p:cNvGrpSpPr/>
                <p:nvPr/>
              </p:nvGrpSpPr>
              <p:grpSpPr>
                <a:xfrm>
                  <a:off x="6253967" y="5011025"/>
                  <a:ext cx="1545206" cy="469171"/>
                  <a:chOff x="6258730" y="5001499"/>
                  <a:chExt cx="1545206" cy="469171"/>
                </a:xfrm>
              </p:grpSpPr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6543936" y="5460820"/>
                    <a:ext cx="1260000" cy="0"/>
                  </a:xfrm>
                  <a:prstGeom prst="line">
                    <a:avLst/>
                  </a:prstGeom>
                  <a:ln w="25400">
                    <a:solidFill>
                      <a:srgbClr val="FF33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2" name="Group 121"/>
                  <p:cNvGrpSpPr/>
                  <p:nvPr/>
                </p:nvGrpSpPr>
                <p:grpSpPr>
                  <a:xfrm>
                    <a:off x="6258730" y="5001499"/>
                    <a:ext cx="279731" cy="469171"/>
                    <a:chOff x="6258730" y="5001499"/>
                    <a:chExt cx="279731" cy="469171"/>
                  </a:xfrm>
                </p:grpSpPr>
                <p:cxnSp>
                  <p:nvCxnSpPr>
                    <p:cNvPr id="119" name="Straight Connector 118"/>
                    <p:cNvCxnSpPr/>
                    <p:nvPr/>
                  </p:nvCxnSpPr>
                  <p:spPr>
                    <a:xfrm>
                      <a:off x="6258730" y="5010436"/>
                      <a:ext cx="276225" cy="0"/>
                    </a:xfrm>
                    <a:prstGeom prst="line">
                      <a:avLst/>
                    </a:prstGeom>
                    <a:ln w="25400">
                      <a:solidFill>
                        <a:srgbClr val="FF339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Straight Connector 120"/>
                    <p:cNvCxnSpPr/>
                    <p:nvPr/>
                  </p:nvCxnSpPr>
                  <p:spPr>
                    <a:xfrm rot="5400000">
                      <a:off x="6303875" y="5236085"/>
                      <a:ext cx="469171" cy="0"/>
                    </a:xfrm>
                    <a:prstGeom prst="line">
                      <a:avLst/>
                    </a:prstGeom>
                    <a:ln w="25400">
                      <a:solidFill>
                        <a:srgbClr val="FF339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grpSp>
        <p:nvGrpSpPr>
          <p:cNvPr id="158" name="Group 157"/>
          <p:cNvGrpSpPr/>
          <p:nvPr/>
        </p:nvGrpSpPr>
        <p:grpSpPr>
          <a:xfrm>
            <a:off x="1656663" y="3794734"/>
            <a:ext cx="1274933" cy="898799"/>
            <a:chOff x="1656663" y="3794734"/>
            <a:chExt cx="1274933" cy="898799"/>
          </a:xfrm>
        </p:grpSpPr>
        <p:grpSp>
          <p:nvGrpSpPr>
            <p:cNvPr id="115" name="Group 114"/>
            <p:cNvGrpSpPr/>
            <p:nvPr/>
          </p:nvGrpSpPr>
          <p:grpSpPr>
            <a:xfrm>
              <a:off x="1928362" y="3794734"/>
              <a:ext cx="340158" cy="359755"/>
              <a:chOff x="1961816" y="4106966"/>
              <a:chExt cx="340158" cy="359755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rot="5400000">
                <a:off x="2083288" y="4304721"/>
                <a:ext cx="324000" cy="0"/>
              </a:xfrm>
              <a:prstGeom prst="line">
                <a:avLst/>
              </a:prstGeom>
              <a:ln w="12700">
                <a:solidFill>
                  <a:srgbClr val="FF3399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1961816" y="4106966"/>
                <a:ext cx="3401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400" dirty="0">
                    <a:solidFill>
                      <a:srgbClr val="FF3399"/>
                    </a:solidFill>
                  </a:rPr>
                  <a:t>u</a:t>
                </a:r>
                <a:r>
                  <a:rPr lang="en-IN" sz="1400" baseline="-25000" dirty="0">
                    <a:solidFill>
                      <a:srgbClr val="FF3399"/>
                    </a:solidFill>
                  </a:rPr>
                  <a:t>1</a:t>
                </a:r>
                <a:endParaRPr lang="en-IN" sz="1400" dirty="0">
                  <a:solidFill>
                    <a:srgbClr val="FF3399"/>
                  </a:solidFill>
                </a:endParaRP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1656663" y="4146167"/>
              <a:ext cx="340158" cy="547366"/>
              <a:chOff x="1709384" y="5549046"/>
              <a:chExt cx="340158" cy="547366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 rot="5400000">
                <a:off x="1698757" y="5822729"/>
                <a:ext cx="547366" cy="0"/>
              </a:xfrm>
              <a:prstGeom prst="line">
                <a:avLst/>
              </a:prstGeom>
              <a:ln w="12700">
                <a:solidFill>
                  <a:srgbClr val="FF3399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/>
              <p:cNvSpPr txBox="1"/>
              <p:nvPr/>
            </p:nvSpPr>
            <p:spPr>
              <a:xfrm>
                <a:off x="1709384" y="5654035"/>
                <a:ext cx="3401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400" dirty="0">
                    <a:solidFill>
                      <a:srgbClr val="FF3399"/>
                    </a:solidFill>
                  </a:rPr>
                  <a:t>u</a:t>
                </a:r>
                <a:r>
                  <a:rPr lang="en-IN" sz="1400" baseline="-25000" dirty="0">
                    <a:solidFill>
                      <a:srgbClr val="FF3399"/>
                    </a:solidFill>
                  </a:rPr>
                  <a:t>0</a:t>
                </a:r>
                <a:endParaRPr lang="en-IN" sz="1400" dirty="0">
                  <a:solidFill>
                    <a:srgbClr val="FF3399"/>
                  </a:solidFill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2591438" y="3851253"/>
              <a:ext cx="340158" cy="468000"/>
              <a:chOff x="6706416" y="5164049"/>
              <a:chExt cx="340158" cy="468000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 rot="5400000">
                <a:off x="6525881" y="5398049"/>
                <a:ext cx="468000" cy="0"/>
              </a:xfrm>
              <a:prstGeom prst="line">
                <a:avLst/>
              </a:prstGeom>
              <a:ln w="12700">
                <a:solidFill>
                  <a:srgbClr val="FF3399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>
                <a:off x="6706416" y="5240906"/>
                <a:ext cx="3401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400" dirty="0">
                    <a:solidFill>
                      <a:srgbClr val="FF3399"/>
                    </a:solidFill>
                  </a:rPr>
                  <a:t>u</a:t>
                </a:r>
                <a:r>
                  <a:rPr lang="en-IN" sz="1400" baseline="-25000" dirty="0">
                    <a:solidFill>
                      <a:srgbClr val="FF3399"/>
                    </a:solidFill>
                  </a:rPr>
                  <a:t>2</a:t>
                </a:r>
                <a:endParaRPr lang="en-IN" sz="1400" dirty="0">
                  <a:solidFill>
                    <a:srgbClr val="FF3399"/>
                  </a:solidFill>
                </a:endParaRPr>
              </a:p>
            </p:txBody>
          </p:sp>
        </p:grpSp>
      </p:grpSp>
      <p:sp>
        <p:nvSpPr>
          <p:cNvPr id="151" name="TextBox 150"/>
          <p:cNvSpPr txBox="1"/>
          <p:nvPr/>
        </p:nvSpPr>
        <p:spPr>
          <a:xfrm>
            <a:off x="306445" y="4860939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00CC"/>
                </a:solidFill>
              </a:rPr>
              <a:t>u = </a:t>
            </a:r>
            <a:r>
              <a:rPr lang="en-IN" dirty="0">
                <a:solidFill>
                  <a:srgbClr val="33CC33"/>
                </a:solidFill>
              </a:rPr>
              <a:t>u</a:t>
            </a:r>
            <a:r>
              <a:rPr lang="en-IN" baseline="-25000" dirty="0">
                <a:solidFill>
                  <a:srgbClr val="33CC33"/>
                </a:solidFill>
              </a:rPr>
              <a:t>0</a:t>
            </a:r>
            <a:r>
              <a:rPr lang="en-IN" dirty="0">
                <a:solidFill>
                  <a:srgbClr val="0000CC"/>
                </a:solidFill>
              </a:rPr>
              <a:t> + </a:t>
            </a:r>
            <a:r>
              <a:rPr lang="en-IN" dirty="0">
                <a:solidFill>
                  <a:srgbClr val="CC3300"/>
                </a:solidFill>
              </a:rPr>
              <a:t>u</a:t>
            </a:r>
            <a:r>
              <a:rPr lang="en-IN" baseline="-25000" dirty="0">
                <a:solidFill>
                  <a:srgbClr val="CC3300"/>
                </a:solidFill>
              </a:rPr>
              <a:t>1</a:t>
            </a:r>
            <a:r>
              <a:rPr lang="en-IN" dirty="0">
                <a:solidFill>
                  <a:srgbClr val="0000CC"/>
                </a:solidFill>
              </a:rPr>
              <a:t> + </a:t>
            </a:r>
            <a:r>
              <a:rPr lang="en-IN" dirty="0">
                <a:solidFill>
                  <a:srgbClr val="FF3399"/>
                </a:solidFill>
              </a:rPr>
              <a:t>u</a:t>
            </a:r>
            <a:r>
              <a:rPr lang="en-IN" baseline="-25000" dirty="0">
                <a:solidFill>
                  <a:srgbClr val="FF3399"/>
                </a:solidFill>
              </a:rPr>
              <a:t>2</a:t>
            </a:r>
            <a:endParaRPr lang="en-IN" dirty="0">
              <a:solidFill>
                <a:srgbClr val="FF3399"/>
              </a:solidFill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1088251" y="3332913"/>
            <a:ext cx="3186963" cy="1868121"/>
            <a:chOff x="1067231" y="3332913"/>
            <a:chExt cx="3186963" cy="1868121"/>
          </a:xfrm>
        </p:grpSpPr>
        <p:sp>
          <p:nvSpPr>
            <p:cNvPr id="47" name="TextBox 46"/>
            <p:cNvSpPr txBox="1"/>
            <p:nvPr/>
          </p:nvSpPr>
          <p:spPr>
            <a:xfrm>
              <a:off x="1067231" y="3332913"/>
              <a:ext cx="31869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>
                  <a:solidFill>
                    <a:srgbClr val="0000CC"/>
                  </a:solidFill>
                </a:rPr>
                <a:t>Input Change Sequence</a:t>
              </a: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1731912" y="3848106"/>
              <a:ext cx="2336612" cy="1352928"/>
              <a:chOff x="1731912" y="3848106"/>
              <a:chExt cx="2336612" cy="1352928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1731912" y="3848106"/>
                <a:ext cx="2097228" cy="1352928"/>
                <a:chOff x="1731912" y="3848106"/>
                <a:chExt cx="2097228" cy="1352928"/>
              </a:xfrm>
            </p:grpSpPr>
            <p:grpSp>
              <p:nvGrpSpPr>
                <p:cNvPr id="99" name="Group 98"/>
                <p:cNvGrpSpPr/>
                <p:nvPr/>
              </p:nvGrpSpPr>
              <p:grpSpPr>
                <a:xfrm>
                  <a:off x="1731912" y="3848106"/>
                  <a:ext cx="2097228" cy="845820"/>
                  <a:chOff x="1765366" y="4138036"/>
                  <a:chExt cx="2097228" cy="845820"/>
                </a:xfrm>
              </p:grpSpPr>
              <p:cxnSp>
                <p:nvCxnSpPr>
                  <p:cNvPr id="54" name="Straight Connector 53"/>
                  <p:cNvCxnSpPr/>
                  <p:nvPr/>
                </p:nvCxnSpPr>
                <p:spPr>
                  <a:xfrm rot="5400000">
                    <a:off x="2167752" y="4294427"/>
                    <a:ext cx="312781" cy="0"/>
                  </a:xfrm>
                  <a:prstGeom prst="line">
                    <a:avLst/>
                  </a:prstGeom>
                  <a:ln w="25400">
                    <a:solidFill>
                      <a:srgbClr val="000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765366" y="4139951"/>
                    <a:ext cx="2097228" cy="843905"/>
                    <a:chOff x="1765366" y="5265366"/>
                    <a:chExt cx="2097228" cy="843905"/>
                  </a:xfrm>
                </p:grpSpPr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>
                      <a:off x="1765366" y="6096412"/>
                      <a:ext cx="276225" cy="0"/>
                    </a:xfrm>
                    <a:prstGeom prst="line">
                      <a:avLst/>
                    </a:prstGeom>
                    <a:ln w="25400">
                      <a:solidFill>
                        <a:srgbClr val="0000C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>
                      <a:off x="2048967" y="5577961"/>
                      <a:ext cx="276225" cy="0"/>
                    </a:xfrm>
                    <a:prstGeom prst="line">
                      <a:avLst/>
                    </a:prstGeom>
                    <a:ln w="25400">
                      <a:solidFill>
                        <a:srgbClr val="0000C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>
                      <a:off x="2317388" y="5274303"/>
                      <a:ext cx="276225" cy="0"/>
                    </a:xfrm>
                    <a:prstGeom prst="line">
                      <a:avLst/>
                    </a:prstGeom>
                    <a:ln w="25400">
                      <a:solidFill>
                        <a:srgbClr val="0000C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Connector 51"/>
                    <p:cNvCxnSpPr/>
                    <p:nvPr/>
                  </p:nvCxnSpPr>
                  <p:spPr>
                    <a:xfrm>
                      <a:off x="2602594" y="5724687"/>
                      <a:ext cx="1260000" cy="0"/>
                    </a:xfrm>
                    <a:prstGeom prst="line">
                      <a:avLst/>
                    </a:prstGeom>
                    <a:ln w="25400">
                      <a:solidFill>
                        <a:srgbClr val="0000C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 rot="5400000">
                      <a:off x="1772353" y="5835588"/>
                      <a:ext cx="547366" cy="0"/>
                    </a:xfrm>
                    <a:prstGeom prst="line">
                      <a:avLst/>
                    </a:prstGeom>
                    <a:ln w="25400">
                      <a:solidFill>
                        <a:srgbClr val="0000C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Connector 54"/>
                    <p:cNvCxnSpPr/>
                    <p:nvPr/>
                  </p:nvCxnSpPr>
                  <p:spPr>
                    <a:xfrm rot="5400000">
                      <a:off x="2362533" y="5499952"/>
                      <a:ext cx="469171" cy="0"/>
                    </a:xfrm>
                    <a:prstGeom prst="line">
                      <a:avLst/>
                    </a:prstGeom>
                    <a:ln w="25400">
                      <a:solidFill>
                        <a:srgbClr val="0000C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1" name="Group 80"/>
                <p:cNvGrpSpPr/>
                <p:nvPr/>
              </p:nvGrpSpPr>
              <p:grpSpPr>
                <a:xfrm>
                  <a:off x="1880851" y="4559869"/>
                  <a:ext cx="1948289" cy="641165"/>
                  <a:chOff x="1914305" y="4849799"/>
                  <a:chExt cx="1948289" cy="641165"/>
                </a:xfrm>
              </p:grpSpPr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2060118" y="4970997"/>
                    <a:ext cx="180247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2" name="Group 71"/>
                  <p:cNvGrpSpPr/>
                  <p:nvPr/>
                </p:nvGrpSpPr>
                <p:grpSpPr>
                  <a:xfrm>
                    <a:off x="2272468" y="5121632"/>
                    <a:ext cx="1370271" cy="369332"/>
                    <a:chOff x="2060323" y="4988668"/>
                    <a:chExt cx="1370271" cy="369332"/>
                  </a:xfrm>
                </p:grpSpPr>
                <p:cxnSp>
                  <p:nvCxnSpPr>
                    <p:cNvPr id="70" name="Straight Connector 69"/>
                    <p:cNvCxnSpPr/>
                    <p:nvPr/>
                  </p:nvCxnSpPr>
                  <p:spPr>
                    <a:xfrm rot="16200000" flipH="1">
                      <a:off x="3052594" y="4795334"/>
                      <a:ext cx="0" cy="75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2060323" y="4988668"/>
                      <a:ext cx="61427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N" dirty="0"/>
                        <a:t>time</a:t>
                      </a:r>
                    </a:p>
                  </p:txBody>
                </p:sp>
              </p:grp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2325772" y="4866541"/>
                    <a:ext cx="0" cy="10943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2588701" y="4868218"/>
                    <a:ext cx="0" cy="10943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2871729" y="4849799"/>
                    <a:ext cx="0" cy="10943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1914305" y="4931178"/>
                    <a:ext cx="11336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1200" dirty="0"/>
                      <a:t>0      1     2      3</a:t>
                    </a:r>
                  </a:p>
                </p:txBody>
              </p:sp>
            </p:grpSp>
          </p:grpSp>
          <p:sp>
            <p:nvSpPr>
              <p:cNvPr id="152" name="TextBox 151"/>
              <p:cNvSpPr txBox="1"/>
              <p:nvPr/>
            </p:nvSpPr>
            <p:spPr>
              <a:xfrm>
                <a:off x="3762030" y="410732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>
                    <a:solidFill>
                      <a:srgbClr val="0000CC"/>
                    </a:solidFill>
                  </a:rPr>
                  <a:t>u</a:t>
                </a:r>
              </a:p>
            </p:txBody>
          </p:sp>
        </p:grpSp>
      </p:grpSp>
      <p:sp>
        <p:nvSpPr>
          <p:cNvPr id="153" name="TextBox 152"/>
          <p:cNvSpPr txBox="1"/>
          <p:nvPr/>
        </p:nvSpPr>
        <p:spPr>
          <a:xfrm>
            <a:off x="6096000" y="3848106"/>
            <a:ext cx="5101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Any general input change sequence is a superposition of appropriately delayed steps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6096000" y="4641248"/>
            <a:ext cx="4962292" cy="1471496"/>
            <a:chOff x="6096000" y="4641248"/>
            <a:chExt cx="4962292" cy="1471496"/>
          </a:xfrm>
        </p:grpSpPr>
        <p:sp>
          <p:nvSpPr>
            <p:cNvPr id="154" name="Down Arrow 153"/>
            <p:cNvSpPr/>
            <p:nvPr/>
          </p:nvSpPr>
          <p:spPr>
            <a:xfrm>
              <a:off x="8278949" y="4641248"/>
              <a:ext cx="367990" cy="579611"/>
            </a:xfrm>
            <a:prstGeom prst="downArrow">
              <a:avLst>
                <a:gd name="adj1" fmla="val 31818"/>
                <a:gd name="adj2" fmla="val 62121"/>
              </a:avLst>
            </a:prstGeom>
            <a:noFill/>
            <a:ln w="2540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096000" y="5404858"/>
              <a:ext cx="49622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rgbClr val="FF3399"/>
                  </a:solidFill>
                </a:rPr>
                <a:t>Predicted output response is superposition of appropriately delayed step responses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42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51" grpId="0"/>
      <p:bldP spid="1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SISO DMC: Predictive Model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10383" y="1022898"/>
            <a:ext cx="2986689" cy="1015954"/>
            <a:chOff x="4099211" y="1054429"/>
            <a:chExt cx="2986689" cy="1015954"/>
          </a:xfrm>
        </p:grpSpPr>
        <p:sp>
          <p:nvSpPr>
            <p:cNvPr id="4" name="TextBox 3"/>
            <p:cNvSpPr txBox="1"/>
            <p:nvPr/>
          </p:nvSpPr>
          <p:spPr>
            <a:xfrm>
              <a:off x="4918841" y="1629103"/>
              <a:ext cx="8942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/>
                <a:t>Process</a:t>
              </a:r>
            </a:p>
          </p:txBody>
        </p:sp>
        <p:cxnSp>
          <p:nvCxnSpPr>
            <p:cNvPr id="6" name="Straight Connector 5"/>
            <p:cNvCxnSpPr>
              <a:endCxn id="4" idx="1"/>
            </p:cNvCxnSpPr>
            <p:nvPr/>
          </p:nvCxnSpPr>
          <p:spPr>
            <a:xfrm flipV="1">
              <a:off x="4319752" y="1813769"/>
              <a:ext cx="5990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5813125" y="1813769"/>
              <a:ext cx="46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88443" y="1759769"/>
              <a:ext cx="108000" cy="10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396443" y="1814504"/>
              <a:ext cx="46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V="1">
              <a:off x="6163893" y="1566062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189196" y="105442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97038" y="160444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99211" y="160898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u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66269" y="1498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+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96361" y="17010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+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5280880" y="849087"/>
            <a:ext cx="6456954" cy="3021424"/>
            <a:chOff x="5280880" y="849087"/>
            <a:chExt cx="6456954" cy="3021424"/>
          </a:xfrm>
        </p:grpSpPr>
        <p:grpSp>
          <p:nvGrpSpPr>
            <p:cNvPr id="46" name="Group 45"/>
            <p:cNvGrpSpPr/>
            <p:nvPr/>
          </p:nvGrpSpPr>
          <p:grpSpPr>
            <a:xfrm>
              <a:off x="6845295" y="849087"/>
              <a:ext cx="4031265" cy="369332"/>
              <a:chOff x="2537882" y="2041290"/>
              <a:chExt cx="4031265" cy="369332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2933147" y="2242453"/>
                <a:ext cx="36360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2537882" y="2041290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err="1">
                    <a:solidFill>
                      <a:srgbClr val="FF9900"/>
                    </a:solidFill>
                  </a:rPr>
                  <a:t>y</a:t>
                </a:r>
                <a:r>
                  <a:rPr lang="en-IN" baseline="30000" dirty="0" err="1">
                    <a:solidFill>
                      <a:srgbClr val="FF9900"/>
                    </a:solidFill>
                  </a:rPr>
                  <a:t>SP</a:t>
                </a:r>
                <a:endParaRPr lang="en-IN" dirty="0">
                  <a:solidFill>
                    <a:srgbClr val="FF9900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422361" y="1705683"/>
              <a:ext cx="1827530" cy="499915"/>
              <a:chOff x="1114948" y="2897886"/>
              <a:chExt cx="1827530" cy="499915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1114948" y="2924584"/>
                <a:ext cx="1827530" cy="473217"/>
                <a:chOff x="1114948" y="2924584"/>
                <a:chExt cx="1827530" cy="473217"/>
              </a:xfrm>
            </p:grpSpPr>
            <p:sp>
              <p:nvSpPr>
                <p:cNvPr id="52" name="Freeform 51"/>
                <p:cNvSpPr/>
                <p:nvPr/>
              </p:nvSpPr>
              <p:spPr>
                <a:xfrm>
                  <a:off x="1114948" y="2924584"/>
                  <a:ext cx="1827530" cy="401217"/>
                </a:xfrm>
                <a:custGeom>
                  <a:avLst/>
                  <a:gdLst>
                    <a:gd name="connsiteX0" fmla="*/ 0 w 1119674"/>
                    <a:gd name="connsiteY0" fmla="*/ 401217 h 401217"/>
                    <a:gd name="connsiteX1" fmla="*/ 55984 w 1119674"/>
                    <a:gd name="connsiteY1" fmla="*/ 326572 h 401217"/>
                    <a:gd name="connsiteX2" fmla="*/ 130629 w 1119674"/>
                    <a:gd name="connsiteY2" fmla="*/ 335903 h 401217"/>
                    <a:gd name="connsiteX3" fmla="*/ 167951 w 1119674"/>
                    <a:gd name="connsiteY3" fmla="*/ 354564 h 401217"/>
                    <a:gd name="connsiteX4" fmla="*/ 289249 w 1119674"/>
                    <a:gd name="connsiteY4" fmla="*/ 373225 h 401217"/>
                    <a:gd name="connsiteX5" fmla="*/ 345233 w 1119674"/>
                    <a:gd name="connsiteY5" fmla="*/ 391886 h 401217"/>
                    <a:gd name="connsiteX6" fmla="*/ 373225 w 1119674"/>
                    <a:gd name="connsiteY6" fmla="*/ 401217 h 401217"/>
                    <a:gd name="connsiteX7" fmla="*/ 419878 w 1119674"/>
                    <a:gd name="connsiteY7" fmla="*/ 391886 h 401217"/>
                    <a:gd name="connsiteX8" fmla="*/ 457200 w 1119674"/>
                    <a:gd name="connsiteY8" fmla="*/ 345233 h 401217"/>
                    <a:gd name="connsiteX9" fmla="*/ 475862 w 1119674"/>
                    <a:gd name="connsiteY9" fmla="*/ 326572 h 401217"/>
                    <a:gd name="connsiteX10" fmla="*/ 494523 w 1119674"/>
                    <a:gd name="connsiteY10" fmla="*/ 298580 h 401217"/>
                    <a:gd name="connsiteX11" fmla="*/ 550507 w 1119674"/>
                    <a:gd name="connsiteY11" fmla="*/ 251927 h 401217"/>
                    <a:gd name="connsiteX12" fmla="*/ 578498 w 1119674"/>
                    <a:gd name="connsiteY12" fmla="*/ 223935 h 401217"/>
                    <a:gd name="connsiteX13" fmla="*/ 625151 w 1119674"/>
                    <a:gd name="connsiteY13" fmla="*/ 177282 h 401217"/>
                    <a:gd name="connsiteX14" fmla="*/ 690466 w 1119674"/>
                    <a:gd name="connsiteY14" fmla="*/ 167952 h 401217"/>
                    <a:gd name="connsiteX15" fmla="*/ 839755 w 1119674"/>
                    <a:gd name="connsiteY15" fmla="*/ 158621 h 401217"/>
                    <a:gd name="connsiteX16" fmla="*/ 895739 w 1119674"/>
                    <a:gd name="connsiteY16" fmla="*/ 121298 h 401217"/>
                    <a:gd name="connsiteX17" fmla="*/ 989045 w 1119674"/>
                    <a:gd name="connsiteY17" fmla="*/ 65315 h 401217"/>
                    <a:gd name="connsiteX18" fmla="*/ 1007707 w 1119674"/>
                    <a:gd name="connsiteY18" fmla="*/ 46654 h 401217"/>
                    <a:gd name="connsiteX19" fmla="*/ 1101013 w 1119674"/>
                    <a:gd name="connsiteY19" fmla="*/ 9331 h 401217"/>
                    <a:gd name="connsiteX20" fmla="*/ 1119674 w 1119674"/>
                    <a:gd name="connsiteY20" fmla="*/ 0 h 401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119674" h="401217">
                      <a:moveTo>
                        <a:pt x="0" y="401217"/>
                      </a:moveTo>
                      <a:cubicBezTo>
                        <a:pt x="3871" y="394765"/>
                        <a:pt x="37659" y="329904"/>
                        <a:pt x="55984" y="326572"/>
                      </a:cubicBezTo>
                      <a:cubicBezTo>
                        <a:pt x="80655" y="322086"/>
                        <a:pt x="105747" y="332793"/>
                        <a:pt x="130629" y="335903"/>
                      </a:cubicBezTo>
                      <a:cubicBezTo>
                        <a:pt x="143070" y="342123"/>
                        <a:pt x="154398" y="351436"/>
                        <a:pt x="167951" y="354564"/>
                      </a:cubicBezTo>
                      <a:cubicBezTo>
                        <a:pt x="329320" y="391802"/>
                        <a:pt x="195169" y="345001"/>
                        <a:pt x="289249" y="373225"/>
                      </a:cubicBezTo>
                      <a:cubicBezTo>
                        <a:pt x="308090" y="378877"/>
                        <a:pt x="326572" y="385666"/>
                        <a:pt x="345233" y="391886"/>
                      </a:cubicBezTo>
                      <a:lnTo>
                        <a:pt x="373225" y="401217"/>
                      </a:lnTo>
                      <a:cubicBezTo>
                        <a:pt x="388776" y="398107"/>
                        <a:pt x="405029" y="397454"/>
                        <a:pt x="419878" y="391886"/>
                      </a:cubicBezTo>
                      <a:cubicBezTo>
                        <a:pt x="463042" y="375699"/>
                        <a:pt x="438194" y="376909"/>
                        <a:pt x="457200" y="345233"/>
                      </a:cubicBezTo>
                      <a:cubicBezTo>
                        <a:pt x="461726" y="337690"/>
                        <a:pt x="470366" y="333441"/>
                        <a:pt x="475862" y="326572"/>
                      </a:cubicBezTo>
                      <a:cubicBezTo>
                        <a:pt x="482867" y="317815"/>
                        <a:pt x="487344" y="307195"/>
                        <a:pt x="494523" y="298580"/>
                      </a:cubicBezTo>
                      <a:cubicBezTo>
                        <a:pt x="531697" y="253971"/>
                        <a:pt x="510471" y="285291"/>
                        <a:pt x="550507" y="251927"/>
                      </a:cubicBezTo>
                      <a:cubicBezTo>
                        <a:pt x="560644" y="243480"/>
                        <a:pt x="570051" y="234072"/>
                        <a:pt x="578498" y="223935"/>
                      </a:cubicBezTo>
                      <a:cubicBezTo>
                        <a:pt x="596466" y="202373"/>
                        <a:pt x="594743" y="186404"/>
                        <a:pt x="625151" y="177282"/>
                      </a:cubicBezTo>
                      <a:cubicBezTo>
                        <a:pt x="646216" y="170963"/>
                        <a:pt x="668556" y="169857"/>
                        <a:pt x="690466" y="167952"/>
                      </a:cubicBezTo>
                      <a:cubicBezTo>
                        <a:pt x="740139" y="163633"/>
                        <a:pt x="789992" y="161731"/>
                        <a:pt x="839755" y="158621"/>
                      </a:cubicBezTo>
                      <a:cubicBezTo>
                        <a:pt x="893290" y="140775"/>
                        <a:pt x="843318" y="162070"/>
                        <a:pt x="895739" y="121298"/>
                      </a:cubicBezTo>
                      <a:cubicBezTo>
                        <a:pt x="1034515" y="13362"/>
                        <a:pt x="887495" y="133014"/>
                        <a:pt x="989045" y="65315"/>
                      </a:cubicBezTo>
                      <a:cubicBezTo>
                        <a:pt x="996365" y="60435"/>
                        <a:pt x="1000387" y="51534"/>
                        <a:pt x="1007707" y="46654"/>
                      </a:cubicBezTo>
                      <a:cubicBezTo>
                        <a:pt x="1056640" y="14032"/>
                        <a:pt x="1040295" y="39692"/>
                        <a:pt x="1101013" y="9331"/>
                      </a:cubicBezTo>
                      <a:lnTo>
                        <a:pt x="1119674" y="0"/>
                      </a:lnTo>
                    </a:path>
                  </a:pathLst>
                </a:custGeom>
                <a:noFill/>
                <a:ln w="25400">
                  <a:solidFill>
                    <a:srgbClr val="FF33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2024796" y="3169822"/>
                  <a:ext cx="0" cy="72000"/>
                </a:xfrm>
                <a:prstGeom prst="line">
                  <a:avLst/>
                </a:prstGeom>
                <a:ln w="25400">
                  <a:solidFill>
                    <a:srgbClr val="FF33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1701339" y="3325801"/>
                  <a:ext cx="0" cy="72000"/>
                </a:xfrm>
                <a:prstGeom prst="line">
                  <a:avLst/>
                </a:prstGeom>
                <a:ln w="25400">
                  <a:solidFill>
                    <a:srgbClr val="FF33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329598" y="3095642"/>
                  <a:ext cx="0" cy="72000"/>
                </a:xfrm>
                <a:prstGeom prst="line">
                  <a:avLst/>
                </a:prstGeom>
                <a:ln w="25400">
                  <a:solidFill>
                    <a:srgbClr val="FF33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646845" y="3020988"/>
                  <a:ext cx="0" cy="72000"/>
                </a:xfrm>
                <a:prstGeom prst="line">
                  <a:avLst/>
                </a:prstGeom>
                <a:ln w="25400">
                  <a:solidFill>
                    <a:srgbClr val="FF33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/>
              <p:cNvSpPr txBox="1"/>
              <p:nvPr/>
            </p:nvSpPr>
            <p:spPr>
              <a:xfrm>
                <a:off x="1326733" y="2897886"/>
                <a:ext cx="7383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solidFill>
                      <a:srgbClr val="FF3399"/>
                    </a:solidFill>
                  </a:rPr>
                  <a:t>y past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383786" y="2125426"/>
              <a:ext cx="1856774" cy="604487"/>
              <a:chOff x="1076373" y="3317629"/>
              <a:chExt cx="1856774" cy="604487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1076373" y="3317629"/>
                <a:ext cx="1856774" cy="571853"/>
                <a:chOff x="1076373" y="3317629"/>
                <a:chExt cx="1856774" cy="571853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1701730" y="3317629"/>
                  <a:ext cx="1231417" cy="451909"/>
                  <a:chOff x="1701730" y="3793488"/>
                  <a:chExt cx="1231417" cy="451909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 flipV="1">
                    <a:off x="1701730" y="4232959"/>
                    <a:ext cx="326571" cy="0"/>
                  </a:xfrm>
                  <a:prstGeom prst="line">
                    <a:avLst/>
                  </a:prstGeom>
                  <a:ln w="25400">
                    <a:solidFill>
                      <a:srgbClr val="33CC3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 flipV="1">
                    <a:off x="2036926" y="3928157"/>
                    <a:ext cx="306000" cy="0"/>
                  </a:xfrm>
                  <a:prstGeom prst="line">
                    <a:avLst/>
                  </a:prstGeom>
                  <a:ln w="25400">
                    <a:solidFill>
                      <a:srgbClr val="33CC3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V="1">
                    <a:off x="2335436" y="3803619"/>
                    <a:ext cx="326571" cy="0"/>
                  </a:xfrm>
                  <a:prstGeom prst="line">
                    <a:avLst/>
                  </a:prstGeom>
                  <a:ln w="25400">
                    <a:solidFill>
                      <a:srgbClr val="33CC3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 flipV="1">
                    <a:off x="2645147" y="4027816"/>
                    <a:ext cx="288000" cy="0"/>
                  </a:xfrm>
                  <a:prstGeom prst="line">
                    <a:avLst/>
                  </a:prstGeom>
                  <a:ln w="25400">
                    <a:solidFill>
                      <a:srgbClr val="33CC3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rot="5400000" flipV="1">
                    <a:off x="1871352" y="4082112"/>
                    <a:ext cx="326571" cy="0"/>
                  </a:xfrm>
                  <a:prstGeom prst="line">
                    <a:avLst/>
                  </a:prstGeom>
                  <a:ln w="25400">
                    <a:solidFill>
                      <a:srgbClr val="33CC3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rot="5400000" flipV="1">
                    <a:off x="2267110" y="3865488"/>
                    <a:ext cx="144000" cy="0"/>
                  </a:xfrm>
                  <a:prstGeom prst="line">
                    <a:avLst/>
                  </a:prstGeom>
                  <a:ln w="25400">
                    <a:solidFill>
                      <a:srgbClr val="33CC3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rot="5400000" flipV="1">
                    <a:off x="2546522" y="3921807"/>
                    <a:ext cx="216000" cy="0"/>
                  </a:xfrm>
                  <a:prstGeom prst="line">
                    <a:avLst/>
                  </a:prstGeom>
                  <a:ln w="25400">
                    <a:solidFill>
                      <a:srgbClr val="33CC3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>
                  <a:off x="1076373" y="3520150"/>
                  <a:ext cx="579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b="1" dirty="0">
                      <a:solidFill>
                        <a:srgbClr val="33CC33"/>
                      </a:solidFill>
                    </a:rPr>
                    <a:t>.  .  .</a:t>
                  </a:r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2001048" y="3552784"/>
                <a:ext cx="755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solidFill>
                      <a:srgbClr val="33CC33"/>
                    </a:solidFill>
                  </a:rPr>
                  <a:t>u past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7236741" y="2229778"/>
              <a:ext cx="4334785" cy="703430"/>
              <a:chOff x="2929328" y="3421981"/>
              <a:chExt cx="4334785" cy="703430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2929328" y="3547350"/>
                <a:ext cx="4334785" cy="578061"/>
                <a:chOff x="2929328" y="3547350"/>
                <a:chExt cx="4334785" cy="578061"/>
              </a:xfrm>
            </p:grpSpPr>
            <p:sp>
              <p:nvSpPr>
                <p:cNvPr id="72" name="TextBox 71"/>
                <p:cNvSpPr txBox="1"/>
                <p:nvPr/>
              </p:nvSpPr>
              <p:spPr>
                <a:xfrm>
                  <a:off x="4301616" y="3586693"/>
                  <a:ext cx="579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b="1" dirty="0">
                      <a:solidFill>
                        <a:srgbClr val="0000CC"/>
                      </a:solidFill>
                    </a:rPr>
                    <a:t>.  .  .</a:t>
                  </a:r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4836923" y="3669288"/>
                  <a:ext cx="2427190" cy="224165"/>
                  <a:chOff x="4836923" y="3669288"/>
                  <a:chExt cx="2427190" cy="224165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 flipV="1">
                    <a:off x="5002701" y="3669288"/>
                    <a:ext cx="2261412" cy="0"/>
                  </a:xfrm>
                  <a:prstGeom prst="line">
                    <a:avLst/>
                  </a:prstGeom>
                  <a:ln w="25400">
                    <a:solidFill>
                      <a:srgbClr val="000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 rot="16200000">
                    <a:off x="4902475" y="3780629"/>
                    <a:ext cx="216000" cy="0"/>
                  </a:xfrm>
                  <a:prstGeom prst="line">
                    <a:avLst/>
                  </a:prstGeom>
                  <a:ln w="25400">
                    <a:solidFill>
                      <a:srgbClr val="000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4836923" y="3893453"/>
                    <a:ext cx="180000" cy="0"/>
                  </a:xfrm>
                  <a:prstGeom prst="line">
                    <a:avLst/>
                  </a:prstGeom>
                  <a:ln w="25400">
                    <a:solidFill>
                      <a:srgbClr val="000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2929328" y="3547350"/>
                  <a:ext cx="1368075" cy="578061"/>
                  <a:chOff x="2929328" y="3547350"/>
                  <a:chExt cx="1368075" cy="578061"/>
                </a:xfrm>
              </p:grpSpPr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2929328" y="3547350"/>
                    <a:ext cx="1231417" cy="578061"/>
                    <a:chOff x="2929328" y="3547350"/>
                    <a:chExt cx="1231417" cy="578061"/>
                  </a:xfrm>
                </p:grpSpPr>
                <p:grpSp>
                  <p:nvGrpSpPr>
                    <p:cNvPr id="78" name="Group 77"/>
                    <p:cNvGrpSpPr/>
                    <p:nvPr/>
                  </p:nvGrpSpPr>
                  <p:grpSpPr>
                    <a:xfrm flipV="1">
                      <a:off x="2929328" y="3672375"/>
                      <a:ext cx="1231417" cy="453036"/>
                      <a:chOff x="1701730" y="3785537"/>
                      <a:chExt cx="1231417" cy="453036"/>
                    </a:xfrm>
                  </p:grpSpPr>
                  <p:cxnSp>
                    <p:nvCxnSpPr>
                      <p:cNvPr id="80" name="Straight Connector 79"/>
                      <p:cNvCxnSpPr/>
                      <p:nvPr/>
                    </p:nvCxnSpPr>
                    <p:spPr>
                      <a:xfrm flipV="1">
                        <a:off x="1701730" y="4226609"/>
                        <a:ext cx="326571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0000C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 flipV="1">
                        <a:off x="2047436" y="3920206"/>
                        <a:ext cx="306000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0000C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/>
                      <p:cNvCxnSpPr/>
                      <p:nvPr/>
                    </p:nvCxnSpPr>
                    <p:spPr>
                      <a:xfrm flipV="1">
                        <a:off x="2335436" y="3795668"/>
                        <a:ext cx="326571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0000C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3" name="Straight Connector 82"/>
                      <p:cNvCxnSpPr/>
                      <p:nvPr/>
                    </p:nvCxnSpPr>
                    <p:spPr>
                      <a:xfrm flipV="1">
                        <a:off x="2645147" y="4021466"/>
                        <a:ext cx="288000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0000C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4" name="Straight Connector 83"/>
                      <p:cNvCxnSpPr/>
                      <p:nvPr/>
                    </p:nvCxnSpPr>
                    <p:spPr>
                      <a:xfrm rot="5400000" flipV="1">
                        <a:off x="1878176" y="4075288"/>
                        <a:ext cx="326571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0000C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 rot="5400000" flipV="1">
                        <a:off x="2268490" y="3857537"/>
                        <a:ext cx="144000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0000C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Connector 85"/>
                      <p:cNvCxnSpPr/>
                      <p:nvPr/>
                    </p:nvCxnSpPr>
                    <p:spPr>
                      <a:xfrm rot="5400000" flipV="1">
                        <a:off x="2546522" y="3910875"/>
                        <a:ext cx="216000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0000C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9" name="Straight Connector 78"/>
                    <p:cNvCxnSpPr/>
                    <p:nvPr/>
                  </p:nvCxnSpPr>
                  <p:spPr>
                    <a:xfrm rot="16200000">
                      <a:off x="2860354" y="3619350"/>
                      <a:ext cx="144000" cy="0"/>
                    </a:xfrm>
                    <a:prstGeom prst="line">
                      <a:avLst/>
                    </a:prstGeom>
                    <a:ln w="25400">
                      <a:solidFill>
                        <a:srgbClr val="0000C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4153403" y="3760469"/>
                    <a:ext cx="144000" cy="0"/>
                  </a:xfrm>
                  <a:prstGeom prst="line">
                    <a:avLst/>
                  </a:prstGeom>
                  <a:ln w="25400">
                    <a:solidFill>
                      <a:srgbClr val="000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 rot="16200000">
                    <a:off x="4086238" y="3826015"/>
                    <a:ext cx="144000" cy="0"/>
                  </a:xfrm>
                  <a:prstGeom prst="line">
                    <a:avLst/>
                  </a:prstGeom>
                  <a:ln w="25400">
                    <a:solidFill>
                      <a:srgbClr val="000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1" name="TextBox 70"/>
              <p:cNvSpPr txBox="1"/>
              <p:nvPr/>
            </p:nvSpPr>
            <p:spPr>
              <a:xfrm>
                <a:off x="3850885" y="3421981"/>
                <a:ext cx="943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solidFill>
                      <a:srgbClr val="0000CC"/>
                    </a:solidFill>
                  </a:rPr>
                  <a:t>u future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7227894" y="895582"/>
              <a:ext cx="3819489" cy="834054"/>
              <a:chOff x="2920481" y="2087785"/>
              <a:chExt cx="3819489" cy="834054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2920481" y="2087785"/>
                <a:ext cx="3819489" cy="834054"/>
                <a:chOff x="2920481" y="2087785"/>
                <a:chExt cx="3819489" cy="834054"/>
              </a:xfrm>
            </p:grpSpPr>
            <p:sp>
              <p:nvSpPr>
                <p:cNvPr id="93" name="Freeform 92"/>
                <p:cNvSpPr/>
                <p:nvPr/>
              </p:nvSpPr>
              <p:spPr>
                <a:xfrm>
                  <a:off x="2920481" y="2164409"/>
                  <a:ext cx="3819295" cy="757430"/>
                </a:xfrm>
                <a:custGeom>
                  <a:avLst/>
                  <a:gdLst>
                    <a:gd name="connsiteX0" fmla="*/ 0 w 2528596"/>
                    <a:gd name="connsiteY0" fmla="*/ 756073 h 757430"/>
                    <a:gd name="connsiteX1" fmla="*/ 475861 w 2528596"/>
                    <a:gd name="connsiteY1" fmla="*/ 700089 h 757430"/>
                    <a:gd name="connsiteX2" fmla="*/ 933061 w 2528596"/>
                    <a:gd name="connsiteY2" fmla="*/ 382848 h 757430"/>
                    <a:gd name="connsiteX3" fmla="*/ 1567542 w 2528596"/>
                    <a:gd name="connsiteY3" fmla="*/ 18954 h 757430"/>
                    <a:gd name="connsiteX4" fmla="*/ 2528596 w 2528596"/>
                    <a:gd name="connsiteY4" fmla="*/ 84269 h 757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28596" h="757430">
                      <a:moveTo>
                        <a:pt x="0" y="756073"/>
                      </a:moveTo>
                      <a:cubicBezTo>
                        <a:pt x="160175" y="759183"/>
                        <a:pt x="320351" y="762293"/>
                        <a:pt x="475861" y="700089"/>
                      </a:cubicBezTo>
                      <a:cubicBezTo>
                        <a:pt x="631371" y="637885"/>
                        <a:pt x="751114" y="496370"/>
                        <a:pt x="933061" y="382848"/>
                      </a:cubicBezTo>
                      <a:cubicBezTo>
                        <a:pt x="1115008" y="269326"/>
                        <a:pt x="1301620" y="68717"/>
                        <a:pt x="1567542" y="18954"/>
                      </a:cubicBezTo>
                      <a:cubicBezTo>
                        <a:pt x="1833464" y="-30809"/>
                        <a:pt x="2181030" y="26730"/>
                        <a:pt x="2528596" y="84269"/>
                      </a:cubicBezTo>
                    </a:path>
                  </a:pathLst>
                </a:custGeom>
                <a:noFill/>
                <a:ln w="25400">
                  <a:solidFill>
                    <a:srgbClr val="CC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3234668" y="2837887"/>
                  <a:ext cx="0" cy="72000"/>
                </a:xfrm>
                <a:prstGeom prst="line">
                  <a:avLst/>
                </a:prstGeom>
                <a:ln w="25400">
                  <a:solidFill>
                    <a:srgbClr val="CC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3561245" y="2799523"/>
                  <a:ext cx="0" cy="72000"/>
                </a:xfrm>
                <a:prstGeom prst="line">
                  <a:avLst/>
                </a:prstGeom>
                <a:ln w="25400">
                  <a:solidFill>
                    <a:srgbClr val="CC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3880287" y="2677371"/>
                  <a:ext cx="0" cy="72000"/>
                </a:xfrm>
                <a:prstGeom prst="line">
                  <a:avLst/>
                </a:prstGeom>
                <a:ln w="25400">
                  <a:solidFill>
                    <a:srgbClr val="CC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4191306" y="2523285"/>
                  <a:ext cx="0" cy="72000"/>
                </a:xfrm>
                <a:prstGeom prst="line">
                  <a:avLst/>
                </a:prstGeom>
                <a:ln w="25400">
                  <a:solidFill>
                    <a:srgbClr val="CC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502331" y="2397186"/>
                  <a:ext cx="0" cy="72000"/>
                </a:xfrm>
                <a:prstGeom prst="line">
                  <a:avLst/>
                </a:prstGeom>
                <a:ln w="25400">
                  <a:solidFill>
                    <a:srgbClr val="CC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835069" y="2248707"/>
                  <a:ext cx="0" cy="72000"/>
                </a:xfrm>
                <a:prstGeom prst="line">
                  <a:avLst/>
                </a:prstGeom>
                <a:ln w="25400">
                  <a:solidFill>
                    <a:srgbClr val="CC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5162031" y="2138584"/>
                  <a:ext cx="0" cy="72000"/>
                </a:xfrm>
                <a:prstGeom prst="line">
                  <a:avLst/>
                </a:prstGeom>
                <a:ln w="25400">
                  <a:solidFill>
                    <a:srgbClr val="CC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5469603" y="2087785"/>
                  <a:ext cx="0" cy="72000"/>
                </a:xfrm>
                <a:prstGeom prst="line">
                  <a:avLst/>
                </a:prstGeom>
                <a:ln w="25400">
                  <a:solidFill>
                    <a:srgbClr val="CC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5788252" y="2090556"/>
                  <a:ext cx="0" cy="72000"/>
                </a:xfrm>
                <a:prstGeom prst="line">
                  <a:avLst/>
                </a:prstGeom>
                <a:ln w="25400">
                  <a:solidFill>
                    <a:srgbClr val="CC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6113749" y="2113182"/>
                  <a:ext cx="0" cy="72000"/>
                </a:xfrm>
                <a:prstGeom prst="line">
                  <a:avLst/>
                </a:prstGeom>
                <a:ln w="25400">
                  <a:solidFill>
                    <a:srgbClr val="CC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6421321" y="2144933"/>
                  <a:ext cx="0" cy="72000"/>
                </a:xfrm>
                <a:prstGeom prst="line">
                  <a:avLst/>
                </a:prstGeom>
                <a:ln w="25400">
                  <a:solidFill>
                    <a:srgbClr val="CC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6739970" y="2166754"/>
                  <a:ext cx="0" cy="72000"/>
                </a:xfrm>
                <a:prstGeom prst="line">
                  <a:avLst/>
                </a:prstGeom>
                <a:ln w="25400">
                  <a:solidFill>
                    <a:srgbClr val="CC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TextBox 91"/>
              <p:cNvSpPr txBox="1"/>
              <p:nvPr/>
            </p:nvSpPr>
            <p:spPr>
              <a:xfrm>
                <a:off x="4007929" y="2545777"/>
                <a:ext cx="2017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solidFill>
                      <a:srgbClr val="CC3300"/>
                    </a:solidFill>
                  </a:rPr>
                  <a:t>y future (predicted)</a:t>
                </a: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6459054" y="1047142"/>
              <a:ext cx="5098171" cy="684000"/>
              <a:chOff x="2151641" y="2239345"/>
              <a:chExt cx="5098171" cy="684000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2929812" y="2239345"/>
                <a:ext cx="4320000" cy="684000"/>
                <a:chOff x="2929812" y="2239345"/>
                <a:chExt cx="4320000" cy="684000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2929812" y="2239345"/>
                  <a:ext cx="4320000" cy="684000"/>
                  <a:chOff x="2929812" y="2276669"/>
                  <a:chExt cx="4320000" cy="684000"/>
                </a:xfrm>
              </p:grpSpPr>
              <p:sp>
                <p:nvSpPr>
                  <p:cNvPr id="113" name="Freeform 112"/>
                  <p:cNvSpPr/>
                  <p:nvPr/>
                </p:nvSpPr>
                <p:spPr>
                  <a:xfrm>
                    <a:off x="2929812" y="2276669"/>
                    <a:ext cx="4320000" cy="684000"/>
                  </a:xfrm>
                  <a:custGeom>
                    <a:avLst/>
                    <a:gdLst>
                      <a:gd name="connsiteX0" fmla="*/ 0 w 1380930"/>
                      <a:gd name="connsiteY0" fmla="*/ 662474 h 662474"/>
                      <a:gd name="connsiteX1" fmla="*/ 102637 w 1380930"/>
                      <a:gd name="connsiteY1" fmla="*/ 401217 h 662474"/>
                      <a:gd name="connsiteX2" fmla="*/ 270588 w 1380930"/>
                      <a:gd name="connsiteY2" fmla="*/ 205274 h 662474"/>
                      <a:gd name="connsiteX3" fmla="*/ 457200 w 1380930"/>
                      <a:gd name="connsiteY3" fmla="*/ 83976 h 662474"/>
                      <a:gd name="connsiteX4" fmla="*/ 634481 w 1380930"/>
                      <a:gd name="connsiteY4" fmla="*/ 37323 h 662474"/>
                      <a:gd name="connsiteX5" fmla="*/ 970384 w 1380930"/>
                      <a:gd name="connsiteY5" fmla="*/ 9331 h 662474"/>
                      <a:gd name="connsiteX6" fmla="*/ 1380930 w 1380930"/>
                      <a:gd name="connsiteY6" fmla="*/ 0 h 662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80930" h="662474">
                        <a:moveTo>
                          <a:pt x="0" y="662474"/>
                        </a:moveTo>
                        <a:cubicBezTo>
                          <a:pt x="28769" y="569945"/>
                          <a:pt x="57539" y="477417"/>
                          <a:pt x="102637" y="401217"/>
                        </a:cubicBezTo>
                        <a:cubicBezTo>
                          <a:pt x="147735" y="325017"/>
                          <a:pt x="211494" y="258147"/>
                          <a:pt x="270588" y="205274"/>
                        </a:cubicBezTo>
                        <a:cubicBezTo>
                          <a:pt x="329682" y="152401"/>
                          <a:pt x="396551" y="111968"/>
                          <a:pt x="457200" y="83976"/>
                        </a:cubicBezTo>
                        <a:cubicBezTo>
                          <a:pt x="517849" y="55984"/>
                          <a:pt x="548950" y="49764"/>
                          <a:pt x="634481" y="37323"/>
                        </a:cubicBezTo>
                        <a:cubicBezTo>
                          <a:pt x="720012" y="24882"/>
                          <a:pt x="845976" y="15551"/>
                          <a:pt x="970384" y="9331"/>
                        </a:cubicBezTo>
                        <a:cubicBezTo>
                          <a:pt x="1094792" y="3111"/>
                          <a:pt x="1237861" y="1555"/>
                          <a:pt x="1380930" y="0"/>
                        </a:cubicBezTo>
                      </a:path>
                    </a:pathLst>
                  </a:custGeom>
                  <a:noFill/>
                  <a:ln w="25400">
                    <a:solidFill>
                      <a:srgbClr val="FF33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3234668" y="2703761"/>
                    <a:ext cx="0" cy="72000"/>
                  </a:xfrm>
                  <a:prstGeom prst="line">
                    <a:avLst/>
                  </a:prstGeom>
                  <a:ln w="25400">
                    <a:solidFill>
                      <a:srgbClr val="FF33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/>
                  <p:cNvCxnSpPr/>
                  <p:nvPr/>
                </p:nvCxnSpPr>
                <p:spPr>
                  <a:xfrm>
                    <a:off x="3561245" y="2563797"/>
                    <a:ext cx="0" cy="72000"/>
                  </a:xfrm>
                  <a:prstGeom prst="line">
                    <a:avLst/>
                  </a:prstGeom>
                  <a:ln w="25400">
                    <a:solidFill>
                      <a:srgbClr val="FF33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>
                    <a:off x="3880287" y="2460695"/>
                    <a:ext cx="0" cy="72000"/>
                  </a:xfrm>
                  <a:prstGeom prst="line">
                    <a:avLst/>
                  </a:prstGeom>
                  <a:ln w="25400">
                    <a:solidFill>
                      <a:srgbClr val="FF33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>
                    <a:off x="4191306" y="2389159"/>
                    <a:ext cx="0" cy="72000"/>
                  </a:xfrm>
                  <a:prstGeom prst="line">
                    <a:avLst/>
                  </a:prstGeom>
                  <a:ln w="25400">
                    <a:solidFill>
                      <a:srgbClr val="FF33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4502331" y="2345610"/>
                    <a:ext cx="0" cy="72000"/>
                  </a:xfrm>
                  <a:prstGeom prst="line">
                    <a:avLst/>
                  </a:prstGeom>
                  <a:ln w="25400">
                    <a:solidFill>
                      <a:srgbClr val="FF33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4835069" y="2311431"/>
                    <a:ext cx="0" cy="72000"/>
                  </a:xfrm>
                  <a:prstGeom prst="line">
                    <a:avLst/>
                  </a:prstGeom>
                  <a:ln w="25400">
                    <a:solidFill>
                      <a:srgbClr val="FF33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5162031" y="2296558"/>
                    <a:ext cx="0" cy="72000"/>
                  </a:xfrm>
                  <a:prstGeom prst="line">
                    <a:avLst/>
                  </a:prstGeom>
                  <a:ln w="25400">
                    <a:solidFill>
                      <a:srgbClr val="FF33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5469603" y="2296559"/>
                    <a:ext cx="0" cy="72000"/>
                  </a:xfrm>
                  <a:prstGeom prst="line">
                    <a:avLst/>
                  </a:prstGeom>
                  <a:ln w="25400">
                    <a:solidFill>
                      <a:srgbClr val="FF33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5788252" y="2299330"/>
                    <a:ext cx="0" cy="72000"/>
                  </a:xfrm>
                  <a:prstGeom prst="line">
                    <a:avLst/>
                  </a:prstGeom>
                  <a:ln w="25400">
                    <a:solidFill>
                      <a:srgbClr val="FF33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6113749" y="2259232"/>
                  <a:ext cx="0" cy="72000"/>
                </a:xfrm>
                <a:prstGeom prst="line">
                  <a:avLst/>
                </a:prstGeom>
                <a:ln w="25400">
                  <a:solidFill>
                    <a:srgbClr val="FF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6421321" y="2259233"/>
                  <a:ext cx="0" cy="72000"/>
                </a:xfrm>
                <a:prstGeom prst="line">
                  <a:avLst/>
                </a:prstGeom>
                <a:ln w="25400">
                  <a:solidFill>
                    <a:srgbClr val="FF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6739970" y="2262004"/>
                  <a:ext cx="0" cy="72000"/>
                </a:xfrm>
                <a:prstGeom prst="line">
                  <a:avLst/>
                </a:prstGeom>
                <a:ln w="25400">
                  <a:solidFill>
                    <a:srgbClr val="FF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TextBox 107"/>
              <p:cNvSpPr txBox="1"/>
              <p:nvPr/>
            </p:nvSpPr>
            <p:spPr>
              <a:xfrm>
                <a:off x="2151641" y="2336754"/>
                <a:ext cx="12929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solidFill>
                      <a:srgbClr val="FF3300"/>
                    </a:solidFill>
                  </a:rPr>
                  <a:t>y  reference</a:t>
                </a: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280880" y="969106"/>
              <a:ext cx="6456954" cy="2901405"/>
              <a:chOff x="456632" y="984521"/>
              <a:chExt cx="6456954" cy="2901405"/>
            </a:xfrm>
          </p:grpSpPr>
          <p:cxnSp>
            <p:nvCxnSpPr>
              <p:cNvPr id="124" name="Straight Connector 123"/>
              <p:cNvCxnSpPr/>
              <p:nvPr/>
            </p:nvCxnSpPr>
            <p:spPr>
              <a:xfrm>
                <a:off x="2417559" y="984521"/>
                <a:ext cx="0" cy="239406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5" name="Group 124"/>
              <p:cNvGrpSpPr/>
              <p:nvPr/>
            </p:nvGrpSpPr>
            <p:grpSpPr>
              <a:xfrm>
                <a:off x="456632" y="3147484"/>
                <a:ext cx="6456954" cy="738442"/>
                <a:chOff x="973467" y="4324272"/>
                <a:chExt cx="6456954" cy="738442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1488619" y="4328487"/>
                  <a:ext cx="5439310" cy="734227"/>
                  <a:chOff x="1488619" y="4328487"/>
                  <a:chExt cx="5439310" cy="734227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1567543" y="4572000"/>
                    <a:ext cx="27720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4946031" y="4572000"/>
                    <a:ext cx="2160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3236422" y="4491688"/>
                    <a:ext cx="0" cy="72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/>
                  <p:cNvCxnSpPr/>
                  <p:nvPr/>
                </p:nvCxnSpPr>
                <p:spPr>
                  <a:xfrm>
                    <a:off x="3563384" y="4486146"/>
                    <a:ext cx="0" cy="72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/>
                  <p:cNvCxnSpPr/>
                  <p:nvPr/>
                </p:nvCxnSpPr>
                <p:spPr>
                  <a:xfrm>
                    <a:off x="3870956" y="4486147"/>
                    <a:ext cx="0" cy="72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>
                    <a:off x="4189605" y="4488918"/>
                    <a:ext cx="0" cy="72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/>
                  <p:nvPr/>
                </p:nvCxnSpPr>
                <p:spPr>
                  <a:xfrm>
                    <a:off x="1701339" y="4494459"/>
                    <a:ext cx="0" cy="72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028301" y="4488917"/>
                    <a:ext cx="0" cy="72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>
                    <a:off x="2335873" y="4488918"/>
                    <a:ext cx="0" cy="72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2654522" y="4491689"/>
                    <a:ext cx="0" cy="72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9" name="Group 138"/>
                  <p:cNvGrpSpPr/>
                  <p:nvPr/>
                </p:nvGrpSpPr>
                <p:grpSpPr>
                  <a:xfrm>
                    <a:off x="2876194" y="4693382"/>
                    <a:ext cx="1802271" cy="369332"/>
                    <a:chOff x="1516786" y="4651024"/>
                    <a:chExt cx="1802271" cy="369332"/>
                  </a:xfrm>
                </p:grpSpPr>
                <p:cxnSp>
                  <p:nvCxnSpPr>
                    <p:cNvPr id="150" name="Straight Connector 149"/>
                    <p:cNvCxnSpPr/>
                    <p:nvPr/>
                  </p:nvCxnSpPr>
                  <p:spPr>
                    <a:xfrm rot="16200000" flipH="1">
                      <a:off x="2725057" y="4241690"/>
                      <a:ext cx="0" cy="1188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1" name="TextBox 150"/>
                    <p:cNvSpPr txBox="1"/>
                    <p:nvPr/>
                  </p:nvSpPr>
                  <p:spPr>
                    <a:xfrm>
                      <a:off x="1516786" y="4651024"/>
                      <a:ext cx="61427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N" dirty="0"/>
                        <a:t>time</a:t>
                      </a:r>
                    </a:p>
                  </p:txBody>
                </p:sp>
              </p:grp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1488619" y="4459544"/>
                    <a:ext cx="54393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dirty="0"/>
                      <a:t>-</a:t>
                    </a:r>
                    <a:r>
                      <a:rPr lang="en-IN" sz="1200" dirty="0"/>
                      <a:t>4       -3     -2     -1      0       1       2      3       4                      M                                             P</a:t>
                    </a:r>
                  </a:p>
                </p:txBody>
              </p: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4363150" y="4337480"/>
                    <a:ext cx="57900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b="1" dirty="0"/>
                      <a:t>.  .  .</a:t>
                    </a:r>
                  </a:p>
                </p:txBody>
              </p: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5035868" y="4501352"/>
                    <a:ext cx="0" cy="72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3" name="Group 142"/>
                  <p:cNvGrpSpPr/>
                  <p:nvPr/>
                </p:nvGrpSpPr>
                <p:grpSpPr>
                  <a:xfrm>
                    <a:off x="5711847" y="4486484"/>
                    <a:ext cx="1116000" cy="86535"/>
                    <a:chOff x="5880000" y="4485465"/>
                    <a:chExt cx="1116000" cy="86535"/>
                  </a:xfrm>
                </p:grpSpPr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>
                      <a:off x="5880000" y="4572000"/>
                      <a:ext cx="1116000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5954747" y="4485465"/>
                      <a:ext cx="0" cy="720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Straight Connector 146"/>
                    <p:cNvCxnSpPr/>
                    <p:nvPr/>
                  </p:nvCxnSpPr>
                  <p:spPr>
                    <a:xfrm>
                      <a:off x="6281709" y="4489254"/>
                      <a:ext cx="0" cy="720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Straight Connector 147"/>
                    <p:cNvCxnSpPr/>
                    <p:nvPr/>
                  </p:nvCxnSpPr>
                  <p:spPr>
                    <a:xfrm>
                      <a:off x="6589281" y="4489255"/>
                      <a:ext cx="0" cy="720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" name="Straight Connector 148"/>
                    <p:cNvCxnSpPr/>
                    <p:nvPr/>
                  </p:nvCxnSpPr>
                  <p:spPr>
                    <a:xfrm>
                      <a:off x="6907930" y="4492026"/>
                      <a:ext cx="0" cy="720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5150350" y="4328487"/>
                    <a:ext cx="57900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b="1" dirty="0"/>
                      <a:t>.  .  .</a:t>
                    </a:r>
                  </a:p>
                </p:txBody>
              </p:sp>
            </p:grpSp>
            <p:sp>
              <p:nvSpPr>
                <p:cNvPr id="127" name="TextBox 126"/>
                <p:cNvSpPr txBox="1"/>
                <p:nvPr/>
              </p:nvSpPr>
              <p:spPr>
                <a:xfrm>
                  <a:off x="973467" y="4324272"/>
                  <a:ext cx="579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b="1" dirty="0"/>
                    <a:t>.  .  .</a:t>
                  </a: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6851416" y="4329529"/>
                  <a:ext cx="579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b="1" dirty="0"/>
                    <a:t>.  .  .</a:t>
                  </a:r>
                </a:p>
              </p:txBody>
            </p:sp>
          </p:grpSp>
        </p:grpSp>
      </p:grpSp>
      <p:grpSp>
        <p:nvGrpSpPr>
          <p:cNvPr id="165" name="Group 164"/>
          <p:cNvGrpSpPr/>
          <p:nvPr/>
        </p:nvGrpSpPr>
        <p:grpSpPr>
          <a:xfrm>
            <a:off x="8832986" y="3278963"/>
            <a:ext cx="1082935" cy="455657"/>
            <a:chOff x="8832986" y="3278963"/>
            <a:chExt cx="1082935" cy="455657"/>
          </a:xfrm>
        </p:grpSpPr>
        <p:grpSp>
          <p:nvGrpSpPr>
            <p:cNvPr id="155" name="Group 154"/>
            <p:cNvGrpSpPr/>
            <p:nvPr/>
          </p:nvGrpSpPr>
          <p:grpSpPr>
            <a:xfrm>
              <a:off x="9627059" y="3278963"/>
              <a:ext cx="288862" cy="428395"/>
              <a:chOff x="9627059" y="3278963"/>
              <a:chExt cx="288862" cy="428395"/>
            </a:xfrm>
          </p:grpSpPr>
          <p:cxnSp>
            <p:nvCxnSpPr>
              <p:cNvPr id="153" name="Straight Connector 152"/>
              <p:cNvCxnSpPr/>
              <p:nvPr/>
            </p:nvCxnSpPr>
            <p:spPr>
              <a:xfrm>
                <a:off x="9745448" y="3278963"/>
                <a:ext cx="0" cy="72000"/>
              </a:xfrm>
              <a:prstGeom prst="line">
                <a:avLst/>
              </a:prstGeom>
              <a:ln w="25400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9627059" y="3338026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solidFill>
                      <a:srgbClr val="C00000"/>
                    </a:solidFill>
                  </a:rPr>
                  <a:t>k</a:t>
                </a: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8832986" y="3306225"/>
              <a:ext cx="288862" cy="428395"/>
              <a:chOff x="9627059" y="3278963"/>
              <a:chExt cx="288862" cy="428395"/>
            </a:xfrm>
          </p:grpSpPr>
          <p:cxnSp>
            <p:nvCxnSpPr>
              <p:cNvPr id="157" name="Straight Connector 156"/>
              <p:cNvCxnSpPr/>
              <p:nvPr/>
            </p:nvCxnSpPr>
            <p:spPr>
              <a:xfrm>
                <a:off x="9745448" y="3278963"/>
                <a:ext cx="0" cy="72000"/>
              </a:xfrm>
              <a:prstGeom prst="line">
                <a:avLst/>
              </a:prstGeom>
              <a:ln w="25400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9627059" y="3338026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solidFill>
                      <a:srgbClr val="C00000"/>
                    </a:solidFill>
                  </a:rPr>
                  <a:t>k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814817" y="2418944"/>
                <a:ext cx="2774221" cy="791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17" y="2418944"/>
                <a:ext cx="2774221" cy="7911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596060" y="3598722"/>
                <a:ext cx="4188454" cy="792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60" y="3598722"/>
                <a:ext cx="4188454" cy="7921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/>
              <p:cNvSpPr/>
              <p:nvPr/>
            </p:nvSpPr>
            <p:spPr>
              <a:xfrm>
                <a:off x="6239343" y="4262086"/>
                <a:ext cx="2676117" cy="3842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343" y="4262086"/>
                <a:ext cx="2676117" cy="384272"/>
              </a:xfrm>
              <a:prstGeom prst="rect">
                <a:avLst/>
              </a:prstGeom>
              <a:blipFill>
                <a:blip r:embed="rId4"/>
                <a:stretch>
                  <a:fillRect t="-7937" r="-4556" b="-79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61359" y="4016148"/>
                <a:ext cx="1624483" cy="778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359" y="4016148"/>
                <a:ext cx="1624483" cy="7782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607996" y="4860993"/>
                <a:ext cx="4768741" cy="792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rgbClr val="CC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solidFill>
                                    <a:srgbClr val="CC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solidFill>
                                    <a:srgbClr val="CC33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solidFill>
                                <a:srgbClr val="CC33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IN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b="0" i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IN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IN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IN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IN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33CC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rgbClr val="33CC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rgbClr val="33CC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i="1">
                                      <a:solidFill>
                                        <a:srgbClr val="33CC33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i="1">
                                      <a:solidFill>
                                        <a:srgbClr val="33CC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33CC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rgbClr val="33CC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rgbClr val="33CC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IN" b="0" i="1" smtClean="0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96" y="4860993"/>
                <a:ext cx="4768741" cy="7921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6" name="Group 185"/>
          <p:cNvGrpSpPr/>
          <p:nvPr/>
        </p:nvGrpSpPr>
        <p:grpSpPr>
          <a:xfrm>
            <a:off x="1285556" y="5653132"/>
            <a:ext cx="3995325" cy="841343"/>
            <a:chOff x="1285556" y="5653132"/>
            <a:chExt cx="3995325" cy="841343"/>
          </a:xfrm>
        </p:grpSpPr>
        <p:grpSp>
          <p:nvGrpSpPr>
            <p:cNvPr id="178" name="Group 177"/>
            <p:cNvGrpSpPr/>
            <p:nvPr/>
          </p:nvGrpSpPr>
          <p:grpSpPr>
            <a:xfrm>
              <a:off x="1285556" y="5653132"/>
              <a:ext cx="1690059" cy="841343"/>
              <a:chOff x="1285556" y="5653132"/>
              <a:chExt cx="1690059" cy="841343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1285556" y="5848144"/>
                <a:ext cx="16900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solidFill>
                      <a:srgbClr val="0000CC"/>
                    </a:solidFill>
                  </a:rPr>
                  <a:t>Effect of control moves</a:t>
                </a:r>
              </a:p>
            </p:txBody>
          </p:sp>
          <p:sp>
            <p:nvSpPr>
              <p:cNvPr id="176" name="Left Brace 175"/>
              <p:cNvSpPr/>
              <p:nvPr/>
            </p:nvSpPr>
            <p:spPr>
              <a:xfrm rot="16200000">
                <a:off x="2000565" y="5114690"/>
                <a:ext cx="183115" cy="1260000"/>
              </a:xfrm>
              <a:prstGeom prst="leftBrace">
                <a:avLst>
                  <a:gd name="adj1" fmla="val 96543"/>
                  <a:gd name="adj2" fmla="val 50000"/>
                </a:avLst>
              </a:prstGeom>
              <a:ln w="127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2958764" y="5698788"/>
              <a:ext cx="2322117" cy="609142"/>
              <a:chOff x="2958764" y="5698788"/>
              <a:chExt cx="2322117" cy="609142"/>
            </a:xfrm>
          </p:grpSpPr>
          <p:sp>
            <p:nvSpPr>
              <p:cNvPr id="170" name="TextBox 169"/>
              <p:cNvSpPr txBox="1"/>
              <p:nvPr/>
            </p:nvSpPr>
            <p:spPr>
              <a:xfrm>
                <a:off x="3064007" y="5938598"/>
                <a:ext cx="207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solidFill>
                      <a:srgbClr val="33CC33"/>
                    </a:solidFill>
                  </a:rPr>
                  <a:t>Effect of past moves</a:t>
                </a:r>
              </a:p>
            </p:txBody>
          </p:sp>
          <p:sp>
            <p:nvSpPr>
              <p:cNvPr id="177" name="Left Brace 176"/>
              <p:cNvSpPr/>
              <p:nvPr/>
            </p:nvSpPr>
            <p:spPr>
              <a:xfrm rot="16200000">
                <a:off x="4045145" y="4612407"/>
                <a:ext cx="149356" cy="2322117"/>
              </a:xfrm>
              <a:prstGeom prst="leftBrace">
                <a:avLst>
                  <a:gd name="adj1" fmla="val 96543"/>
                  <a:gd name="adj2" fmla="val 50000"/>
                </a:avLst>
              </a:prstGeom>
              <a:ln w="12700">
                <a:solidFill>
                  <a:srgbClr val="33CC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87" name="Group 186"/>
          <p:cNvGrpSpPr/>
          <p:nvPr/>
        </p:nvGrpSpPr>
        <p:grpSpPr>
          <a:xfrm>
            <a:off x="6424941" y="5301713"/>
            <a:ext cx="4768741" cy="1282907"/>
            <a:chOff x="6424941" y="5301713"/>
            <a:chExt cx="4768741" cy="1282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6424941" y="5301713"/>
                  <a:ext cx="4768741" cy="7921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solidFill>
                                      <a:srgbClr val="CC33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solidFill>
                                      <a:srgbClr val="CC33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IN" b="0" i="1" smtClean="0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IN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IN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IN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b="0" i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IN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IN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IN" b="0" i="1" smtClean="0">
                                <a:solidFill>
                                  <a:srgbClr val="33CC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solidFill>
                                  <a:srgbClr val="33CC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solidFill>
                                  <a:srgbClr val="33CC33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IN" b="0" i="0" smtClean="0">
                                <a:solidFill>
                                  <a:srgbClr val="33CC33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  <m:e>
                            <m:d>
                              <m:dPr>
                                <m:ctrlPr>
                                  <a:rPr lang="en-IN" b="0" i="1" smtClean="0">
                                    <a:solidFill>
                                      <a:srgbClr val="33CC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rgbClr val="33CC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solidFill>
                                          <a:srgbClr val="33CC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solidFill>
                                          <a:srgbClr val="33CC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IN" i="1">
                                        <a:solidFill>
                                          <a:srgbClr val="33CC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 i="1">
                                        <a:solidFill>
                                          <a:srgbClr val="33CC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solidFill>
                                      <a:srgbClr val="33CC33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rgbClr val="33CC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solidFill>
                                          <a:srgbClr val="33CC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solidFill>
                                          <a:srgbClr val="33CC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IN" b="0" i="1" smtClean="0">
                                    <a:solidFill>
                                      <a:srgbClr val="33CC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solidFill>
                                      <a:srgbClr val="33CC33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33CC33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solidFill>
                                      <a:srgbClr val="33CC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b="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33CC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33CC33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33CC3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4941" y="5301713"/>
                  <a:ext cx="4768741" cy="7921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9" name="Group 178"/>
            <p:cNvGrpSpPr/>
            <p:nvPr/>
          </p:nvGrpSpPr>
          <p:grpSpPr>
            <a:xfrm>
              <a:off x="6852290" y="6061400"/>
              <a:ext cx="1891176" cy="469749"/>
              <a:chOff x="1136990" y="5590072"/>
              <a:chExt cx="1891176" cy="469749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1136990" y="5690489"/>
                <a:ext cx="1891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solidFill>
                      <a:srgbClr val="0000CC"/>
                    </a:solidFill>
                  </a:rPr>
                  <a:t>Forced response</a:t>
                </a:r>
              </a:p>
            </p:txBody>
          </p:sp>
          <p:sp>
            <p:nvSpPr>
              <p:cNvPr id="181" name="Left Brace 180"/>
              <p:cNvSpPr/>
              <p:nvPr/>
            </p:nvSpPr>
            <p:spPr>
              <a:xfrm rot="16200000">
                <a:off x="2000565" y="5051630"/>
                <a:ext cx="183115" cy="1260000"/>
              </a:xfrm>
              <a:prstGeom prst="leftBrace">
                <a:avLst>
                  <a:gd name="adj1" fmla="val 96543"/>
                  <a:gd name="adj2" fmla="val 50000"/>
                </a:avLst>
              </a:prstGeom>
              <a:ln w="127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8698571" y="6084183"/>
              <a:ext cx="2460260" cy="500437"/>
              <a:chOff x="2958765" y="5698787"/>
              <a:chExt cx="2460260" cy="500437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3438967" y="5829892"/>
                <a:ext cx="1504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solidFill>
                      <a:srgbClr val="33CC33"/>
                    </a:solidFill>
                  </a:rPr>
                  <a:t>Free response</a:t>
                </a:r>
              </a:p>
            </p:txBody>
          </p:sp>
          <p:sp>
            <p:nvSpPr>
              <p:cNvPr id="185" name="Left Brace 184"/>
              <p:cNvSpPr/>
              <p:nvPr/>
            </p:nvSpPr>
            <p:spPr>
              <a:xfrm rot="16200000">
                <a:off x="4077022" y="4580530"/>
                <a:ext cx="223746" cy="2460260"/>
              </a:xfrm>
              <a:prstGeom prst="leftBrace">
                <a:avLst>
                  <a:gd name="adj1" fmla="val 96543"/>
                  <a:gd name="adj2" fmla="val 50000"/>
                </a:avLst>
              </a:prstGeom>
              <a:ln w="12700">
                <a:solidFill>
                  <a:srgbClr val="33CC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103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  <p:bldP spid="160" grpId="0"/>
      <p:bldP spid="161" grpId="0"/>
      <p:bldP spid="162" grpId="0"/>
      <p:bldP spid="1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DMC Predictive Model</a:t>
            </a:r>
            <a:endParaRPr lang="en-IN" dirty="0"/>
          </a:p>
        </p:txBody>
      </p:sp>
      <p:grpSp>
        <p:nvGrpSpPr>
          <p:cNvPr id="9" name="Group 8"/>
          <p:cNvGrpSpPr/>
          <p:nvPr/>
        </p:nvGrpSpPr>
        <p:grpSpPr>
          <a:xfrm>
            <a:off x="616590" y="2537050"/>
            <a:ext cx="4412491" cy="3398697"/>
            <a:chOff x="2459734" y="1574901"/>
            <a:chExt cx="4412491" cy="3398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532888" y="1574901"/>
                  <a:ext cx="1707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2888" y="1574901"/>
                  <a:ext cx="1707711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6557"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459735" y="2080345"/>
                  <a:ext cx="2563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9735" y="2080345"/>
                  <a:ext cx="2563394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6557"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459735" y="3243206"/>
                  <a:ext cx="441249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𝑓𝑘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b="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9735" y="3243206"/>
                  <a:ext cx="4412490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459734" y="4604266"/>
                  <a:ext cx="43711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9734" y="4604266"/>
                  <a:ext cx="4371197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6557"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3618642" y="2333570"/>
              <a:ext cx="24558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  <a:endParaRPr lang="en-IN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79602" y="3583250"/>
              <a:ext cx="24558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  <a:endParaRPr lang="en-IN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96000" y="1359833"/>
            <a:ext cx="5732906" cy="2917828"/>
            <a:chOff x="6096000" y="1359833"/>
            <a:chExt cx="5732906" cy="2917828"/>
          </a:xfrm>
        </p:grpSpPr>
        <p:grpSp>
          <p:nvGrpSpPr>
            <p:cNvPr id="64" name="Group 63"/>
            <p:cNvGrpSpPr/>
            <p:nvPr/>
          </p:nvGrpSpPr>
          <p:grpSpPr>
            <a:xfrm>
              <a:off x="6096000" y="1374077"/>
              <a:ext cx="576943" cy="2895020"/>
              <a:chOff x="6096000" y="1374077"/>
              <a:chExt cx="576943" cy="28950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129974" y="1374077"/>
                    <a:ext cx="542969" cy="28623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  <a:p>
                    <a:r>
                      <a:rPr lang="en-US" dirty="0"/>
                      <a:t>  .</a:t>
                    </a:r>
                  </a:p>
                  <a:p>
                    <a:r>
                      <a:rPr lang="en-US" dirty="0"/>
                      <a:t>  .</a:t>
                    </a:r>
                  </a:p>
                  <a:p>
                    <a:r>
                      <a:rPr lang="en-US" dirty="0"/>
                      <a:t>  .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  <a:p>
                    <a:r>
                      <a:rPr lang="en-US" dirty="0"/>
                      <a:t>  .</a:t>
                    </a:r>
                  </a:p>
                  <a:p>
                    <a:r>
                      <a:rPr lang="en-US" dirty="0"/>
                      <a:t>  .</a:t>
                    </a:r>
                  </a:p>
                  <a:p>
                    <a:r>
                      <a:rPr lang="en-US" dirty="0"/>
                      <a:t>  .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9974" y="1374077"/>
                    <a:ext cx="542969" cy="286232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851" r="-17978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" name="Group 16"/>
              <p:cNvGrpSpPr/>
              <p:nvPr/>
            </p:nvGrpSpPr>
            <p:grpSpPr>
              <a:xfrm>
                <a:off x="6096000" y="1392365"/>
                <a:ext cx="108000" cy="2868168"/>
                <a:chOff x="6790944" y="2127113"/>
                <a:chExt cx="149352" cy="2868168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6793992" y="2127113"/>
                  <a:ext cx="0" cy="286232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6793992" y="2127113"/>
                  <a:ext cx="14630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6790944" y="4995281"/>
                  <a:ext cx="14630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 flipH="1">
                <a:off x="6515529" y="1400929"/>
                <a:ext cx="108000" cy="2868168"/>
                <a:chOff x="6790944" y="2127113"/>
                <a:chExt cx="149352" cy="2868168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6793992" y="2127113"/>
                  <a:ext cx="0" cy="286232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6793992" y="2127113"/>
                  <a:ext cx="14630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6790944" y="4995281"/>
                  <a:ext cx="14630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oup 64"/>
            <p:cNvGrpSpPr/>
            <p:nvPr/>
          </p:nvGrpSpPr>
          <p:grpSpPr>
            <a:xfrm>
              <a:off x="6788340" y="1359833"/>
              <a:ext cx="5040566" cy="2917828"/>
              <a:chOff x="6788340" y="1359833"/>
              <a:chExt cx="5040566" cy="291782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1241639" y="1362093"/>
                <a:ext cx="587267" cy="2895020"/>
                <a:chOff x="11182873" y="2115129"/>
                <a:chExt cx="587267" cy="28950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11216847" y="2115129"/>
                      <a:ext cx="553293" cy="286232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IN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IN" dirty="0"/>
                    </a:p>
                    <a:p>
                      <a:r>
                        <a:rPr lang="en-US" dirty="0"/>
                        <a:t>  .</a:t>
                      </a:r>
                    </a:p>
                    <a:p>
                      <a:r>
                        <a:rPr lang="en-US" dirty="0"/>
                        <a:t>  .</a:t>
                      </a:r>
                    </a:p>
                    <a:p>
                      <a:r>
                        <a:rPr lang="en-US" dirty="0"/>
                        <a:t>  .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IN" dirty="0"/>
                    </a:p>
                    <a:p>
                      <a:r>
                        <a:rPr lang="en-US" dirty="0"/>
                        <a:t>  .</a:t>
                      </a:r>
                    </a:p>
                    <a:p>
                      <a:r>
                        <a:rPr lang="en-US" dirty="0"/>
                        <a:t>  .</a:t>
                      </a:r>
                    </a:p>
                    <a:p>
                      <a:r>
                        <a:rPr lang="en-US" dirty="0"/>
                        <a:t>  .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16847" y="2115129"/>
                      <a:ext cx="553293" cy="286232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8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3" name="Group 22"/>
                <p:cNvGrpSpPr/>
                <p:nvPr/>
              </p:nvGrpSpPr>
              <p:grpSpPr>
                <a:xfrm>
                  <a:off x="11182873" y="2133417"/>
                  <a:ext cx="108000" cy="2868168"/>
                  <a:chOff x="6790944" y="2127113"/>
                  <a:chExt cx="149352" cy="2868168"/>
                </a:xfrm>
              </p:grpSpPr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6793992" y="2127113"/>
                    <a:ext cx="0" cy="28623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793992" y="2127113"/>
                    <a:ext cx="146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6790944" y="4995281"/>
                    <a:ext cx="146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Group 26"/>
                <p:cNvGrpSpPr/>
                <p:nvPr/>
              </p:nvGrpSpPr>
              <p:grpSpPr>
                <a:xfrm flipH="1">
                  <a:off x="11602402" y="2141981"/>
                  <a:ext cx="108000" cy="2868168"/>
                  <a:chOff x="6790944" y="2127113"/>
                  <a:chExt cx="149352" cy="2868168"/>
                </a:xfrm>
              </p:grpSpPr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6793992" y="2127113"/>
                    <a:ext cx="0" cy="28623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6793992" y="2127113"/>
                    <a:ext cx="146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6790944" y="4995281"/>
                    <a:ext cx="146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6" name="Group 45"/>
              <p:cNvGrpSpPr/>
              <p:nvPr/>
            </p:nvGrpSpPr>
            <p:grpSpPr>
              <a:xfrm>
                <a:off x="7193623" y="1359833"/>
                <a:ext cx="3170475" cy="2917828"/>
                <a:chOff x="7330063" y="2112869"/>
                <a:chExt cx="3170475" cy="2917828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7330063" y="2112869"/>
                  <a:ext cx="108000" cy="2868168"/>
                  <a:chOff x="6790944" y="2127113"/>
                  <a:chExt cx="149352" cy="2868168"/>
                </a:xfrm>
              </p:grpSpPr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6793992" y="2127113"/>
                    <a:ext cx="0" cy="28623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6793992" y="2127113"/>
                    <a:ext cx="146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6790944" y="4995281"/>
                    <a:ext cx="146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7364037" y="2127113"/>
                      <a:ext cx="573362" cy="286232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IN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  <a:p>
                      <a:r>
                        <a:rPr lang="en-US" dirty="0"/>
                        <a:t>  .</a:t>
                      </a:r>
                    </a:p>
                    <a:p>
                      <a:r>
                        <a:rPr lang="en-US" dirty="0"/>
                        <a:t>  .</a:t>
                      </a:r>
                    </a:p>
                    <a:p>
                      <a:r>
                        <a:rPr lang="en-US" dirty="0"/>
                        <a:t>  .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  <a:p>
                      <a:r>
                        <a:rPr lang="en-US" dirty="0"/>
                        <a:t>  .</a:t>
                      </a:r>
                    </a:p>
                    <a:p>
                      <a:r>
                        <a:rPr lang="en-US" dirty="0"/>
                        <a:t>  .</a:t>
                      </a:r>
                    </a:p>
                    <a:p>
                      <a:r>
                        <a:rPr lang="en-US" dirty="0"/>
                        <a:t>  .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64037" y="2127113"/>
                      <a:ext cx="573362" cy="286232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7773289" y="2135677"/>
                      <a:ext cx="791755" cy="286232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IN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  <a:p>
                      <a:r>
                        <a:rPr lang="en-US" dirty="0"/>
                        <a:t>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endParaRPr lang="en-US" dirty="0"/>
                    </a:p>
                    <a:p>
                      <a:r>
                        <a:rPr lang="en-US" dirty="0"/>
                        <a:t>    .</a:t>
                      </a:r>
                    </a:p>
                    <a:p>
                      <a:r>
                        <a:rPr lang="en-US" dirty="0"/>
                        <a:t>    .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  <a:p>
                      <a:r>
                        <a:rPr lang="en-US" dirty="0"/>
                        <a:t>    .</a:t>
                      </a:r>
                    </a:p>
                    <a:p>
                      <a:r>
                        <a:rPr lang="en-US" dirty="0"/>
                        <a:t>    .</a:t>
                      </a:r>
                    </a:p>
                    <a:p>
                      <a:r>
                        <a:rPr lang="en-US" dirty="0"/>
                        <a:t>    .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73289" y="2135677"/>
                      <a:ext cx="791755" cy="286232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8450349" y="2149537"/>
                      <a:ext cx="763735" cy="286232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IN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  <a:p>
                      <a:r>
                        <a:rPr lang="en-US" dirty="0"/>
                        <a:t>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endParaRPr lang="en-US" dirty="0"/>
                    </a:p>
                    <a:p>
                      <a:r>
                        <a:rPr lang="en-US" dirty="0"/>
                        <a:t>     .</a:t>
                      </a:r>
                    </a:p>
                    <a:p>
                      <a:r>
                        <a:rPr lang="en-US" dirty="0"/>
                        <a:t>     .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  <a:p>
                      <a:r>
                        <a:rPr lang="en-US" dirty="0"/>
                        <a:t>     .</a:t>
                      </a:r>
                    </a:p>
                    <a:p>
                      <a:r>
                        <a:rPr lang="en-US" dirty="0"/>
                        <a:t>     .</a:t>
                      </a:r>
                    </a:p>
                    <a:p>
                      <a:r>
                        <a:rPr lang="en-US" dirty="0"/>
                        <a:t>     .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38" name="Text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349" y="2149537"/>
                      <a:ext cx="763735" cy="286232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9023987" y="2168375"/>
                      <a:ext cx="646331" cy="286232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…</m:t>
                            </m:r>
                          </m:oMath>
                        </m:oMathPara>
                      </a14:m>
                      <a:endParaRPr lang="en-IN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…</m:t>
                            </m:r>
                          </m:oMath>
                        </m:oMathPara>
                      </a14:m>
                      <a:endParaRPr lang="en-US" b="0" dirty="0"/>
                    </a:p>
                    <a:p>
                      <a:r>
                        <a:rPr lang="en-US" dirty="0"/>
                        <a:t>    </a:t>
                      </a:r>
                      <a14:m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a14:m>
                      <a:endParaRPr lang="en-US" dirty="0"/>
                    </a:p>
                    <a:p>
                      <a:r>
                        <a:rPr lang="en-US" dirty="0"/>
                        <a:t>    </a:t>
                      </a:r>
                      <a14:m>
                        <m:oMath xmlns:m="http://schemas.openxmlformats.org/officeDocument/2006/math"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endParaRPr lang="en-US" dirty="0"/>
                    </a:p>
                    <a:p>
                      <a:r>
                        <a:rPr lang="en-US" dirty="0"/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</m:oMath>
                      </a14:m>
                      <a:endParaRPr lang="en-US" dirty="0"/>
                    </a:p>
                    <a:p>
                      <a:r>
                        <a:rPr lang="en-US" dirty="0"/>
                        <a:t>    ... </a:t>
                      </a:r>
                    </a:p>
                    <a:p>
                      <a:r>
                        <a:rPr lang="en-US" dirty="0"/>
                        <a:t>     .</a:t>
                      </a:r>
                    </a:p>
                    <a:p>
                      <a:r>
                        <a:rPr lang="en-US" dirty="0"/>
                        <a:t>     .</a:t>
                      </a:r>
                    </a:p>
                    <a:p>
                      <a:r>
                        <a:rPr lang="en-US" dirty="0"/>
                        <a:t>     .</a:t>
                      </a:r>
                    </a:p>
                    <a:p>
                      <a:r>
                        <a:rPr lang="en-US" dirty="0"/>
                        <a:t>    </a:t>
                      </a:r>
                      <a14:m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 </m:t>
                          </m:r>
                        </m:oMath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23987" y="2168375"/>
                      <a:ext cx="646331" cy="286232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r="-283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9684289" y="2166499"/>
                      <a:ext cx="816249" cy="286232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IN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  <a:p>
                      <a:r>
                        <a:rPr lang="en-US" dirty="0"/>
                        <a:t>     .</a:t>
                      </a:r>
                    </a:p>
                    <a:p>
                      <a:r>
                        <a:rPr lang="en-US" dirty="0"/>
                        <a:t>     .</a:t>
                      </a:r>
                    </a:p>
                    <a:p>
                      <a:r>
                        <a:rPr lang="en-US" dirty="0"/>
                        <a:t>     .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  <a:p>
                      <a:r>
                        <a:rPr lang="en-US" dirty="0"/>
                        <a:t>     .</a:t>
                      </a:r>
                    </a:p>
                    <a:p>
                      <a:r>
                        <a:rPr lang="en-US" dirty="0"/>
                        <a:t>     .</a:t>
                      </a:r>
                    </a:p>
                    <a:p>
                      <a:r>
                        <a:rPr lang="en-US" dirty="0"/>
                        <a:t>     .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84289" y="2166499"/>
                      <a:ext cx="816249" cy="286232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2" name="Group 41"/>
                <p:cNvGrpSpPr/>
                <p:nvPr/>
              </p:nvGrpSpPr>
              <p:grpSpPr>
                <a:xfrm flipH="1">
                  <a:off x="10378070" y="2140271"/>
                  <a:ext cx="108000" cy="2868168"/>
                  <a:chOff x="6790944" y="2127113"/>
                  <a:chExt cx="149352" cy="2868168"/>
                </a:xfrm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6793992" y="2127113"/>
                    <a:ext cx="0" cy="28623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6793992" y="2127113"/>
                    <a:ext cx="146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6790944" y="4995281"/>
                    <a:ext cx="146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8" name="Group 57"/>
              <p:cNvGrpSpPr/>
              <p:nvPr/>
            </p:nvGrpSpPr>
            <p:grpSpPr>
              <a:xfrm>
                <a:off x="10438545" y="1761072"/>
                <a:ext cx="616506" cy="2114852"/>
                <a:chOff x="10420875" y="2113419"/>
                <a:chExt cx="616506" cy="211485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0454849" y="2113419"/>
                      <a:ext cx="582532" cy="203132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IN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IN" dirty="0"/>
                    </a:p>
                    <a:p>
                      <a:r>
                        <a:rPr lang="en-US" dirty="0"/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endParaRPr lang="en-IN" dirty="0"/>
                    </a:p>
                    <a:p>
                      <a:r>
                        <a:rPr lang="en-US" i="1" dirty="0">
                          <a:latin typeface="Cambria Math" panose="02040503050406030204" pitchFamily="18" charset="0"/>
                        </a:rPr>
                        <a:t>  .</a:t>
                      </a:r>
                    </a:p>
                    <a:p>
                      <a:r>
                        <a:rPr lang="en-US" i="1" dirty="0">
                          <a:latin typeface="Cambria Math" panose="02040503050406030204" pitchFamily="18" charset="0"/>
                        </a:rPr>
                        <a:t>  .</a:t>
                      </a:r>
                    </a:p>
                    <a:p>
                      <a:r>
                        <a:rPr lang="en-US" i="1" dirty="0">
                          <a:latin typeface="Cambria Math" panose="02040503050406030204" pitchFamily="18" charset="0"/>
                        </a:rPr>
                        <a:t>  .</a:t>
                      </a:r>
                      <a:endParaRPr lang="en-IN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54849" y="2113419"/>
                      <a:ext cx="582532" cy="203132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0" name="Group 49"/>
                <p:cNvGrpSpPr/>
                <p:nvPr/>
              </p:nvGrpSpPr>
              <p:grpSpPr>
                <a:xfrm>
                  <a:off x="10420875" y="2131707"/>
                  <a:ext cx="108000" cy="2088000"/>
                  <a:chOff x="6790944" y="2127113"/>
                  <a:chExt cx="149352" cy="2868168"/>
                </a:xfrm>
              </p:grpSpPr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6793992" y="2127113"/>
                    <a:ext cx="0" cy="28623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6793992" y="2127113"/>
                    <a:ext cx="146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6790944" y="4995281"/>
                    <a:ext cx="146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/>
                <p:cNvGrpSpPr/>
                <p:nvPr/>
              </p:nvGrpSpPr>
              <p:grpSpPr>
                <a:xfrm flipH="1">
                  <a:off x="10840404" y="2140271"/>
                  <a:ext cx="108000" cy="2088000"/>
                  <a:chOff x="6790944" y="2127113"/>
                  <a:chExt cx="149352" cy="2868168"/>
                </a:xfrm>
              </p:grpSpPr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6793992" y="2127113"/>
                    <a:ext cx="0" cy="28623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6793992" y="2127113"/>
                    <a:ext cx="146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6790944" y="4995281"/>
                    <a:ext cx="146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9" name="TextBox 58"/>
              <p:cNvSpPr txBox="1"/>
              <p:nvPr/>
            </p:nvSpPr>
            <p:spPr>
              <a:xfrm>
                <a:off x="6788340" y="268674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</a:t>
                </a:r>
                <a:endParaRPr lang="en-IN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0996522" y="271285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  <a:endParaRPr lang="en-IN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8078857" y="4971812"/>
                <a:ext cx="22156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acc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𝐆𝐮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𝐟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857" y="4971812"/>
                <a:ext cx="2215671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90925" y="1102312"/>
                <a:ext cx="4768741" cy="792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rgbClr val="CC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solidFill>
                                    <a:srgbClr val="CC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solidFill>
                                    <a:srgbClr val="CC33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solidFill>
                                <a:srgbClr val="CC33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IN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b="0" i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IN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IN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IN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b="0" i="0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d>
                            <m:dPr>
                              <m:ctrlPr>
                                <a:rPr lang="en-IN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33CC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rgbClr val="33CC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rgbClr val="33CC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i="1">
                                      <a:solidFill>
                                        <a:srgbClr val="33CC33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i="1">
                                      <a:solidFill>
                                        <a:srgbClr val="33CC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33CC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rgbClr val="33CC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rgbClr val="33CC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IN" b="0" i="1" smtClean="0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25" y="1102312"/>
                <a:ext cx="4768741" cy="79214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20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DMC Optimum Control Move Sequence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94542" y="901173"/>
                <a:ext cx="8939883" cy="2245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acc>
                              <m:r>
                                <a:rPr lang="en-US" sz="24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0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IN" sz="2400" b="1" dirty="0"/>
                            <m:t> </m:t>
                          </m:r>
                        </m:e>
                        <m:sup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  <m:sup>
                          <m:r>
                            <a:rPr lang="en-US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𝐆𝐮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IN" sz="2400" b="1" dirty="0"/>
                            <m:t> </m:t>
                          </m:r>
                        </m:e>
                        <m:sup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𝐆𝐮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  <m:sup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endParaRPr lang="en-IN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542" y="901173"/>
                <a:ext cx="8939883" cy="22453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3484" y="1353507"/>
                <a:ext cx="1069011" cy="653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func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84" y="1353507"/>
                <a:ext cx="1069011" cy="6532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462533" y="1419855"/>
            <a:ext cx="10058444" cy="1959071"/>
            <a:chOff x="1462533" y="1419855"/>
            <a:chExt cx="10058444" cy="19590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8957455" y="1419855"/>
                  <a:ext cx="256352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Put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IN" sz="2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𝐆𝐮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𝐟</m:t>
                        </m:r>
                      </m:oMath>
                    </m:oMathPara>
                  </a14:m>
                  <a:endParaRPr lang="en-IN" sz="2800" b="1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7455" y="1419855"/>
                  <a:ext cx="256352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462533" y="2910721"/>
                  <a:ext cx="9058827" cy="4682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p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𝐆𝐮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p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</m:d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𝐫</m:t>
                            </m:r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𝐆𝐮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𝐫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1" i="0"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>
                                <a:latin typeface="Cambria Math" panose="02040503050406030204" pitchFamily="18" charset="0"/>
                              </a:rPr>
                              <m:t>𝐟</m:t>
                            </m:r>
                            <m:r>
                              <a:rPr lang="en-US" sz="2400" b="1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0"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</m:d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n-US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</m:oMath>
                    </m:oMathPara>
                  </a14:m>
                  <a:endParaRPr lang="en-IN" sz="2400" b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2533" y="2910721"/>
                  <a:ext cx="9058827" cy="468205"/>
                </a:xfrm>
                <a:prstGeom prst="rect">
                  <a:avLst/>
                </a:prstGeom>
                <a:blipFill>
                  <a:blip r:embed="rId5"/>
                  <a:stretch>
                    <a:fillRect b="-1688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0417" y="4333994"/>
                <a:ext cx="3171253" cy="63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For optimality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17" y="4333994"/>
                <a:ext cx="3171253" cy="635367"/>
              </a:xfrm>
              <a:prstGeom prst="rect">
                <a:avLst/>
              </a:prstGeom>
              <a:blipFill>
                <a:blip r:embed="rId6"/>
                <a:stretch>
                  <a:fillRect l="-2885"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05565" y="3825362"/>
                <a:ext cx="4805931" cy="1652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p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sz="2400" b="1">
                          <a:latin typeface="Cambria Math" panose="02040503050406030204" pitchFamily="18" charset="0"/>
                        </a:rPr>
                        <m:t>𝐆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p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p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p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endParaRPr lang="en-US" sz="1400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p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sz="2400" b="1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p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p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  <a:p>
                <a:endParaRPr lang="en-US" sz="1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p>
                          <m:r>
                            <a:rPr lang="en-US" sz="2400" b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𝐆</m:t>
                              </m:r>
                            </m:e>
                            <m:sup>
                              <m:r>
                                <a:rPr lang="en-US" sz="2400" b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  <m:r>
                            <a:rPr lang="en-US" sz="2400" b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𝐆</m:t>
                          </m:r>
                          <m:r>
                            <a:rPr lang="en-US" sz="2400" b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𝐈</m:t>
                          </m:r>
                          <m:r>
                            <a:rPr lang="en-US" sz="2400" b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2400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p>
                          <m:r>
                            <a:rPr lang="en-US" sz="2400" b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d>
                        <m:dPr>
                          <m:ctrlPr>
                            <a:rPr lang="en-US" sz="2400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sz="2400" b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565" y="3825362"/>
                <a:ext cx="4805931" cy="1652632"/>
              </a:xfrm>
              <a:prstGeom prst="rect">
                <a:avLst/>
              </a:prstGeom>
              <a:blipFill>
                <a:blip r:embed="rId7"/>
                <a:stretch>
                  <a:fillRect b="-44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592495" y="5844656"/>
            <a:ext cx="871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Implement first element of u</a:t>
            </a:r>
            <a:r>
              <a:rPr lang="en-US" sz="2400" b="1" baseline="30000" dirty="0">
                <a:solidFill>
                  <a:srgbClr val="C00000"/>
                </a:solidFill>
              </a:rPr>
              <a:t>*</a:t>
            </a:r>
            <a:r>
              <a:rPr lang="en-US" sz="2400" b="1" dirty="0">
                <a:solidFill>
                  <a:srgbClr val="C00000"/>
                </a:solidFill>
              </a:rPr>
              <a:t> and repeat procedure at next instant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5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DMC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83599" y="1065560"/>
                <a:ext cx="5117491" cy="1500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599" y="1065560"/>
                <a:ext cx="5117491" cy="1500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3484" y="1353507"/>
                <a:ext cx="1069011" cy="653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func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84" y="1353507"/>
                <a:ext cx="1069011" cy="6532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57455" y="1419855"/>
                <a:ext cx="20393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acc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𝐆𝐮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𝐟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455" y="1419855"/>
                <a:ext cx="203934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1151" y="2565714"/>
                <a:ext cx="5198723" cy="1960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ambria Math" panose="02040503050406030204" pitchFamily="18" charset="0"/>
                  </a:rPr>
                  <a:t>Rate Constraint</a:t>
                </a:r>
                <a:endParaRPr lang="en-IN" sz="2400" b="1" dirty="0">
                  <a:latin typeface="Cambria Math" panose="02040503050406030204" pitchFamily="18" charset="0"/>
                </a:endParaRPr>
              </a:p>
              <a:p>
                <a:r>
                  <a:rPr lang="en-IN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𝑀𝐴𝑋</m:t>
                            </m:r>
                          </m:sup>
                        </m:sSup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𝑀𝐴𝑋</m:t>
                        </m:r>
                      </m:sup>
                    </m:sSup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Valve Saturation Constraint</a:t>
                </a:r>
              </a:p>
              <a:p>
                <a:r>
                  <a:rPr lang="en-US" sz="24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0%</m:t>
                    </m:r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𝑐𝑢𝑟𝑟</m:t>
                            </m:r>
                          </m:sub>
                        </m:sSub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100%</m:t>
                        </m:r>
                      </m:e>
                    </m:nary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151" y="2565714"/>
                <a:ext cx="5198723" cy="1960473"/>
              </a:xfrm>
              <a:prstGeom prst="rect">
                <a:avLst/>
              </a:prstGeom>
              <a:blipFill>
                <a:blip r:embed="rId5"/>
                <a:stretch>
                  <a:fillRect l="-1951" t="-2581" b="-4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034283" y="5011708"/>
            <a:ext cx="751282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>
                <a:solidFill>
                  <a:srgbClr val="FF3399"/>
                </a:solidFill>
              </a:rPr>
              <a:t>Easily solved using quadratic programming </a:t>
            </a:r>
          </a:p>
          <a:p>
            <a:pPr>
              <a:spcAft>
                <a:spcPts val="1200"/>
              </a:spcAft>
            </a:pPr>
            <a:r>
              <a:rPr lang="en-US" sz="3200" b="1" dirty="0">
                <a:solidFill>
                  <a:srgbClr val="FF3399"/>
                </a:solidFill>
              </a:rPr>
              <a:t>Subroutine </a:t>
            </a:r>
            <a:r>
              <a:rPr lang="en-US" sz="3200" b="1" i="1" dirty="0" err="1">
                <a:solidFill>
                  <a:srgbClr val="C00000"/>
                </a:solidFill>
              </a:rPr>
              <a:t>quadprog</a:t>
            </a:r>
            <a:r>
              <a:rPr lang="en-US" sz="3200" b="1" dirty="0">
                <a:solidFill>
                  <a:srgbClr val="FF3399"/>
                </a:solidFill>
              </a:rPr>
              <a:t> in </a:t>
            </a:r>
            <a:r>
              <a:rPr lang="en-US" sz="3200" b="1" dirty="0" err="1">
                <a:solidFill>
                  <a:srgbClr val="FF3399"/>
                </a:solidFill>
              </a:rPr>
              <a:t>Matlab</a:t>
            </a:r>
            <a:endParaRPr lang="en-IN" sz="3200" b="1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00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Trajectory and Tuning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9321" y="1191802"/>
                <a:ext cx="5264839" cy="2446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Reference Trajectory</a:t>
                </a:r>
              </a:p>
              <a:p>
                <a:pPr>
                  <a:spcBef>
                    <a:spcPts val="600"/>
                  </a:spcBef>
                </a:pPr>
                <a:r>
                  <a:rPr lang="en-IN" sz="3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</m:t>
                        </m:r>
                      </m:sup>
                    </m:sSup>
                  </m:oMath>
                </a14:m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3200" dirty="0">
                    <a:ea typeface="Cambria Math" panose="02040503050406030204" pitchFamily="18" charset="0"/>
                  </a:rPr>
                  <a:t>	    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I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IN" sz="3200" dirty="0"/>
              </a:p>
              <a:p>
                <a:pPr>
                  <a:spcBef>
                    <a:spcPts val="1200"/>
                  </a:spcBef>
                </a:pPr>
                <a:r>
                  <a:rPr lang="en-US" sz="3200" dirty="0"/>
                  <a:t>Initial Condition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21" y="1191802"/>
                <a:ext cx="5264839" cy="2446824"/>
              </a:xfrm>
              <a:prstGeom prst="rect">
                <a:avLst/>
              </a:prstGeom>
              <a:blipFill>
                <a:blip r:embed="rId2"/>
                <a:stretch>
                  <a:fillRect l="-2894" t="-3242" b="-7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7128895" y="1129298"/>
            <a:ext cx="3970640" cy="1191120"/>
            <a:chOff x="7128895" y="1677938"/>
            <a:chExt cx="3970640" cy="1191120"/>
          </a:xfrm>
        </p:grpSpPr>
        <p:grpSp>
          <p:nvGrpSpPr>
            <p:cNvPr id="24" name="Group 23"/>
            <p:cNvGrpSpPr/>
            <p:nvPr/>
          </p:nvGrpSpPr>
          <p:grpSpPr>
            <a:xfrm>
              <a:off x="7128895" y="1677938"/>
              <a:ext cx="3970640" cy="1191120"/>
              <a:chOff x="7128895" y="1677938"/>
              <a:chExt cx="3970640" cy="1191120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7140539" y="1677938"/>
                <a:ext cx="1226288" cy="1184369"/>
              </a:xfrm>
              <a:custGeom>
                <a:avLst/>
                <a:gdLst>
                  <a:gd name="connsiteX0" fmla="*/ 0 w 1226288"/>
                  <a:gd name="connsiteY0" fmla="*/ 1184369 h 1184369"/>
                  <a:gd name="connsiteX1" fmla="*/ 127590 w 1226288"/>
                  <a:gd name="connsiteY1" fmla="*/ 645652 h 1184369"/>
                  <a:gd name="connsiteX2" fmla="*/ 311888 w 1226288"/>
                  <a:gd name="connsiteY2" fmla="*/ 319587 h 1184369"/>
                  <a:gd name="connsiteX3" fmla="*/ 630865 w 1226288"/>
                  <a:gd name="connsiteY3" fmla="*/ 99848 h 1184369"/>
                  <a:gd name="connsiteX4" fmla="*/ 942753 w 1226288"/>
                  <a:gd name="connsiteY4" fmla="*/ 14787 h 1184369"/>
                  <a:gd name="connsiteX5" fmla="*/ 1226288 w 1226288"/>
                  <a:gd name="connsiteY5" fmla="*/ 610 h 1184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6288" h="1184369">
                    <a:moveTo>
                      <a:pt x="0" y="1184369"/>
                    </a:moveTo>
                    <a:cubicBezTo>
                      <a:pt x="37804" y="987075"/>
                      <a:pt x="75609" y="789782"/>
                      <a:pt x="127590" y="645652"/>
                    </a:cubicBezTo>
                    <a:cubicBezTo>
                      <a:pt x="179571" y="501522"/>
                      <a:pt x="228009" y="410554"/>
                      <a:pt x="311888" y="319587"/>
                    </a:cubicBezTo>
                    <a:cubicBezTo>
                      <a:pt x="395767" y="228620"/>
                      <a:pt x="525721" y="150648"/>
                      <a:pt x="630865" y="99848"/>
                    </a:cubicBezTo>
                    <a:cubicBezTo>
                      <a:pt x="736009" y="49048"/>
                      <a:pt x="843516" y="31327"/>
                      <a:pt x="942753" y="14787"/>
                    </a:cubicBezTo>
                    <a:cubicBezTo>
                      <a:pt x="1041990" y="-1753"/>
                      <a:pt x="1134139" y="-572"/>
                      <a:pt x="1226288" y="61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</a:t>
                </a:r>
                <a:endParaRPr lang="en-IN" dirty="0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134717" y="1684689"/>
                <a:ext cx="540000" cy="1184369"/>
              </a:xfrm>
              <a:custGeom>
                <a:avLst/>
                <a:gdLst>
                  <a:gd name="connsiteX0" fmla="*/ 0 w 1226288"/>
                  <a:gd name="connsiteY0" fmla="*/ 1184369 h 1184369"/>
                  <a:gd name="connsiteX1" fmla="*/ 127590 w 1226288"/>
                  <a:gd name="connsiteY1" fmla="*/ 645652 h 1184369"/>
                  <a:gd name="connsiteX2" fmla="*/ 311888 w 1226288"/>
                  <a:gd name="connsiteY2" fmla="*/ 319587 h 1184369"/>
                  <a:gd name="connsiteX3" fmla="*/ 630865 w 1226288"/>
                  <a:gd name="connsiteY3" fmla="*/ 99848 h 1184369"/>
                  <a:gd name="connsiteX4" fmla="*/ 942753 w 1226288"/>
                  <a:gd name="connsiteY4" fmla="*/ 14787 h 1184369"/>
                  <a:gd name="connsiteX5" fmla="*/ 1226288 w 1226288"/>
                  <a:gd name="connsiteY5" fmla="*/ 610 h 1184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6288" h="1184369">
                    <a:moveTo>
                      <a:pt x="0" y="1184369"/>
                    </a:moveTo>
                    <a:cubicBezTo>
                      <a:pt x="37804" y="987075"/>
                      <a:pt x="75609" y="789782"/>
                      <a:pt x="127590" y="645652"/>
                    </a:cubicBezTo>
                    <a:cubicBezTo>
                      <a:pt x="179571" y="501522"/>
                      <a:pt x="228009" y="410554"/>
                      <a:pt x="311888" y="319587"/>
                    </a:cubicBezTo>
                    <a:cubicBezTo>
                      <a:pt x="395767" y="228620"/>
                      <a:pt x="525721" y="150648"/>
                      <a:pt x="630865" y="99848"/>
                    </a:cubicBezTo>
                    <a:cubicBezTo>
                      <a:pt x="736009" y="49048"/>
                      <a:pt x="843516" y="31327"/>
                      <a:pt x="942753" y="14787"/>
                    </a:cubicBezTo>
                    <a:cubicBezTo>
                      <a:pt x="1041990" y="-1753"/>
                      <a:pt x="1134139" y="-572"/>
                      <a:pt x="1226288" y="61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7128895" y="1684681"/>
                <a:ext cx="2160000" cy="1184369"/>
              </a:xfrm>
              <a:custGeom>
                <a:avLst/>
                <a:gdLst>
                  <a:gd name="connsiteX0" fmla="*/ 0 w 1226288"/>
                  <a:gd name="connsiteY0" fmla="*/ 1184369 h 1184369"/>
                  <a:gd name="connsiteX1" fmla="*/ 127590 w 1226288"/>
                  <a:gd name="connsiteY1" fmla="*/ 645652 h 1184369"/>
                  <a:gd name="connsiteX2" fmla="*/ 311888 w 1226288"/>
                  <a:gd name="connsiteY2" fmla="*/ 319587 h 1184369"/>
                  <a:gd name="connsiteX3" fmla="*/ 630865 w 1226288"/>
                  <a:gd name="connsiteY3" fmla="*/ 99848 h 1184369"/>
                  <a:gd name="connsiteX4" fmla="*/ 942753 w 1226288"/>
                  <a:gd name="connsiteY4" fmla="*/ 14787 h 1184369"/>
                  <a:gd name="connsiteX5" fmla="*/ 1226288 w 1226288"/>
                  <a:gd name="connsiteY5" fmla="*/ 610 h 1184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6288" h="1184369">
                    <a:moveTo>
                      <a:pt x="0" y="1184369"/>
                    </a:moveTo>
                    <a:cubicBezTo>
                      <a:pt x="37804" y="987075"/>
                      <a:pt x="75609" y="789782"/>
                      <a:pt x="127590" y="645652"/>
                    </a:cubicBezTo>
                    <a:cubicBezTo>
                      <a:pt x="179571" y="501522"/>
                      <a:pt x="228009" y="410554"/>
                      <a:pt x="311888" y="319587"/>
                    </a:cubicBezTo>
                    <a:cubicBezTo>
                      <a:pt x="395767" y="228620"/>
                      <a:pt x="525721" y="150648"/>
                      <a:pt x="630865" y="99848"/>
                    </a:cubicBezTo>
                    <a:cubicBezTo>
                      <a:pt x="736009" y="49048"/>
                      <a:pt x="843516" y="31327"/>
                      <a:pt x="942753" y="14787"/>
                    </a:cubicBezTo>
                    <a:cubicBezTo>
                      <a:pt x="1041990" y="-1753"/>
                      <a:pt x="1134139" y="-572"/>
                      <a:pt x="1226288" y="61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</a:t>
                </a:r>
                <a:endParaRPr lang="en-IN" dirty="0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7139535" y="1681139"/>
                <a:ext cx="3960000" cy="1184369"/>
              </a:xfrm>
              <a:custGeom>
                <a:avLst/>
                <a:gdLst>
                  <a:gd name="connsiteX0" fmla="*/ 0 w 1226288"/>
                  <a:gd name="connsiteY0" fmla="*/ 1184369 h 1184369"/>
                  <a:gd name="connsiteX1" fmla="*/ 127590 w 1226288"/>
                  <a:gd name="connsiteY1" fmla="*/ 645652 h 1184369"/>
                  <a:gd name="connsiteX2" fmla="*/ 311888 w 1226288"/>
                  <a:gd name="connsiteY2" fmla="*/ 319587 h 1184369"/>
                  <a:gd name="connsiteX3" fmla="*/ 630865 w 1226288"/>
                  <a:gd name="connsiteY3" fmla="*/ 99848 h 1184369"/>
                  <a:gd name="connsiteX4" fmla="*/ 942753 w 1226288"/>
                  <a:gd name="connsiteY4" fmla="*/ 14787 h 1184369"/>
                  <a:gd name="connsiteX5" fmla="*/ 1226288 w 1226288"/>
                  <a:gd name="connsiteY5" fmla="*/ 610 h 1184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6288" h="1184369">
                    <a:moveTo>
                      <a:pt x="0" y="1184369"/>
                    </a:moveTo>
                    <a:cubicBezTo>
                      <a:pt x="37804" y="987075"/>
                      <a:pt x="75609" y="789782"/>
                      <a:pt x="127590" y="645652"/>
                    </a:cubicBezTo>
                    <a:cubicBezTo>
                      <a:pt x="179571" y="501522"/>
                      <a:pt x="228009" y="410554"/>
                      <a:pt x="311888" y="319587"/>
                    </a:cubicBezTo>
                    <a:cubicBezTo>
                      <a:pt x="395767" y="228620"/>
                      <a:pt x="525721" y="150648"/>
                      <a:pt x="630865" y="99848"/>
                    </a:cubicBezTo>
                    <a:cubicBezTo>
                      <a:pt x="736009" y="49048"/>
                      <a:pt x="843516" y="31327"/>
                      <a:pt x="942753" y="14787"/>
                    </a:cubicBezTo>
                    <a:cubicBezTo>
                      <a:pt x="1041990" y="-1753"/>
                      <a:pt x="1134139" y="-572"/>
                      <a:pt x="1226288" y="61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</a:t>
                </a:r>
                <a:endParaRPr lang="en-IN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7269267" y="1815317"/>
              <a:ext cx="1296342" cy="695409"/>
              <a:chOff x="7269267" y="1815317"/>
              <a:chExt cx="1296342" cy="695409"/>
            </a:xfrm>
          </p:grpSpPr>
          <p:cxnSp>
            <p:nvCxnSpPr>
              <p:cNvPr id="16" name="Straight Arrow Connector 15"/>
              <p:cNvCxnSpPr>
                <a:cxnSpLocks noChangeAspect="1"/>
              </p:cNvCxnSpPr>
              <p:nvPr/>
            </p:nvCxnSpPr>
            <p:spPr>
              <a:xfrm>
                <a:off x="7269267" y="1815317"/>
                <a:ext cx="809798" cy="504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8041106" y="2141394"/>
                <a:ext cx="524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/>
                  <a:t>α</a:t>
                </a:r>
                <a:r>
                  <a:rPr lang="en-IN" dirty="0"/>
                  <a:t>↑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700995" y="886859"/>
            <a:ext cx="4413931" cy="1584985"/>
            <a:chOff x="6700995" y="1435499"/>
            <a:chExt cx="4413931" cy="1584985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9134926" y="-298457"/>
              <a:ext cx="0" cy="396000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700995" y="1435499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>
                  <a:solidFill>
                    <a:srgbClr val="FF9900"/>
                  </a:solidFill>
                </a:rPr>
                <a:t>y</a:t>
              </a:r>
              <a:r>
                <a:rPr lang="en-IN" baseline="30000" dirty="0" err="1">
                  <a:solidFill>
                    <a:srgbClr val="FF9900"/>
                  </a:solidFill>
                </a:rPr>
                <a:t>SP</a:t>
              </a:r>
              <a:endParaRPr lang="en-IN" dirty="0">
                <a:solidFill>
                  <a:srgbClr val="FF99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32136" y="2651152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FF3399"/>
                  </a:solidFill>
                </a:rPr>
                <a:t>y</a:t>
              </a:r>
              <a:r>
                <a:rPr lang="en-IN" baseline="-25000" dirty="0">
                  <a:solidFill>
                    <a:srgbClr val="FF3399"/>
                  </a:solidFill>
                </a:rPr>
                <a:t>0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68350" y="910290"/>
            <a:ext cx="5040000" cy="2753486"/>
            <a:chOff x="6168350" y="1458930"/>
            <a:chExt cx="5040000" cy="2753486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7140539" y="1458930"/>
              <a:ext cx="0" cy="23630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>
              <a:off x="8688350" y="1290000"/>
              <a:ext cx="0" cy="504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7183607" y="3843084"/>
              <a:ext cx="1802271" cy="369332"/>
              <a:chOff x="7183607" y="3843084"/>
              <a:chExt cx="1802271" cy="369332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rot="16200000" flipH="1">
                <a:off x="8391878" y="3433750"/>
                <a:ext cx="0" cy="118800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7183607" y="3843084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time</a:t>
                </a: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1687434" y="3769254"/>
            <a:ext cx="8817131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200" b="1" dirty="0">
                <a:solidFill>
                  <a:srgbClr val="C00000"/>
                </a:solidFill>
              </a:rPr>
              <a:t>CONTROLLER TUNING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3399"/>
                </a:solidFill>
              </a:rPr>
              <a:t>M, P, </a:t>
            </a:r>
            <a:r>
              <a:rPr lang="el-GR" sz="2800" dirty="0">
                <a:solidFill>
                  <a:srgbClr val="FF3399"/>
                </a:solidFill>
              </a:rPr>
              <a:t>α</a:t>
            </a:r>
            <a:r>
              <a:rPr lang="en-US" sz="2800" dirty="0">
                <a:solidFill>
                  <a:srgbClr val="FF3399"/>
                </a:solidFill>
              </a:rPr>
              <a:t>, </a:t>
            </a:r>
            <a:r>
              <a:rPr lang="el-GR" sz="2800" dirty="0">
                <a:solidFill>
                  <a:srgbClr val="FF3399"/>
                </a:solidFill>
              </a:rPr>
              <a:t>λ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008000"/>
                </a:solidFill>
              </a:rPr>
              <a:t>Tuning parameters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8000"/>
                </a:solidFill>
              </a:rPr>
              <a:t>Usually M, P and </a:t>
            </a:r>
            <a:r>
              <a:rPr lang="el-GR" sz="2800" dirty="0">
                <a:solidFill>
                  <a:srgbClr val="008000"/>
                </a:solidFill>
              </a:rPr>
              <a:t>α</a:t>
            </a:r>
            <a:r>
              <a:rPr lang="en-US" sz="2800" dirty="0">
                <a:solidFill>
                  <a:srgbClr val="008000"/>
                </a:solidFill>
              </a:rPr>
              <a:t> are chosen to reasonable values and</a:t>
            </a:r>
            <a:r>
              <a:rPr lang="en-US" sz="2800" dirty="0"/>
              <a:t> </a:t>
            </a:r>
            <a:r>
              <a:rPr lang="el-GR" sz="2800" dirty="0">
                <a:solidFill>
                  <a:srgbClr val="FF3399"/>
                </a:solidFill>
              </a:rPr>
              <a:t>λ</a:t>
            </a:r>
            <a:r>
              <a:rPr lang="en-US" sz="2800" dirty="0">
                <a:solidFill>
                  <a:srgbClr val="FF3399"/>
                </a:solidFill>
              </a:rPr>
              <a:t> adjusted for stable and tight closed loop control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8000"/>
                </a:solidFill>
              </a:rPr>
              <a:t>No standard tuning procedures for MPC (Hit-and-trial)</a:t>
            </a:r>
            <a:endParaRPr lang="en-IN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40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Multivariable DMC</a:t>
            </a:r>
            <a:endParaRPr lang="en-IN" dirty="0"/>
          </a:p>
        </p:txBody>
      </p:sp>
      <p:grpSp>
        <p:nvGrpSpPr>
          <p:cNvPr id="43" name="Group 42"/>
          <p:cNvGrpSpPr/>
          <p:nvPr/>
        </p:nvGrpSpPr>
        <p:grpSpPr>
          <a:xfrm>
            <a:off x="1944568" y="1080655"/>
            <a:ext cx="1251211" cy="914400"/>
            <a:chOff x="5020279" y="1080655"/>
            <a:chExt cx="1251211" cy="914400"/>
          </a:xfrm>
        </p:grpSpPr>
        <p:sp>
          <p:nvSpPr>
            <p:cNvPr id="41" name="Rectangle 40"/>
            <p:cNvSpPr/>
            <p:nvPr/>
          </p:nvSpPr>
          <p:spPr>
            <a:xfrm>
              <a:off x="5020279" y="1080655"/>
              <a:ext cx="1251211" cy="914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84931" y="1200339"/>
              <a:ext cx="11262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DMC</a:t>
              </a:r>
            </a:p>
            <a:p>
              <a:pPr algn="ctr"/>
              <a:r>
                <a:rPr lang="en-US" dirty="0"/>
                <a:t>Controller</a:t>
              </a:r>
              <a:endParaRPr lang="en-IN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194698" y="1247845"/>
            <a:ext cx="815096" cy="2448000"/>
            <a:chOff x="6362774" y="1247845"/>
            <a:chExt cx="815096" cy="2448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479027" y="1287902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9027" y="1287902"/>
                  <a:ext cx="3097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7" name="Group 46"/>
            <p:cNvGrpSpPr/>
            <p:nvPr/>
          </p:nvGrpSpPr>
          <p:grpSpPr>
            <a:xfrm>
              <a:off x="6365532" y="1885159"/>
              <a:ext cx="432000" cy="720000"/>
              <a:chOff x="6365532" y="1885159"/>
              <a:chExt cx="432000" cy="7200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6788727" y="1885159"/>
                <a:ext cx="0" cy="72000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 flipH="1" flipV="1">
                <a:off x="6581532" y="1669159"/>
                <a:ext cx="0" cy="43200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  <a:head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6362774" y="1705038"/>
              <a:ext cx="612000" cy="1260000"/>
              <a:chOff x="6365532" y="1885159"/>
              <a:chExt cx="432000" cy="720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6788727" y="1885159"/>
                <a:ext cx="0" cy="72000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 flipH="1" flipV="1">
                <a:off x="6581532" y="1669159"/>
                <a:ext cx="0" cy="43200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  <a:head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6385870" y="1247845"/>
              <a:ext cx="792000" cy="2448000"/>
              <a:chOff x="6365532" y="1885159"/>
              <a:chExt cx="432000" cy="7200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H="1" flipV="1">
                <a:off x="6788727" y="1885159"/>
                <a:ext cx="0" cy="72000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6581532" y="1669159"/>
                <a:ext cx="0" cy="43200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  <a:head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226596" y="2401636"/>
            <a:ext cx="4629682" cy="1490819"/>
            <a:chOff x="3394672" y="2401636"/>
            <a:chExt cx="4629682" cy="1490819"/>
          </a:xfrm>
        </p:grpSpPr>
        <p:grpSp>
          <p:nvGrpSpPr>
            <p:cNvPr id="68" name="Group 67"/>
            <p:cNvGrpSpPr/>
            <p:nvPr/>
          </p:nvGrpSpPr>
          <p:grpSpPr>
            <a:xfrm>
              <a:off x="3394672" y="2401636"/>
              <a:ext cx="1401617" cy="1490819"/>
              <a:chOff x="3394672" y="2401636"/>
              <a:chExt cx="1401617" cy="1490819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3702432" y="2401636"/>
                <a:ext cx="1080000" cy="272592"/>
                <a:chOff x="3702432" y="2687958"/>
                <a:chExt cx="1080000" cy="272592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3702432" y="2907792"/>
                  <a:ext cx="10800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Group 10"/>
                <p:cNvGrpSpPr>
                  <a:grpSpLocks noChangeAspect="1"/>
                </p:cNvGrpSpPr>
                <p:nvPr/>
              </p:nvGrpSpPr>
              <p:grpSpPr>
                <a:xfrm rot="16200000">
                  <a:off x="4098446" y="2709954"/>
                  <a:ext cx="272592" cy="228600"/>
                  <a:chOff x="3383280" y="3657600"/>
                  <a:chExt cx="1090368" cy="914400"/>
                </a:xfrm>
              </p:grpSpPr>
              <p:sp>
                <p:nvSpPr>
                  <p:cNvPr id="7" name="Flowchart: Collate 6"/>
                  <p:cNvSpPr/>
                  <p:nvPr/>
                </p:nvSpPr>
                <p:spPr>
                  <a:xfrm>
                    <a:off x="3383280" y="3657600"/>
                    <a:ext cx="457200" cy="914400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9" name="Straight Connector 8"/>
                  <p:cNvCxnSpPr/>
                  <p:nvPr/>
                </p:nvCxnSpPr>
                <p:spPr>
                  <a:xfrm>
                    <a:off x="3630168" y="4114800"/>
                    <a:ext cx="4320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Flowchart: Delay 9"/>
                  <p:cNvSpPr/>
                  <p:nvPr/>
                </p:nvSpPr>
                <p:spPr>
                  <a:xfrm>
                    <a:off x="4135320" y="3822192"/>
                    <a:ext cx="338328" cy="612648"/>
                  </a:xfrm>
                  <a:prstGeom prst="flowChartDelay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13" name="Group 12"/>
              <p:cNvGrpSpPr/>
              <p:nvPr/>
            </p:nvGrpSpPr>
            <p:grpSpPr>
              <a:xfrm>
                <a:off x="3716289" y="2803413"/>
                <a:ext cx="1080000" cy="272592"/>
                <a:chOff x="3702432" y="2687958"/>
                <a:chExt cx="1080000" cy="272592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3702432" y="2907792"/>
                  <a:ext cx="10800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Group 14"/>
                <p:cNvGrpSpPr>
                  <a:grpSpLocks noChangeAspect="1"/>
                </p:cNvGrpSpPr>
                <p:nvPr/>
              </p:nvGrpSpPr>
              <p:grpSpPr>
                <a:xfrm rot="16200000">
                  <a:off x="4098446" y="2709954"/>
                  <a:ext cx="272592" cy="228600"/>
                  <a:chOff x="3383280" y="3657600"/>
                  <a:chExt cx="1090368" cy="914400"/>
                </a:xfrm>
              </p:grpSpPr>
              <p:sp>
                <p:nvSpPr>
                  <p:cNvPr id="16" name="Flowchart: Collate 15"/>
                  <p:cNvSpPr/>
                  <p:nvPr/>
                </p:nvSpPr>
                <p:spPr>
                  <a:xfrm>
                    <a:off x="3383280" y="3657600"/>
                    <a:ext cx="457200" cy="914400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3630168" y="4114800"/>
                    <a:ext cx="4320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Flowchart: Delay 17"/>
                  <p:cNvSpPr/>
                  <p:nvPr/>
                </p:nvSpPr>
                <p:spPr>
                  <a:xfrm>
                    <a:off x="4135320" y="3822192"/>
                    <a:ext cx="338328" cy="612648"/>
                  </a:xfrm>
                  <a:prstGeom prst="flowChartDelay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19" name="Group 18"/>
              <p:cNvGrpSpPr/>
              <p:nvPr/>
            </p:nvGrpSpPr>
            <p:grpSpPr>
              <a:xfrm>
                <a:off x="3702432" y="3491516"/>
                <a:ext cx="1080000" cy="272592"/>
                <a:chOff x="3702432" y="2687958"/>
                <a:chExt cx="1080000" cy="272592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3702432" y="2907792"/>
                  <a:ext cx="10800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Group 20"/>
                <p:cNvGrpSpPr>
                  <a:grpSpLocks noChangeAspect="1"/>
                </p:cNvGrpSpPr>
                <p:nvPr/>
              </p:nvGrpSpPr>
              <p:grpSpPr>
                <a:xfrm rot="16200000">
                  <a:off x="4098446" y="2709954"/>
                  <a:ext cx="272592" cy="228600"/>
                  <a:chOff x="3383280" y="3657600"/>
                  <a:chExt cx="1090368" cy="914400"/>
                </a:xfrm>
              </p:grpSpPr>
              <p:sp>
                <p:nvSpPr>
                  <p:cNvPr id="22" name="Flowchart: Collate 21"/>
                  <p:cNvSpPr/>
                  <p:nvPr/>
                </p:nvSpPr>
                <p:spPr>
                  <a:xfrm>
                    <a:off x="3383280" y="3657600"/>
                    <a:ext cx="457200" cy="914400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3630168" y="4114800"/>
                    <a:ext cx="4320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Flowchart: Delay 23"/>
                  <p:cNvSpPr/>
                  <p:nvPr/>
                </p:nvSpPr>
                <p:spPr>
                  <a:xfrm>
                    <a:off x="4135320" y="3822192"/>
                    <a:ext cx="338328" cy="612648"/>
                  </a:xfrm>
                  <a:prstGeom prst="flowChartDelay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097178" y="3094473"/>
                    <a:ext cx="3097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7178" y="3094473"/>
                    <a:ext cx="3097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TextBox 27"/>
              <p:cNvSpPr txBox="1"/>
              <p:nvPr/>
            </p:nvSpPr>
            <p:spPr>
              <a:xfrm>
                <a:off x="3394672" y="2424008"/>
                <a:ext cx="385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  <a:r>
                  <a:rPr lang="en-US" baseline="-25000" dirty="0"/>
                  <a:t>1</a:t>
                </a:r>
                <a:endParaRPr lang="en-IN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399294" y="2825782"/>
                <a:ext cx="385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  <a:r>
                  <a:rPr lang="en-US" baseline="-25000" dirty="0"/>
                  <a:t>2</a:t>
                </a:r>
                <a:endParaRPr lang="en-IN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394678" y="3523123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u</a:t>
                </a:r>
                <a:r>
                  <a:rPr lang="en-US" baseline="-25000" dirty="0" err="1"/>
                  <a:t>N</a:t>
                </a:r>
                <a:endParaRPr lang="en-IN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4791456" y="2427841"/>
              <a:ext cx="3232898" cy="1464614"/>
              <a:chOff x="4791456" y="2427841"/>
              <a:chExt cx="3232898" cy="1464614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6644220" y="2427841"/>
                <a:ext cx="1380134" cy="369332"/>
                <a:chOff x="6644220" y="2603331"/>
                <a:chExt cx="1380134" cy="369332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6644220" y="2801584"/>
                  <a:ext cx="10800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7656946" y="2603331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r>
                    <a:rPr lang="en-US" baseline="-25000" dirty="0"/>
                    <a:t>1</a:t>
                  </a:r>
                  <a:endParaRPr lang="en-IN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6621130" y="2792669"/>
                <a:ext cx="1380134" cy="369332"/>
                <a:chOff x="6644220" y="2603331"/>
                <a:chExt cx="1380134" cy="369332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6644220" y="2801584"/>
                  <a:ext cx="10800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7656946" y="2603331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r>
                    <a:rPr lang="en-US" baseline="-25000" dirty="0"/>
                    <a:t>2</a:t>
                  </a:r>
                  <a:endParaRPr lang="en-IN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6621130" y="3523123"/>
                <a:ext cx="1400974" cy="369332"/>
                <a:chOff x="6644220" y="2603331"/>
                <a:chExt cx="1400974" cy="369332"/>
              </a:xfrm>
            </p:grpSpPr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6644220" y="2801584"/>
                  <a:ext cx="10800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/>
                <p:cNvSpPr txBox="1"/>
                <p:nvPr/>
              </p:nvSpPr>
              <p:spPr>
                <a:xfrm>
                  <a:off x="7656946" y="2603331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y</a:t>
                  </a:r>
                  <a:r>
                    <a:rPr lang="en-US" baseline="-25000" dirty="0" err="1"/>
                    <a:t>N</a:t>
                  </a:r>
                  <a:endParaRPr lang="en-IN" dirty="0"/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4791456" y="2494558"/>
                <a:ext cx="1828800" cy="1344168"/>
                <a:chOff x="4791456" y="2494558"/>
                <a:chExt cx="1828800" cy="1344168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791456" y="2494558"/>
                  <a:ext cx="1828800" cy="13441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168045" y="2960283"/>
                  <a:ext cx="1023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PROCESS</a:t>
                  </a:r>
                  <a:endParaRPr lang="en-IN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6817294" y="3154513"/>
                    <a:ext cx="3097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7294" y="3154513"/>
                    <a:ext cx="30970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3" name="Group 72"/>
          <p:cNvGrpSpPr/>
          <p:nvPr/>
        </p:nvGrpSpPr>
        <p:grpSpPr>
          <a:xfrm>
            <a:off x="642072" y="1238627"/>
            <a:ext cx="1296000" cy="2285528"/>
            <a:chOff x="3810148" y="1238627"/>
            <a:chExt cx="1296000" cy="2285528"/>
          </a:xfrm>
        </p:grpSpPr>
        <p:grpSp>
          <p:nvGrpSpPr>
            <p:cNvPr id="55" name="Group 54"/>
            <p:cNvGrpSpPr/>
            <p:nvPr/>
          </p:nvGrpSpPr>
          <p:grpSpPr>
            <a:xfrm rot="16200000">
              <a:off x="4418107" y="1709993"/>
              <a:ext cx="504000" cy="828000"/>
              <a:chOff x="6365532" y="1885159"/>
              <a:chExt cx="432000" cy="72000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H="1" flipV="1">
                <a:off x="6788727" y="1885159"/>
                <a:ext cx="0" cy="72000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 flipV="1">
                <a:off x="6581532" y="1669159"/>
                <a:ext cx="0" cy="43200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  <a:head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4008725" y="1686584"/>
              <a:ext cx="1091858" cy="1162454"/>
              <a:chOff x="4008725" y="1686584"/>
              <a:chExt cx="1091858" cy="1162454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 rot="16200000" flipH="1" flipV="1">
                <a:off x="4560583" y="1162156"/>
                <a:ext cx="0" cy="108000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16200000" flipH="1" flipV="1">
                <a:off x="4098725" y="2759038"/>
                <a:ext cx="0" cy="18000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  <a:head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4022427" y="1686584"/>
                <a:ext cx="0" cy="115200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636371" y="1274045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371" y="1274045"/>
                  <a:ext cx="3097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4" name="Group 63"/>
            <p:cNvGrpSpPr/>
            <p:nvPr/>
          </p:nvGrpSpPr>
          <p:grpSpPr>
            <a:xfrm>
              <a:off x="3810148" y="1238627"/>
              <a:ext cx="1296000" cy="2285528"/>
              <a:chOff x="4008725" y="1695904"/>
              <a:chExt cx="1091858" cy="1153134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16200000" flipH="1" flipV="1">
                <a:off x="4560583" y="1162156"/>
                <a:ext cx="0" cy="108000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16200000" flipH="1" flipV="1">
                <a:off x="4160372" y="2697391"/>
                <a:ext cx="0" cy="303294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  <a:head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4022427" y="1695904"/>
                <a:ext cx="0" cy="115200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6542413" y="1046287"/>
            <a:ext cx="4524412" cy="1783673"/>
            <a:chOff x="6724069" y="1520558"/>
            <a:chExt cx="4524412" cy="17836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6751782" y="1524000"/>
                  <a:ext cx="479234" cy="1780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IN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𝐣</m:t>
                            </m:r>
                          </m:sub>
                        </m:sSub>
                      </m:oMath>
                    </m:oMathPara>
                  </a14:m>
                  <a:endParaRPr lang="en-IN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𝐍</m:t>
                            </m:r>
                          </m:sub>
                        </m:sSub>
                      </m:oMath>
                    </m:oMathPara>
                  </a14:m>
                  <a:endParaRPr lang="en-IN" b="1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1782" y="1524000"/>
                  <a:ext cx="479234" cy="1780231"/>
                </a:xfrm>
                <a:prstGeom prst="rect">
                  <a:avLst/>
                </a:prstGeom>
                <a:blipFill>
                  <a:blip r:embed="rId6"/>
                  <a:stretch>
                    <a:fillRect t="-1370" r="-17949" b="-68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6724069" y="1595562"/>
              <a:ext cx="108000" cy="1656000"/>
              <a:chOff x="6790944" y="2127113"/>
              <a:chExt cx="149352" cy="2868168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6793992" y="2127113"/>
                <a:ext cx="0" cy="28623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793992" y="2127113"/>
                <a:ext cx="1463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790944" y="4995281"/>
                <a:ext cx="1463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 flipH="1">
              <a:off x="7125849" y="1590950"/>
              <a:ext cx="108000" cy="1656000"/>
              <a:chOff x="6790944" y="2127113"/>
              <a:chExt cx="149352" cy="2868168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6793992" y="2127113"/>
                <a:ext cx="0" cy="28623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6793992" y="2127113"/>
                <a:ext cx="1463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790944" y="4995281"/>
                <a:ext cx="1463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7564572" y="1544711"/>
              <a:ext cx="2335135" cy="1754326"/>
              <a:chOff x="7989449" y="1544711"/>
              <a:chExt cx="2335135" cy="1754326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7989449" y="1586326"/>
                <a:ext cx="108000" cy="1656000"/>
                <a:chOff x="6790944" y="2127113"/>
                <a:chExt cx="149352" cy="2868168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>
                  <a:off x="6793992" y="2127113"/>
                  <a:ext cx="0" cy="286232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6793992" y="2127113"/>
                  <a:ext cx="14630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6790944" y="4995281"/>
                  <a:ext cx="14630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8007924" y="1544711"/>
                    <a:ext cx="2316660" cy="17543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G</a:t>
                    </a:r>
                    <a:r>
                      <a:rPr lang="en-US" baseline="-25000" dirty="0"/>
                      <a:t>11</a:t>
                    </a:r>
                    <a:r>
                      <a:rPr lang="en-US" dirty="0"/>
                      <a:t>   </a:t>
                    </a:r>
                    <a:r>
                      <a:rPr lang="en-US" b="1" dirty="0"/>
                      <a:t>G</a:t>
                    </a:r>
                    <a:r>
                      <a:rPr lang="en-US" baseline="-25000" dirty="0"/>
                      <a:t>12</a:t>
                    </a:r>
                    <a:r>
                      <a:rPr lang="en-US" dirty="0"/>
                      <a:t>  …  </a:t>
                    </a:r>
                    <a:r>
                      <a:rPr lang="en-US" b="1" dirty="0"/>
                      <a:t>G</a:t>
                    </a:r>
                    <a:r>
                      <a:rPr lang="en-US" baseline="-25000" dirty="0"/>
                      <a:t>1k</a:t>
                    </a:r>
                    <a:r>
                      <a:rPr lang="en-US" dirty="0"/>
                      <a:t>  …  </a:t>
                    </a:r>
                    <a:r>
                      <a:rPr lang="en-US" b="1" dirty="0"/>
                      <a:t>G</a:t>
                    </a:r>
                    <a:r>
                      <a:rPr lang="en-US" baseline="-25000" dirty="0"/>
                      <a:t>1N</a:t>
                    </a:r>
                    <a:endParaRPr lang="en-US" dirty="0"/>
                  </a:p>
                  <a:p>
                    <a:r>
                      <a:rPr lang="en-US" b="1" dirty="0"/>
                      <a:t>G</a:t>
                    </a:r>
                    <a:r>
                      <a:rPr lang="en-US" baseline="-25000" dirty="0"/>
                      <a:t>21</a:t>
                    </a:r>
                    <a:r>
                      <a:rPr lang="en-US" dirty="0"/>
                      <a:t>   </a:t>
                    </a:r>
                    <a:r>
                      <a:rPr lang="en-US" b="1" dirty="0"/>
                      <a:t>G</a:t>
                    </a:r>
                    <a:r>
                      <a:rPr lang="en-US" baseline="-25000" dirty="0"/>
                      <a:t>22</a:t>
                    </a:r>
                    <a:r>
                      <a:rPr lang="en-US" dirty="0"/>
                      <a:t>  …  </a:t>
                    </a:r>
                    <a:r>
                      <a:rPr lang="en-US" b="1" dirty="0"/>
                      <a:t>G</a:t>
                    </a:r>
                    <a:r>
                      <a:rPr lang="en-US" baseline="-25000" dirty="0"/>
                      <a:t>2k</a:t>
                    </a:r>
                    <a:r>
                      <a:rPr lang="en-US" dirty="0"/>
                      <a:t>  …  </a:t>
                    </a:r>
                    <a:r>
                      <a:rPr lang="en-US" b="1" dirty="0"/>
                      <a:t>G</a:t>
                    </a:r>
                    <a:r>
                      <a:rPr lang="en-US" baseline="-25000" dirty="0"/>
                      <a:t>2N</a:t>
                    </a:r>
                    <a:endParaRPr lang="en-US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  <a:p>
                    <a:r>
                      <a:rPr lang="en-US" b="1" dirty="0"/>
                      <a:t>G</a:t>
                    </a:r>
                    <a:r>
                      <a:rPr lang="en-US" baseline="-25000" dirty="0"/>
                      <a:t>j1</a:t>
                    </a:r>
                    <a:r>
                      <a:rPr lang="en-US" dirty="0"/>
                      <a:t>    </a:t>
                    </a:r>
                    <a:r>
                      <a:rPr lang="en-US" b="1" dirty="0"/>
                      <a:t>G</a:t>
                    </a:r>
                    <a:r>
                      <a:rPr lang="en-US" baseline="-25000" dirty="0"/>
                      <a:t>j2</a:t>
                    </a:r>
                    <a:r>
                      <a:rPr lang="en-US" dirty="0"/>
                      <a:t>  …   </a:t>
                    </a:r>
                    <a:r>
                      <a:rPr lang="en-US" b="1" dirty="0" err="1"/>
                      <a:t>G</a:t>
                    </a:r>
                    <a:r>
                      <a:rPr lang="en-US" baseline="-25000" dirty="0" err="1"/>
                      <a:t>jk</a:t>
                    </a:r>
                    <a:r>
                      <a:rPr lang="en-US" dirty="0"/>
                      <a:t>  …  </a:t>
                    </a:r>
                    <a:r>
                      <a:rPr lang="en-US" b="1" dirty="0"/>
                      <a:t>G</a:t>
                    </a:r>
                    <a:r>
                      <a:rPr lang="en-US" baseline="-25000" dirty="0"/>
                      <a:t>NN</a:t>
                    </a:r>
                    <a:endParaRPr lang="en-US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  <a:p>
                    <a:r>
                      <a:rPr lang="en-US" b="1" dirty="0"/>
                      <a:t>G</a:t>
                    </a:r>
                    <a:r>
                      <a:rPr lang="en-US" baseline="-25000" dirty="0"/>
                      <a:t>N1</a:t>
                    </a:r>
                    <a:r>
                      <a:rPr lang="en-US" dirty="0"/>
                      <a:t>  </a:t>
                    </a:r>
                    <a:r>
                      <a:rPr lang="en-US" b="1" dirty="0"/>
                      <a:t>G</a:t>
                    </a:r>
                    <a:r>
                      <a:rPr lang="en-US" baseline="-25000" dirty="0"/>
                      <a:t>N2</a:t>
                    </a:r>
                    <a:r>
                      <a:rPr lang="en-US" dirty="0"/>
                      <a:t>  …  </a:t>
                    </a:r>
                    <a:r>
                      <a:rPr lang="en-US" b="1" dirty="0" err="1"/>
                      <a:t>G</a:t>
                    </a:r>
                    <a:r>
                      <a:rPr lang="en-US" baseline="-25000" dirty="0" err="1"/>
                      <a:t>Nk</a:t>
                    </a:r>
                    <a:r>
                      <a:rPr lang="en-US" dirty="0"/>
                      <a:t>  … </a:t>
                    </a:r>
                    <a:r>
                      <a:rPr lang="en-US" b="1" dirty="0"/>
                      <a:t>G</a:t>
                    </a:r>
                    <a:r>
                      <a:rPr lang="en-US" baseline="-25000" dirty="0"/>
                      <a:t>NN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7924" y="1544711"/>
                    <a:ext cx="2316660" cy="175432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105" t="-2091" b="-4878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8" name="Group 87"/>
              <p:cNvGrpSpPr/>
              <p:nvPr/>
            </p:nvGrpSpPr>
            <p:grpSpPr>
              <a:xfrm flipH="1">
                <a:off x="10201567" y="1590945"/>
                <a:ext cx="108000" cy="1656000"/>
                <a:chOff x="6790944" y="2127113"/>
                <a:chExt cx="149352" cy="2868168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6793992" y="2127113"/>
                  <a:ext cx="0" cy="286232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6793992" y="2127113"/>
                  <a:ext cx="14630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6790944" y="4995281"/>
                  <a:ext cx="14630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0" name="Group 109"/>
            <p:cNvGrpSpPr/>
            <p:nvPr/>
          </p:nvGrpSpPr>
          <p:grpSpPr>
            <a:xfrm>
              <a:off x="9966403" y="1520558"/>
              <a:ext cx="432383" cy="1754326"/>
              <a:chOff x="10829632" y="1523504"/>
              <a:chExt cx="432383" cy="1754326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10829632" y="1590945"/>
                <a:ext cx="108000" cy="1656000"/>
                <a:chOff x="6790944" y="2127113"/>
                <a:chExt cx="149352" cy="2868168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>
                  <a:off x="6793992" y="2127113"/>
                  <a:ext cx="0" cy="286232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6793992" y="2127113"/>
                  <a:ext cx="14630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6790944" y="4995281"/>
                  <a:ext cx="14630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0854531" y="1523504"/>
                    <a:ext cx="407484" cy="17543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u</a:t>
                    </a:r>
                    <a:r>
                      <a:rPr lang="en-US" baseline="-25000" dirty="0"/>
                      <a:t>1</a:t>
                    </a:r>
                  </a:p>
                  <a:p>
                    <a:r>
                      <a:rPr lang="en-US" b="1" dirty="0"/>
                      <a:t>u</a:t>
                    </a:r>
                    <a:r>
                      <a:rPr lang="en-US" baseline="-25000" dirty="0"/>
                      <a:t>2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  <a:p>
                    <a:r>
                      <a:rPr lang="en-US" b="1" dirty="0" err="1"/>
                      <a:t>u</a:t>
                    </a:r>
                    <a:r>
                      <a:rPr lang="en-US" baseline="-25000" dirty="0" err="1"/>
                      <a:t>k</a:t>
                    </a:r>
                    <a:endParaRPr lang="en-US" baseline="-250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  <a:p>
                    <a:r>
                      <a:rPr lang="en-US" b="1" dirty="0" err="1"/>
                      <a:t>u</a:t>
                    </a:r>
                    <a:r>
                      <a:rPr lang="en-US" baseline="-25000" dirty="0" err="1"/>
                      <a:t>N</a:t>
                    </a:r>
                    <a:endParaRPr lang="en-US" baseline="-25000" dirty="0"/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54531" y="1523504"/>
                    <a:ext cx="407484" cy="175432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940" t="-2091" b="-4878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8" name="Group 97"/>
              <p:cNvGrpSpPr/>
              <p:nvPr/>
            </p:nvGrpSpPr>
            <p:grpSpPr>
              <a:xfrm flipH="1">
                <a:off x="11129814" y="1586333"/>
                <a:ext cx="108000" cy="1656000"/>
                <a:chOff x="6790944" y="2127113"/>
                <a:chExt cx="149352" cy="2868168"/>
              </a:xfrm>
            </p:grpSpPr>
            <p:cxnSp>
              <p:nvCxnSpPr>
                <p:cNvPr id="99" name="Straight Connector 98"/>
                <p:cNvCxnSpPr/>
                <p:nvPr/>
              </p:nvCxnSpPr>
              <p:spPr>
                <a:xfrm>
                  <a:off x="6793992" y="2127113"/>
                  <a:ext cx="0" cy="286232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6793992" y="2127113"/>
                  <a:ext cx="14630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6790944" y="4995281"/>
                  <a:ext cx="14630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1" name="Group 110"/>
            <p:cNvGrpSpPr/>
            <p:nvPr/>
          </p:nvGrpSpPr>
          <p:grpSpPr>
            <a:xfrm>
              <a:off x="10826219" y="1549093"/>
              <a:ext cx="422262" cy="1754326"/>
              <a:chOff x="11544353" y="1498830"/>
              <a:chExt cx="422262" cy="17543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11590422" y="1498830"/>
                    <a:ext cx="376193" cy="17543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f</a:t>
                    </a:r>
                    <a:r>
                      <a:rPr lang="en-US" baseline="-25000" dirty="0"/>
                      <a:t>1</a:t>
                    </a:r>
                  </a:p>
                  <a:p>
                    <a:r>
                      <a:rPr lang="en-US" b="1" dirty="0"/>
                      <a:t>f</a:t>
                    </a:r>
                    <a:r>
                      <a:rPr lang="en-US" baseline="-25000" dirty="0"/>
                      <a:t>2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  <a:p>
                    <a:r>
                      <a:rPr lang="en-US" b="1" dirty="0"/>
                      <a:t>f</a:t>
                    </a:r>
                    <a:r>
                      <a:rPr lang="en-US" baseline="-25000" dirty="0"/>
                      <a:t>j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  <a:p>
                    <a:r>
                      <a:rPr lang="en-US" b="1" dirty="0" err="1"/>
                      <a:t>f</a:t>
                    </a:r>
                    <a:r>
                      <a:rPr lang="en-US" baseline="-25000" dirty="0" err="1"/>
                      <a:t>N</a:t>
                    </a:r>
                    <a:endParaRPr lang="en-US" baseline="-25000" dirty="0"/>
                  </a:p>
                </p:txBody>
              </p:sp>
            </mc:Choice>
            <mc:Fallback xmlns="">
              <p:sp>
                <p:nvSpPr>
                  <p:cNvPr id="97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422" y="1498830"/>
                    <a:ext cx="376193" cy="175432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4754" t="-1736" b="-451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2" name="Group 101"/>
              <p:cNvGrpSpPr/>
              <p:nvPr/>
            </p:nvGrpSpPr>
            <p:grpSpPr>
              <a:xfrm flipH="1">
                <a:off x="11858615" y="1545012"/>
                <a:ext cx="108000" cy="1656000"/>
                <a:chOff x="6790944" y="2127113"/>
                <a:chExt cx="149352" cy="2868168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6793992" y="2127113"/>
                  <a:ext cx="0" cy="286232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6793992" y="2127113"/>
                  <a:ext cx="14630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6790944" y="4995281"/>
                  <a:ext cx="14630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105"/>
              <p:cNvGrpSpPr/>
              <p:nvPr/>
            </p:nvGrpSpPr>
            <p:grpSpPr>
              <a:xfrm>
                <a:off x="11544353" y="1537855"/>
                <a:ext cx="108000" cy="1656000"/>
                <a:chOff x="6790944" y="2127113"/>
                <a:chExt cx="149352" cy="2868168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6793992" y="2127113"/>
                  <a:ext cx="0" cy="286232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6793992" y="2127113"/>
                  <a:ext cx="14630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6790944" y="4995281"/>
                  <a:ext cx="14630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2" name="TextBox 111"/>
            <p:cNvSpPr txBox="1"/>
            <p:nvPr/>
          </p:nvSpPr>
          <p:spPr>
            <a:xfrm>
              <a:off x="7279917" y="225082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  <a:endParaRPr lang="en-IN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0453379" y="22250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7661490" y="2875647"/>
                <a:ext cx="20393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acc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𝐆𝐮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𝐟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90" y="2875647"/>
                <a:ext cx="203934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549907" y="4083220"/>
                <a:ext cx="4202882" cy="1579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IN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acc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</m:e>
                        <m:sup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𝛌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  <m:sup>
                          <m:r>
                            <a:rPr lang="en-US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07" y="4083220"/>
                <a:ext cx="4202882" cy="1579535"/>
              </a:xfrm>
              <a:prstGeom prst="rect">
                <a:avLst/>
              </a:prstGeom>
              <a:blipFill>
                <a:blip r:embed="rId11"/>
                <a:stretch>
                  <a:fillRect l="-3614" t="-51200" b="-40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740824" y="5922107"/>
                <a:ext cx="4003275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p>
                          <m:r>
                            <a:rPr lang="en-US" sz="2400" b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𝐆</m:t>
                              </m:r>
                            </m:e>
                            <m:sup>
                              <m:r>
                                <a:rPr lang="en-US" sz="2400" b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  <m:r>
                            <a:rPr lang="en-US" sz="2400" b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𝐆</m:t>
                          </m:r>
                          <m:r>
                            <a:rPr lang="en-US" sz="2400" b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𝛌</m:t>
                          </m:r>
                          <m:r>
                            <a:rPr lang="en-US" sz="2400" b="1" i="0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𝐈</m:t>
                          </m:r>
                          <m:r>
                            <a:rPr lang="en-US" sz="2400" b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2400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p>
                          <m:r>
                            <a:rPr lang="en-US" sz="2400" b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d>
                        <m:dPr>
                          <m:ctrlPr>
                            <a:rPr lang="en-US" sz="2400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sz="2400" b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24" y="5922107"/>
                <a:ext cx="4003275" cy="470000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5079277" y="3497093"/>
                <a:ext cx="7048072" cy="2898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CONSTRAINED MULTIVARIABLE DMC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008000"/>
                    </a:solidFill>
                    <a:latin typeface="Cambria Math" panose="02040503050406030204" pitchFamily="18" charset="0"/>
                  </a:rPr>
                  <a:t>Rate Constraint</a:t>
                </a:r>
                <a:endParaRPr lang="en-IN" sz="2400" b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IN" sz="2400" b="1" dirty="0">
                    <a:solidFill>
                      <a:srgbClr val="008000"/>
                    </a:solidFill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IN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𝑀𝐴𝑋</m:t>
                            </m:r>
                          </m:sup>
                        </m:sSubSup>
                        <m:r>
                          <a:rPr lang="en-IN" sz="24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IN" sz="24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IN" sz="24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𝑀𝐴𝑋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08000"/>
                    </a:solidFill>
                    <a:ea typeface="Cambria Math" panose="02040503050406030204" pitchFamily="18" charset="0"/>
                  </a:rPr>
                  <a:t>  for</a:t>
                </a:r>
                <a:r>
                  <a:rPr lang="en-US" sz="2400" i="1" dirty="0">
                    <a:solidFill>
                      <a:srgbClr val="008000"/>
                    </a:solidFill>
                    <a:ea typeface="Cambria Math" panose="02040503050406030204" pitchFamily="18" charset="0"/>
                  </a:rPr>
                  <a:t> k = 1 </a:t>
                </a:r>
                <a:r>
                  <a:rPr lang="en-US" sz="2400" dirty="0">
                    <a:solidFill>
                      <a:srgbClr val="008000"/>
                    </a:solidFill>
                    <a:ea typeface="Cambria Math" panose="02040503050406030204" pitchFamily="18" charset="0"/>
                  </a:rPr>
                  <a:t>to</a:t>
                </a:r>
                <a:r>
                  <a:rPr lang="en-US" sz="2400" i="1" dirty="0">
                    <a:solidFill>
                      <a:srgbClr val="008000"/>
                    </a:solidFill>
                    <a:ea typeface="Cambria Math" panose="02040503050406030204" pitchFamily="18" charset="0"/>
                  </a:rPr>
                  <a:t> N</a:t>
                </a:r>
              </a:p>
              <a:p>
                <a:endParaRPr lang="en-US" sz="8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1" dirty="0">
                    <a:solidFill>
                      <a:srgbClr val="008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Valve Saturation Constraint</a:t>
                </a:r>
              </a:p>
              <a:p>
                <a:r>
                  <a:rPr lang="en-US" sz="2400" dirty="0">
                    <a:solidFill>
                      <a:srgbClr val="008000"/>
                    </a:solidFill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0%</m:t>
                    </m:r>
                    <m:r>
                      <a:rPr lang="en-IN" sz="24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IN" sz="24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en-IN" sz="240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IN" sz="240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𝑐𝑢𝑟𝑟</m:t>
                            </m:r>
                            <m:r>
                              <a:rPr lang="en-US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4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100%</m:t>
                        </m:r>
                      </m:e>
                    </m:nary>
                  </m:oMath>
                </a14:m>
                <a:r>
                  <a:rPr lang="en-IN" sz="2400" dirty="0">
                    <a:solidFill>
                      <a:srgbClr val="008000"/>
                    </a:solidFill>
                  </a:rPr>
                  <a:t>   for</a:t>
                </a:r>
                <a:r>
                  <a:rPr lang="en-IN" sz="2400" i="1" dirty="0">
                    <a:solidFill>
                      <a:srgbClr val="008000"/>
                    </a:solidFill>
                  </a:rPr>
                  <a:t> k = 1 </a:t>
                </a:r>
                <a:r>
                  <a:rPr lang="en-IN" sz="2400" dirty="0">
                    <a:solidFill>
                      <a:srgbClr val="008000"/>
                    </a:solidFill>
                  </a:rPr>
                  <a:t>to</a:t>
                </a:r>
                <a:r>
                  <a:rPr lang="en-IN" sz="2400" i="1" dirty="0">
                    <a:solidFill>
                      <a:srgbClr val="008000"/>
                    </a:solidFill>
                  </a:rPr>
                  <a:t> N</a:t>
                </a:r>
              </a:p>
              <a:p>
                <a:endParaRPr lang="en-US" sz="1000" i="1" dirty="0">
                  <a:solidFill>
                    <a:srgbClr val="008000"/>
                  </a:solidFill>
                </a:endParaRPr>
              </a:p>
              <a:p>
                <a:r>
                  <a:rPr lang="en-US" sz="2400" b="1" dirty="0">
                    <a:solidFill>
                      <a:srgbClr val="FF3399"/>
                    </a:solidFill>
                  </a:rPr>
                  <a:t>Solve using a quadratic program (</a:t>
                </a:r>
                <a:r>
                  <a:rPr lang="en-US" sz="2400" b="1" dirty="0" err="1">
                    <a:solidFill>
                      <a:srgbClr val="FF3399"/>
                    </a:solidFill>
                  </a:rPr>
                  <a:t>quadprog</a:t>
                </a:r>
                <a:r>
                  <a:rPr lang="en-US" sz="2400" b="1" dirty="0">
                    <a:solidFill>
                      <a:srgbClr val="FF3399"/>
                    </a:solidFill>
                  </a:rPr>
                  <a:t> in </a:t>
                </a:r>
                <a:r>
                  <a:rPr lang="en-US" sz="2400" b="1" dirty="0" err="1">
                    <a:solidFill>
                      <a:srgbClr val="FF3399"/>
                    </a:solidFill>
                  </a:rPr>
                  <a:t>Matlab</a:t>
                </a:r>
                <a:r>
                  <a:rPr lang="en-US" sz="2400" b="1" dirty="0">
                    <a:solidFill>
                      <a:srgbClr val="FF3399"/>
                    </a:solidFill>
                  </a:rPr>
                  <a:t>)</a:t>
                </a:r>
                <a:endParaRPr lang="en-IN" sz="2400" b="1" dirty="0">
                  <a:solidFill>
                    <a:srgbClr val="FF3399"/>
                  </a:solidFill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277" y="3497093"/>
                <a:ext cx="7048072" cy="2898870"/>
              </a:xfrm>
              <a:prstGeom prst="rect">
                <a:avLst/>
              </a:prstGeom>
              <a:blipFill>
                <a:blip r:embed="rId13"/>
                <a:stretch>
                  <a:fillRect l="-1259" t="-2183" r="-540" b="-9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8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  <p:bldP spid="118" grpId="0"/>
      <p:bldP spid="1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12301</TotalTime>
  <Words>977</Words>
  <Application>Microsoft Macintosh PowerPoint</Application>
  <PresentationFormat>Widescreen</PresentationFormat>
  <Paragraphs>295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Cambria Math</vt:lpstr>
      <vt:lpstr>Courier New</vt:lpstr>
      <vt:lpstr>Office Theme</vt:lpstr>
      <vt:lpstr>Model Predictive Control Dynamic Matrix Control</vt:lpstr>
      <vt:lpstr>The MPC Paradigm</vt:lpstr>
      <vt:lpstr>Dynamic Matrix Control</vt:lpstr>
      <vt:lpstr>SISO DMC: Predictive Model</vt:lpstr>
      <vt:lpstr>DMC Predictive Model</vt:lpstr>
      <vt:lpstr>DMC Optimum Control Move Sequence</vt:lpstr>
      <vt:lpstr>Constrained DMC</vt:lpstr>
      <vt:lpstr>Reference Trajectory and Tuning</vt:lpstr>
      <vt:lpstr>Multivariable DMC</vt:lpstr>
      <vt:lpstr>Some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Shubham Gupta</cp:lastModifiedBy>
  <cp:revision>168</cp:revision>
  <dcterms:created xsi:type="dcterms:W3CDTF">2019-12-31T10:16:46Z</dcterms:created>
  <dcterms:modified xsi:type="dcterms:W3CDTF">2021-04-19T06:39:37Z</dcterms:modified>
</cp:coreProperties>
</file>