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CC3300"/>
    <a:srgbClr val="66FF33"/>
    <a:srgbClr val="0000CC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Plantwide</a:t>
            </a:r>
            <a:r>
              <a:rPr lang="en-US" dirty="0"/>
              <a:t> Control Fundamentals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 Dynamics and Control</a:t>
            </a:r>
          </a:p>
          <a:p>
            <a:r>
              <a:rPr lang="en-IN" dirty="0"/>
              <a:t>Supplementary Material</a:t>
            </a:r>
          </a:p>
          <a:p>
            <a:r>
              <a:rPr lang="en-IN" dirty="0"/>
              <a:t>Indian Institute of Technology Kanpur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rgbClr val="0000CC"/>
                </a:solidFill>
              </a:rPr>
              <a:t>Module # 7.1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1680" y="2043"/>
              <a:ext cx="55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REACTOR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7" name="Group 1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11276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277" name="AutoShape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1278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1280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9" name="Group 17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1282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28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284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128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12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10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A </a:t>
                  </a:r>
                  <a:r>
                    <a:rPr lang="en-US" sz="1400" b="1">
                      <a:sym typeface="Wingdings" pitchFamily="2" charset="2"/>
                    </a:rPr>
                    <a:t> B</a:t>
                  </a:r>
                  <a:endParaRPr lang="en-US" sz="1400" b="1"/>
                </a:p>
              </p:txBody>
            </p:sp>
            <p:sp>
              <p:nvSpPr>
                <p:cNvPr id="11287" name="Freeform 23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144" y="0"/>
                    </a:cxn>
                    <a:cxn ang="0">
                      <a:pos x="336" y="4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1288" name="Text Box 24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11294" name="AutoShape 30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295" name="Line 31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296" name="AutoShape 32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380" y="1252"/>
              <a:ext cx="4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Fresh A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2027" y="1159"/>
              <a:ext cx="56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Recycle A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4718050" y="2133601"/>
            <a:ext cx="4186238" cy="4259263"/>
            <a:chOff x="1488" y="1591"/>
            <a:chExt cx="2637" cy="2683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11305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06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11308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0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10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19" name="Group 48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20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11314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15" name="AutoShape 5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16" name="AutoShape 52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1317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2" name="Group 5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1320" name="AutoShap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21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22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1323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3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1325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26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27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5" name="Group 6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1330" name="AutoShap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31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32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1333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1335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36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1337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1133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39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7" name="Group 76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44"/>
                    <a:ext cx="192" cy="240"/>
                    <a:chOff x="3600" y="2928"/>
                    <a:chExt cx="672" cy="576"/>
                  </a:xfrm>
                </p:grpSpPr>
                <p:sp>
                  <p:nvSpPr>
                    <p:cNvPr id="11341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42" name="AutoShape 78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1343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4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4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46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8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1348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4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50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9" name="Group 8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1352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53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54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1355" name="Freeform 91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96" y="0"/>
                      </a:cxn>
                      <a:cxn ang="0">
                        <a:pos x="144" y="48"/>
                      </a:cxn>
                      <a:cxn ang="0">
                        <a:pos x="240" y="0"/>
                      </a:cxn>
                    </a:cxnLst>
                    <a:rect l="0" t="0" r="r" b="b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56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357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30" name="Group 9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1359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60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361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1362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5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C</a:t>
                  </a:r>
                </a:p>
                <a:p>
                  <a:r>
                    <a:rPr lang="en-US" sz="1400" b="1"/>
                    <a:t>O</a:t>
                  </a:r>
                </a:p>
                <a:p>
                  <a:r>
                    <a:rPr lang="en-US" sz="1400" b="1"/>
                    <a:t>L</a:t>
                  </a:r>
                </a:p>
                <a:p>
                  <a:r>
                    <a:rPr lang="en-US" sz="1400" b="1"/>
                    <a:t>U</a:t>
                  </a:r>
                </a:p>
                <a:p>
                  <a:r>
                    <a:rPr lang="en-US" sz="1400" b="1"/>
                    <a:t>M</a:t>
                  </a:r>
                </a:p>
                <a:p>
                  <a:r>
                    <a:rPr lang="en-US" sz="1400" b="1"/>
                    <a:t>N</a:t>
                  </a:r>
                </a:p>
              </p:txBody>
            </p:sp>
          </p:grpSp>
        </p:grp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3552" y="4080"/>
              <a:ext cx="57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Product B</a:t>
              </a:r>
            </a:p>
          </p:txBody>
        </p:sp>
      </p:grpSp>
      <p:grpSp>
        <p:nvGrpSpPr>
          <p:cNvPr id="31" name="Group 165"/>
          <p:cNvGrpSpPr>
            <a:grpSpLocks/>
          </p:cNvGrpSpPr>
          <p:nvPr/>
        </p:nvGrpSpPr>
        <p:grpSpPr bwMode="auto">
          <a:xfrm>
            <a:off x="3700464" y="1851026"/>
            <a:ext cx="4097337" cy="3692525"/>
            <a:chOff x="1371" y="1166"/>
            <a:chExt cx="2581" cy="2326"/>
          </a:xfrm>
        </p:grpSpPr>
        <p:grpSp>
          <p:nvGrpSpPr>
            <p:cNvPr id="11425" name="Group 102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11426" name="Group 103"/>
              <p:cNvGrpSpPr>
                <a:grpSpLocks/>
              </p:cNvGrpSpPr>
              <p:nvPr/>
            </p:nvGrpSpPr>
            <p:grpSpPr bwMode="auto">
              <a:xfrm>
                <a:off x="1371" y="2016"/>
                <a:ext cx="214" cy="175"/>
                <a:chOff x="1175" y="2948"/>
                <a:chExt cx="214" cy="175"/>
              </a:xfrm>
            </p:grpSpPr>
            <p:sp>
              <p:nvSpPr>
                <p:cNvPr id="1136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4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1369" name="Oval 105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1370" name="Line 106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71" name="Line 107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427" name="Group 163"/>
            <p:cNvGrpSpPr>
              <a:grpSpLocks/>
            </p:cNvGrpSpPr>
            <p:nvPr/>
          </p:nvGrpSpPr>
          <p:grpSpPr bwMode="auto">
            <a:xfrm>
              <a:off x="2832" y="1166"/>
              <a:ext cx="1120" cy="2326"/>
              <a:chOff x="2832" y="1166"/>
              <a:chExt cx="1120" cy="2326"/>
            </a:xfrm>
          </p:grpSpPr>
          <p:grpSp>
            <p:nvGrpSpPr>
              <p:cNvPr id="11428" name="Group 115"/>
              <p:cNvGrpSpPr>
                <a:grpSpLocks/>
              </p:cNvGrpSpPr>
              <p:nvPr/>
            </p:nvGrpSpPr>
            <p:grpSpPr bwMode="auto">
              <a:xfrm>
                <a:off x="3092" y="1166"/>
                <a:ext cx="425" cy="260"/>
                <a:chOff x="3092" y="1166"/>
                <a:chExt cx="425" cy="260"/>
              </a:xfrm>
            </p:grpSpPr>
            <p:grpSp>
              <p:nvGrpSpPr>
                <p:cNvPr id="11429" name="Group 116"/>
                <p:cNvGrpSpPr>
                  <a:grpSpLocks/>
                </p:cNvGrpSpPr>
                <p:nvPr/>
              </p:nvGrpSpPr>
              <p:grpSpPr bwMode="auto">
                <a:xfrm>
                  <a:off x="3298" y="1166"/>
                  <a:ext cx="219" cy="175"/>
                  <a:chOff x="1172" y="2948"/>
                  <a:chExt cx="219" cy="175"/>
                </a:xfrm>
              </p:grpSpPr>
              <p:sp>
                <p:nvSpPr>
                  <p:cNvPr id="11381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2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PC</a:t>
                    </a:r>
                  </a:p>
                </p:txBody>
              </p:sp>
              <p:sp>
                <p:nvSpPr>
                  <p:cNvPr id="11382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138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3092" y="123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84" name="Line 120"/>
                <p:cNvSpPr>
                  <a:spLocks noChangeShapeType="1"/>
                </p:cNvSpPr>
                <p:nvPr/>
              </p:nvSpPr>
              <p:spPr bwMode="auto">
                <a:xfrm>
                  <a:off x="3093" y="123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430" name="Group 121"/>
              <p:cNvGrpSpPr>
                <a:grpSpLocks/>
              </p:cNvGrpSpPr>
              <p:nvPr/>
            </p:nvGrpSpPr>
            <p:grpSpPr bwMode="auto">
              <a:xfrm>
                <a:off x="3737" y="1687"/>
                <a:ext cx="215" cy="175"/>
                <a:chOff x="3737" y="1687"/>
                <a:chExt cx="215" cy="175"/>
              </a:xfrm>
            </p:grpSpPr>
            <p:grpSp>
              <p:nvGrpSpPr>
                <p:cNvPr id="11432" name="Group 122"/>
                <p:cNvGrpSpPr>
                  <a:grpSpLocks/>
                </p:cNvGrpSpPr>
                <p:nvPr/>
              </p:nvGrpSpPr>
              <p:grpSpPr bwMode="auto">
                <a:xfrm>
                  <a:off x="3744" y="1687"/>
                  <a:ext cx="208" cy="175"/>
                  <a:chOff x="1175" y="2948"/>
                  <a:chExt cx="208" cy="175"/>
                </a:xfrm>
              </p:grpSpPr>
              <p:sp>
                <p:nvSpPr>
                  <p:cNvPr id="1138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08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LC</a:t>
                    </a:r>
                  </a:p>
                </p:txBody>
              </p:sp>
              <p:sp>
                <p:nvSpPr>
                  <p:cNvPr id="11388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1389" name="Line 125"/>
                <p:cNvSpPr>
                  <a:spLocks noChangeShapeType="1"/>
                </p:cNvSpPr>
                <p:nvPr/>
              </p:nvSpPr>
              <p:spPr bwMode="auto">
                <a:xfrm>
                  <a:off x="3737" y="178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433" name="Group 131"/>
              <p:cNvGrpSpPr>
                <a:grpSpLocks/>
              </p:cNvGrpSpPr>
              <p:nvPr/>
            </p:nvGrpSpPr>
            <p:grpSpPr bwMode="auto">
              <a:xfrm>
                <a:off x="2832" y="1680"/>
                <a:ext cx="694" cy="1812"/>
                <a:chOff x="2832" y="1680"/>
                <a:chExt cx="694" cy="1812"/>
              </a:xfrm>
            </p:grpSpPr>
            <p:sp>
              <p:nvSpPr>
                <p:cNvPr id="1139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3312" y="185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1434" name="Group 133"/>
                <p:cNvGrpSpPr>
                  <a:grpSpLocks/>
                </p:cNvGrpSpPr>
                <p:nvPr/>
              </p:nvGrpSpPr>
              <p:grpSpPr bwMode="auto">
                <a:xfrm>
                  <a:off x="2832" y="1680"/>
                  <a:ext cx="694" cy="1812"/>
                  <a:chOff x="2832" y="1680"/>
                  <a:chExt cx="694" cy="1812"/>
                </a:xfrm>
              </p:grpSpPr>
              <p:grpSp>
                <p:nvGrpSpPr>
                  <p:cNvPr id="11435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832" y="1680"/>
                    <a:ext cx="609" cy="903"/>
                    <a:chOff x="2832" y="1680"/>
                    <a:chExt cx="609" cy="903"/>
                  </a:xfrm>
                </p:grpSpPr>
                <p:grpSp>
                  <p:nvGrpSpPr>
                    <p:cNvPr id="11436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11" y="1680"/>
                      <a:ext cx="222" cy="175"/>
                      <a:chOff x="1170" y="2948"/>
                      <a:chExt cx="222" cy="175"/>
                    </a:xfrm>
                  </p:grpSpPr>
                  <p:sp>
                    <p:nvSpPr>
                      <p:cNvPr id="11400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70" y="2949"/>
                        <a:ext cx="222" cy="174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b="1">
                            <a:solidFill>
                              <a:srgbClr val="0000CC"/>
                            </a:solidFill>
                          </a:rPr>
                          <a:t>RC</a:t>
                        </a:r>
                      </a:p>
                    </p:txBody>
                  </p:sp>
                  <p:sp>
                    <p:nvSpPr>
                      <p:cNvPr id="11401" name="Oval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7" y="2948"/>
                        <a:ext cx="173" cy="173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1402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48"/>
                      <a:ext cx="0" cy="8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403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1741"/>
                      <a:ext cx="41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404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1" y="1824"/>
                      <a:ext cx="40" cy="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11437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209" y="3186"/>
                    <a:ext cx="317" cy="306"/>
                    <a:chOff x="3209" y="3186"/>
                    <a:chExt cx="317" cy="306"/>
                  </a:xfrm>
                </p:grpSpPr>
                <p:grpSp>
                  <p:nvGrpSpPr>
                    <p:cNvPr id="11438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2" y="3186"/>
                      <a:ext cx="214" cy="175"/>
                      <a:chOff x="1175" y="2948"/>
                      <a:chExt cx="214" cy="175"/>
                    </a:xfrm>
                  </p:grpSpPr>
                  <p:sp>
                    <p:nvSpPr>
                      <p:cNvPr id="11407" name="Text Box 14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75" y="2949"/>
                        <a:ext cx="214" cy="174"/>
                      </a:xfrm>
                      <a:prstGeom prst="rect">
                        <a:avLst/>
                      </a:prstGeom>
                      <a:noFill/>
                      <a:ln w="9525" algn="ctr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200" b="1">
                            <a:solidFill>
                              <a:srgbClr val="0000CC"/>
                            </a:solidFill>
                          </a:rPr>
                          <a:t>TC</a:t>
                        </a:r>
                      </a:p>
                    </p:txBody>
                  </p:sp>
                  <p:sp>
                    <p:nvSpPr>
                      <p:cNvPr id="11408" name="Oval 1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07" y="2948"/>
                        <a:ext cx="173" cy="173"/>
                      </a:xfrm>
                      <a:prstGeom prst="ellipse">
                        <a:avLst/>
                      </a:prstGeom>
                      <a:noFill/>
                      <a:ln w="9525" algn="ctr">
                        <a:solidFill>
                          <a:srgbClr val="0000F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1409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9" y="3265"/>
                      <a:ext cx="12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1410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9" y="3360"/>
                      <a:ext cx="0" cy="1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</p:grpSp>
        </p:grpSp>
      </p:grpSp>
      <p:grpSp>
        <p:nvGrpSpPr>
          <p:cNvPr id="11439" name="Group 162"/>
          <p:cNvGrpSpPr>
            <a:grpSpLocks/>
          </p:cNvGrpSpPr>
          <p:nvPr/>
        </p:nvGrpSpPr>
        <p:grpSpPr bwMode="auto">
          <a:xfrm>
            <a:off x="7391400" y="5043485"/>
            <a:ext cx="488950" cy="1174750"/>
            <a:chOff x="3696" y="3177"/>
            <a:chExt cx="308" cy="740"/>
          </a:xfrm>
        </p:grpSpPr>
        <p:grpSp>
          <p:nvGrpSpPr>
            <p:cNvPr id="11440" name="Group 148"/>
            <p:cNvGrpSpPr>
              <a:grpSpLocks/>
            </p:cNvGrpSpPr>
            <p:nvPr/>
          </p:nvGrpSpPr>
          <p:grpSpPr bwMode="auto">
            <a:xfrm rot="5400000">
              <a:off x="3677" y="3327"/>
              <a:ext cx="474" cy="174"/>
              <a:chOff x="1151" y="719"/>
              <a:chExt cx="474" cy="174"/>
            </a:xfrm>
          </p:grpSpPr>
          <p:sp>
            <p:nvSpPr>
              <p:cNvPr id="11413" name="Line 149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14" name="Text Box 150"/>
              <p:cNvSpPr txBox="1">
                <a:spLocks noChangeArrowheads="1"/>
              </p:cNvSpPr>
              <p:nvPr/>
            </p:nvSpPr>
            <p:spPr bwMode="auto">
              <a:xfrm>
                <a:off x="1151" y="719"/>
                <a:ext cx="301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TPM</a:t>
                </a:r>
              </a:p>
            </p:txBody>
          </p:sp>
        </p:grpSp>
        <p:grpSp>
          <p:nvGrpSpPr>
            <p:cNvPr id="11441" name="Group 152"/>
            <p:cNvGrpSpPr>
              <a:grpSpLocks/>
            </p:cNvGrpSpPr>
            <p:nvPr/>
          </p:nvGrpSpPr>
          <p:grpSpPr bwMode="auto">
            <a:xfrm>
              <a:off x="3792" y="3648"/>
              <a:ext cx="212" cy="175"/>
              <a:chOff x="1175" y="2948"/>
              <a:chExt cx="212" cy="175"/>
            </a:xfrm>
          </p:grpSpPr>
          <p:sp>
            <p:nvSpPr>
              <p:cNvPr id="11417" name="Text Box 153"/>
              <p:cNvSpPr txBox="1">
                <a:spLocks noChangeArrowheads="1"/>
              </p:cNvSpPr>
              <p:nvPr/>
            </p:nvSpPr>
            <p:spPr bwMode="auto">
              <a:xfrm>
                <a:off x="1175" y="2949"/>
                <a:ext cx="212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FC</a:t>
                </a:r>
              </a:p>
            </p:txBody>
          </p:sp>
          <p:sp>
            <p:nvSpPr>
              <p:cNvPr id="11418" name="Oval 154"/>
              <p:cNvSpPr>
                <a:spLocks noChangeArrowheads="1"/>
              </p:cNvSpPr>
              <p:nvPr/>
            </p:nvSpPr>
            <p:spPr bwMode="auto">
              <a:xfrm>
                <a:off x="1207" y="2948"/>
                <a:ext cx="173" cy="173"/>
              </a:xfrm>
              <a:prstGeom prst="ellipse">
                <a:avLst/>
              </a:prstGeom>
              <a:noFill/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420" name="Line 156"/>
            <p:cNvSpPr>
              <a:spLocks noChangeShapeType="1"/>
            </p:cNvSpPr>
            <p:nvPr/>
          </p:nvSpPr>
          <p:spPr bwMode="auto">
            <a:xfrm flipH="1">
              <a:off x="3696" y="3744"/>
              <a:ext cx="1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21" name="Line 157"/>
            <p:cNvSpPr>
              <a:spLocks noChangeShapeType="1"/>
            </p:cNvSpPr>
            <p:nvPr/>
          </p:nvSpPr>
          <p:spPr bwMode="auto">
            <a:xfrm flipH="1">
              <a:off x="3696" y="3744"/>
              <a:ext cx="0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442" name="Group 164"/>
          <p:cNvGrpSpPr>
            <a:grpSpLocks/>
          </p:cNvGrpSpPr>
          <p:nvPr/>
        </p:nvGrpSpPr>
        <p:grpSpPr bwMode="auto">
          <a:xfrm>
            <a:off x="4037014" y="1306514"/>
            <a:ext cx="2287587" cy="4637087"/>
            <a:chOff x="1583" y="823"/>
            <a:chExt cx="1441" cy="2921"/>
          </a:xfrm>
        </p:grpSpPr>
        <p:grpSp>
          <p:nvGrpSpPr>
            <p:cNvPr id="11443" name="Group 159"/>
            <p:cNvGrpSpPr>
              <a:grpSpLocks/>
            </p:cNvGrpSpPr>
            <p:nvPr/>
          </p:nvGrpSpPr>
          <p:grpSpPr bwMode="auto">
            <a:xfrm>
              <a:off x="2496" y="2215"/>
              <a:ext cx="528" cy="1529"/>
              <a:chOff x="2496" y="2215"/>
              <a:chExt cx="528" cy="1529"/>
            </a:xfrm>
          </p:grpSpPr>
          <p:grpSp>
            <p:nvGrpSpPr>
              <p:cNvPr id="11444" name="Group 109"/>
              <p:cNvGrpSpPr>
                <a:grpSpLocks/>
              </p:cNvGrpSpPr>
              <p:nvPr/>
            </p:nvGrpSpPr>
            <p:grpSpPr bwMode="auto">
              <a:xfrm>
                <a:off x="2540" y="2215"/>
                <a:ext cx="208" cy="175"/>
                <a:chOff x="1175" y="2948"/>
                <a:chExt cx="208" cy="175"/>
              </a:xfrm>
            </p:grpSpPr>
            <p:sp>
              <p:nvSpPr>
                <p:cNvPr id="1137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1375" name="Oval 111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1376" name="Line 112"/>
              <p:cNvSpPr>
                <a:spLocks noChangeShapeType="1"/>
              </p:cNvSpPr>
              <p:nvPr/>
            </p:nvSpPr>
            <p:spPr bwMode="auto">
              <a:xfrm>
                <a:off x="2496" y="3744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77" name="Line 113"/>
              <p:cNvSpPr>
                <a:spLocks noChangeShapeType="1"/>
              </p:cNvSpPr>
              <p:nvPr/>
            </p:nvSpPr>
            <p:spPr bwMode="auto">
              <a:xfrm>
                <a:off x="2661" y="23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19" name="Line 155"/>
              <p:cNvSpPr>
                <a:spLocks noChangeShapeType="1"/>
              </p:cNvSpPr>
              <p:nvPr/>
            </p:nvSpPr>
            <p:spPr bwMode="auto">
              <a:xfrm flipV="1">
                <a:off x="2496" y="2297"/>
                <a:ext cx="0" cy="144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22" name="Line 158"/>
              <p:cNvSpPr>
                <a:spLocks noChangeShapeType="1"/>
              </p:cNvSpPr>
              <p:nvPr/>
            </p:nvSpPr>
            <p:spPr bwMode="auto">
              <a:xfrm flipH="1">
                <a:off x="2496" y="2297"/>
                <a:ext cx="7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445" name="Group 161"/>
            <p:cNvGrpSpPr>
              <a:grpSpLocks/>
            </p:cNvGrpSpPr>
            <p:nvPr/>
          </p:nvGrpSpPr>
          <p:grpSpPr bwMode="auto">
            <a:xfrm>
              <a:off x="1583" y="823"/>
              <a:ext cx="509" cy="1241"/>
              <a:chOff x="1583" y="823"/>
              <a:chExt cx="509" cy="1241"/>
            </a:xfrm>
          </p:grpSpPr>
          <p:grpSp>
            <p:nvGrpSpPr>
              <p:cNvPr id="11446" name="Group 127"/>
              <p:cNvGrpSpPr>
                <a:grpSpLocks/>
              </p:cNvGrpSpPr>
              <p:nvPr/>
            </p:nvGrpSpPr>
            <p:grpSpPr bwMode="auto">
              <a:xfrm>
                <a:off x="1583" y="823"/>
                <a:ext cx="208" cy="175"/>
                <a:chOff x="1175" y="2948"/>
                <a:chExt cx="208" cy="175"/>
              </a:xfrm>
            </p:grpSpPr>
            <p:sp>
              <p:nvSpPr>
                <p:cNvPr id="1139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1393" name="Oval 129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1394" name="Line 130"/>
              <p:cNvSpPr>
                <a:spLocks noChangeShapeType="1"/>
              </p:cNvSpPr>
              <p:nvPr/>
            </p:nvSpPr>
            <p:spPr bwMode="auto">
              <a:xfrm>
                <a:off x="1783" y="912"/>
                <a:ext cx="299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424" name="Line 160"/>
              <p:cNvSpPr>
                <a:spLocks noChangeShapeType="1"/>
              </p:cNvSpPr>
              <p:nvPr/>
            </p:nvSpPr>
            <p:spPr bwMode="auto">
              <a:xfrm rot="-5400000">
                <a:off x="1516" y="14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57" name="Title 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09557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680" y="2043"/>
              <a:ext cx="55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REACTOR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7" name="Group 1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12300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01" name="AutoShape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2302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230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9" name="Group 17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2306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07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08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2309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23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10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A </a:t>
                  </a:r>
                  <a:r>
                    <a:rPr lang="en-US" sz="1400" b="1">
                      <a:sym typeface="Wingdings" pitchFamily="2" charset="2"/>
                    </a:rPr>
                    <a:t> B</a:t>
                  </a:r>
                  <a:endParaRPr lang="en-US" sz="1400" b="1"/>
                </a:p>
              </p:txBody>
            </p:sp>
            <p:sp>
              <p:nvSpPr>
                <p:cNvPr id="12311" name="Freeform 23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144" y="0"/>
                    </a:cxn>
                    <a:cxn ang="0">
                      <a:pos x="336" y="4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2312" name="Text Box 24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19" name="Line 31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380" y="1252"/>
              <a:ext cx="4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Fresh A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5" name="Text Box 37"/>
            <p:cNvSpPr txBox="1">
              <a:spLocks noChangeArrowheads="1"/>
            </p:cNvSpPr>
            <p:nvPr/>
          </p:nvSpPr>
          <p:spPr bwMode="auto">
            <a:xfrm>
              <a:off x="2027" y="1159"/>
              <a:ext cx="56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Recycle A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4718050" y="2133601"/>
            <a:ext cx="4186238" cy="4259263"/>
            <a:chOff x="1488" y="1591"/>
            <a:chExt cx="2637" cy="2683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12329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30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12332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34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19" name="Group 48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20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1233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39" name="AutoShape 5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40" name="AutoShape 52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341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2" name="Group 5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2344" name="AutoShap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45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46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2347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3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2349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50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51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5" name="Group 6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2354" name="AutoShap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55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56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2357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235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60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236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1236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63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7" name="Group 76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44"/>
                    <a:ext cx="192" cy="240"/>
                    <a:chOff x="3600" y="2928"/>
                    <a:chExt cx="672" cy="576"/>
                  </a:xfrm>
                </p:grpSpPr>
                <p:sp>
                  <p:nvSpPr>
                    <p:cNvPr id="12365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66" name="AutoShape 78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367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68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6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70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8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2372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73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74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9" name="Group 8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2376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77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78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379" name="Freeform 91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96" y="0"/>
                      </a:cxn>
                      <a:cxn ang="0">
                        <a:pos x="144" y="48"/>
                      </a:cxn>
                      <a:cxn ang="0">
                        <a:pos x="240" y="0"/>
                      </a:cxn>
                    </a:cxnLst>
                    <a:rect l="0" t="0" r="r" b="b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8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30" name="Group 9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2383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84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2385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238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5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C</a:t>
                  </a:r>
                </a:p>
                <a:p>
                  <a:r>
                    <a:rPr lang="en-US" sz="1400" b="1"/>
                    <a:t>O</a:t>
                  </a:r>
                </a:p>
                <a:p>
                  <a:r>
                    <a:rPr lang="en-US" sz="1400" b="1"/>
                    <a:t>L</a:t>
                  </a:r>
                </a:p>
                <a:p>
                  <a:r>
                    <a:rPr lang="en-US" sz="1400" b="1"/>
                    <a:t>U</a:t>
                  </a:r>
                </a:p>
                <a:p>
                  <a:r>
                    <a:rPr lang="en-US" sz="1400" b="1"/>
                    <a:t>M</a:t>
                  </a:r>
                </a:p>
                <a:p>
                  <a:r>
                    <a:rPr lang="en-US" sz="1400" b="1"/>
                    <a:t>N</a:t>
                  </a:r>
                </a:p>
              </p:txBody>
            </p:sp>
          </p:grpSp>
        </p:grpSp>
        <p:sp>
          <p:nvSpPr>
            <p:cNvPr id="12387" name="Text Box 99"/>
            <p:cNvSpPr txBox="1">
              <a:spLocks noChangeArrowheads="1"/>
            </p:cNvSpPr>
            <p:nvPr/>
          </p:nvSpPr>
          <p:spPr bwMode="auto">
            <a:xfrm>
              <a:off x="3552" y="4080"/>
              <a:ext cx="57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Product B</a:t>
              </a:r>
            </a:p>
          </p:txBody>
        </p:sp>
      </p:grpSp>
      <p:grpSp>
        <p:nvGrpSpPr>
          <p:cNvPr id="31" name="Group 163"/>
          <p:cNvGrpSpPr>
            <a:grpSpLocks/>
          </p:cNvGrpSpPr>
          <p:nvPr/>
        </p:nvGrpSpPr>
        <p:grpSpPr bwMode="auto">
          <a:xfrm>
            <a:off x="3700463" y="1851025"/>
            <a:ext cx="4151312" cy="4217988"/>
            <a:chOff x="1371" y="1166"/>
            <a:chExt cx="2615" cy="2657"/>
          </a:xfrm>
        </p:grpSpPr>
        <p:grpSp>
          <p:nvGrpSpPr>
            <p:cNvPr id="12322" name="Group 162"/>
            <p:cNvGrpSpPr>
              <a:grpSpLocks/>
            </p:cNvGrpSpPr>
            <p:nvPr/>
          </p:nvGrpSpPr>
          <p:grpSpPr bwMode="auto">
            <a:xfrm>
              <a:off x="1371" y="1166"/>
              <a:ext cx="2615" cy="2657"/>
              <a:chOff x="1371" y="1166"/>
              <a:chExt cx="2615" cy="2657"/>
            </a:xfrm>
          </p:grpSpPr>
          <p:grpSp>
            <p:nvGrpSpPr>
              <p:cNvPr id="12326" name="Group 102"/>
              <p:cNvGrpSpPr>
                <a:grpSpLocks/>
              </p:cNvGrpSpPr>
              <p:nvPr/>
            </p:nvGrpSpPr>
            <p:grpSpPr bwMode="auto">
              <a:xfrm>
                <a:off x="1371" y="2016"/>
                <a:ext cx="398" cy="275"/>
                <a:chOff x="1371" y="2016"/>
                <a:chExt cx="398" cy="275"/>
              </a:xfrm>
            </p:grpSpPr>
            <p:grpSp>
              <p:nvGrpSpPr>
                <p:cNvPr id="12327" name="Group 103"/>
                <p:cNvGrpSpPr>
                  <a:grpSpLocks/>
                </p:cNvGrpSpPr>
                <p:nvPr/>
              </p:nvGrpSpPr>
              <p:grpSpPr bwMode="auto">
                <a:xfrm>
                  <a:off x="1371" y="2016"/>
                  <a:ext cx="214" cy="175"/>
                  <a:chOff x="1175" y="2948"/>
                  <a:chExt cx="214" cy="175"/>
                </a:xfrm>
              </p:grpSpPr>
              <p:sp>
                <p:nvSpPr>
                  <p:cNvPr id="12392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4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12393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394" name="Line 106"/>
                <p:cNvSpPr>
                  <a:spLocks noChangeShapeType="1"/>
                </p:cNvSpPr>
                <p:nvPr/>
              </p:nvSpPr>
              <p:spPr bwMode="auto">
                <a:xfrm flipH="1" flipV="1">
                  <a:off x="1577" y="2118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395" name="Line 107"/>
                <p:cNvSpPr>
                  <a:spLocks noChangeShapeType="1"/>
                </p:cNvSpPr>
                <p:nvPr/>
              </p:nvSpPr>
              <p:spPr bwMode="auto">
                <a:xfrm>
                  <a:off x="1502" y="219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2328" name="Group 114"/>
              <p:cNvGrpSpPr>
                <a:grpSpLocks/>
              </p:cNvGrpSpPr>
              <p:nvPr/>
            </p:nvGrpSpPr>
            <p:grpSpPr bwMode="auto">
              <a:xfrm>
                <a:off x="3092" y="1166"/>
                <a:ext cx="894" cy="2657"/>
                <a:chOff x="3092" y="1166"/>
                <a:chExt cx="894" cy="2657"/>
              </a:xfrm>
            </p:grpSpPr>
            <p:grpSp>
              <p:nvGrpSpPr>
                <p:cNvPr id="12331" name="Group 115"/>
                <p:cNvGrpSpPr>
                  <a:grpSpLocks/>
                </p:cNvGrpSpPr>
                <p:nvPr/>
              </p:nvGrpSpPr>
              <p:grpSpPr bwMode="auto">
                <a:xfrm>
                  <a:off x="3092" y="1166"/>
                  <a:ext cx="425" cy="260"/>
                  <a:chOff x="3092" y="1166"/>
                  <a:chExt cx="425" cy="260"/>
                </a:xfrm>
              </p:grpSpPr>
              <p:grpSp>
                <p:nvGrpSpPr>
                  <p:cNvPr id="12335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3298" y="1166"/>
                    <a:ext cx="219" cy="175"/>
                    <a:chOff x="1172" y="2948"/>
                    <a:chExt cx="219" cy="175"/>
                  </a:xfrm>
                </p:grpSpPr>
                <p:sp>
                  <p:nvSpPr>
                    <p:cNvPr id="12405" name="Text Box 1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2" y="2949"/>
                      <a:ext cx="219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PC</a:t>
                      </a:r>
                    </a:p>
                  </p:txBody>
                </p:sp>
                <p:sp>
                  <p:nvSpPr>
                    <p:cNvPr id="12406" name="Oval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407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23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40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23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2336" name="Group 121"/>
                <p:cNvGrpSpPr>
                  <a:grpSpLocks/>
                </p:cNvGrpSpPr>
                <p:nvPr/>
              </p:nvGrpSpPr>
              <p:grpSpPr bwMode="auto">
                <a:xfrm>
                  <a:off x="3737" y="1687"/>
                  <a:ext cx="215" cy="175"/>
                  <a:chOff x="3737" y="1687"/>
                  <a:chExt cx="215" cy="175"/>
                </a:xfrm>
              </p:grpSpPr>
              <p:grpSp>
                <p:nvGrpSpPr>
                  <p:cNvPr id="12337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744" y="1687"/>
                    <a:ext cx="208" cy="175"/>
                    <a:chOff x="1175" y="2948"/>
                    <a:chExt cx="208" cy="175"/>
                  </a:xfrm>
                </p:grpSpPr>
                <p:sp>
                  <p:nvSpPr>
                    <p:cNvPr id="12411" name="Text Box 1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08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LC</a:t>
                      </a:r>
                    </a:p>
                  </p:txBody>
                </p:sp>
                <p:sp>
                  <p:nvSpPr>
                    <p:cNvPr id="12412" name="Oval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413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3737" y="1783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2342" name="Group 126"/>
                <p:cNvGrpSpPr>
                  <a:grpSpLocks/>
                </p:cNvGrpSpPr>
                <p:nvPr/>
              </p:nvGrpSpPr>
              <p:grpSpPr bwMode="auto">
                <a:xfrm>
                  <a:off x="3230" y="3648"/>
                  <a:ext cx="756" cy="175"/>
                  <a:chOff x="3230" y="3648"/>
                  <a:chExt cx="756" cy="175"/>
                </a:xfrm>
              </p:grpSpPr>
              <p:grpSp>
                <p:nvGrpSpPr>
                  <p:cNvPr id="12343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3778" y="3648"/>
                    <a:ext cx="208" cy="175"/>
                    <a:chOff x="1175" y="2948"/>
                    <a:chExt cx="208" cy="175"/>
                  </a:xfrm>
                </p:grpSpPr>
                <p:sp>
                  <p:nvSpPr>
                    <p:cNvPr id="12416" name="Text 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08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LC</a:t>
                      </a:r>
                    </a:p>
                  </p:txBody>
                </p:sp>
                <p:sp>
                  <p:nvSpPr>
                    <p:cNvPr id="12417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41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230" y="3730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2348" name="Group 131"/>
            <p:cNvGrpSpPr>
              <a:grpSpLocks/>
            </p:cNvGrpSpPr>
            <p:nvPr/>
          </p:nvGrpSpPr>
          <p:grpSpPr bwMode="auto">
            <a:xfrm>
              <a:off x="2832" y="1680"/>
              <a:ext cx="694" cy="1812"/>
              <a:chOff x="2832" y="1680"/>
              <a:chExt cx="694" cy="1812"/>
            </a:xfrm>
          </p:grpSpPr>
          <p:sp>
            <p:nvSpPr>
              <p:cNvPr id="12420" name="Line 132"/>
              <p:cNvSpPr>
                <a:spLocks noChangeShapeType="1"/>
              </p:cNvSpPr>
              <p:nvPr/>
            </p:nvSpPr>
            <p:spPr bwMode="auto">
              <a:xfrm flipV="1">
                <a:off x="3312" y="185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352" name="Group 133"/>
              <p:cNvGrpSpPr>
                <a:grpSpLocks/>
              </p:cNvGrpSpPr>
              <p:nvPr/>
            </p:nvGrpSpPr>
            <p:grpSpPr bwMode="auto">
              <a:xfrm>
                <a:off x="2832" y="1680"/>
                <a:ext cx="694" cy="1812"/>
                <a:chOff x="2832" y="1680"/>
                <a:chExt cx="694" cy="1812"/>
              </a:xfrm>
            </p:grpSpPr>
            <p:grpSp>
              <p:nvGrpSpPr>
                <p:cNvPr id="12353" name="Group 134"/>
                <p:cNvGrpSpPr>
                  <a:grpSpLocks/>
                </p:cNvGrpSpPr>
                <p:nvPr/>
              </p:nvGrpSpPr>
              <p:grpSpPr bwMode="auto">
                <a:xfrm>
                  <a:off x="2832" y="1680"/>
                  <a:ext cx="609" cy="903"/>
                  <a:chOff x="2832" y="1680"/>
                  <a:chExt cx="609" cy="903"/>
                </a:xfrm>
              </p:grpSpPr>
              <p:grpSp>
                <p:nvGrpSpPr>
                  <p:cNvPr id="12358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3211" y="1680"/>
                    <a:ext cx="222" cy="175"/>
                    <a:chOff x="1170" y="2948"/>
                    <a:chExt cx="222" cy="175"/>
                  </a:xfrm>
                </p:grpSpPr>
                <p:sp>
                  <p:nvSpPr>
                    <p:cNvPr id="12424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" y="2949"/>
                      <a:ext cx="222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RC</a:t>
                      </a:r>
                    </a:p>
                  </p:txBody>
                </p:sp>
                <p:sp>
                  <p:nvSpPr>
                    <p:cNvPr id="12425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426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48"/>
                    <a:ext cx="0" cy="8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42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741"/>
                    <a:ext cx="41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42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3401" y="1824"/>
                    <a:ext cx="40" cy="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2364" name="Group 141"/>
                <p:cNvGrpSpPr>
                  <a:grpSpLocks/>
                </p:cNvGrpSpPr>
                <p:nvPr/>
              </p:nvGrpSpPr>
              <p:grpSpPr bwMode="auto">
                <a:xfrm>
                  <a:off x="3209" y="3186"/>
                  <a:ext cx="317" cy="306"/>
                  <a:chOff x="3209" y="3186"/>
                  <a:chExt cx="317" cy="306"/>
                </a:xfrm>
              </p:grpSpPr>
              <p:grpSp>
                <p:nvGrpSpPr>
                  <p:cNvPr id="12371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312" y="3186"/>
                    <a:ext cx="214" cy="175"/>
                    <a:chOff x="1175" y="2948"/>
                    <a:chExt cx="214" cy="175"/>
                  </a:xfrm>
                </p:grpSpPr>
                <p:sp>
                  <p:nvSpPr>
                    <p:cNvPr id="12431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14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TC</a:t>
                      </a:r>
                    </a:p>
                  </p:txBody>
                </p:sp>
                <p:sp>
                  <p:nvSpPr>
                    <p:cNvPr id="12432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243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209" y="3265"/>
                    <a:ext cx="12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434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3449" y="3360"/>
                    <a:ext cx="0" cy="1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</p:grpSp>
      </p:grpSp>
      <p:grpSp>
        <p:nvGrpSpPr>
          <p:cNvPr id="12375" name="Group 161"/>
          <p:cNvGrpSpPr>
            <a:grpSpLocks/>
          </p:cNvGrpSpPr>
          <p:nvPr/>
        </p:nvGrpSpPr>
        <p:grpSpPr bwMode="auto">
          <a:xfrm>
            <a:off x="4065588" y="1143000"/>
            <a:ext cx="887412" cy="2133600"/>
            <a:chOff x="1601" y="720"/>
            <a:chExt cx="559" cy="1344"/>
          </a:xfrm>
        </p:grpSpPr>
        <p:grpSp>
          <p:nvGrpSpPr>
            <p:cNvPr id="12382" name="Group 109"/>
            <p:cNvGrpSpPr>
              <a:grpSpLocks/>
            </p:cNvGrpSpPr>
            <p:nvPr/>
          </p:nvGrpSpPr>
          <p:grpSpPr bwMode="auto">
            <a:xfrm>
              <a:off x="1601" y="720"/>
              <a:ext cx="208" cy="175"/>
              <a:chOff x="1175" y="2948"/>
              <a:chExt cx="208" cy="175"/>
            </a:xfrm>
          </p:grpSpPr>
          <p:sp>
            <p:nvSpPr>
              <p:cNvPr id="12398" name="Text Box 110"/>
              <p:cNvSpPr txBox="1">
                <a:spLocks noChangeArrowheads="1"/>
              </p:cNvSpPr>
              <p:nvPr/>
            </p:nvSpPr>
            <p:spPr bwMode="auto">
              <a:xfrm>
                <a:off x="1175" y="2949"/>
                <a:ext cx="208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LC</a:t>
                </a:r>
              </a:p>
            </p:txBody>
          </p:sp>
          <p:sp>
            <p:nvSpPr>
              <p:cNvPr id="12399" name="Oval 111"/>
              <p:cNvSpPr>
                <a:spLocks noChangeArrowheads="1"/>
              </p:cNvSpPr>
              <p:nvPr/>
            </p:nvSpPr>
            <p:spPr bwMode="auto">
              <a:xfrm>
                <a:off x="1207" y="2948"/>
                <a:ext cx="173" cy="173"/>
              </a:xfrm>
              <a:prstGeom prst="ellipse">
                <a:avLst/>
              </a:prstGeom>
              <a:noFill/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1810" y="816"/>
              <a:ext cx="345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01" name="Line 113"/>
            <p:cNvSpPr>
              <a:spLocks noChangeShapeType="1"/>
            </p:cNvSpPr>
            <p:nvPr/>
          </p:nvSpPr>
          <p:spPr bwMode="auto">
            <a:xfrm>
              <a:off x="1708" y="89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43" name="Line 155"/>
            <p:cNvSpPr>
              <a:spLocks noChangeShapeType="1"/>
            </p:cNvSpPr>
            <p:nvPr/>
          </p:nvSpPr>
          <p:spPr bwMode="auto">
            <a:xfrm flipV="1">
              <a:off x="2160" y="816"/>
              <a:ext cx="0" cy="12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388" name="Group 160"/>
          <p:cNvGrpSpPr>
            <a:grpSpLocks/>
          </p:cNvGrpSpPr>
          <p:nvPr/>
        </p:nvGrpSpPr>
        <p:grpSpPr bwMode="auto">
          <a:xfrm>
            <a:off x="5486400" y="2905128"/>
            <a:ext cx="412750" cy="1190625"/>
            <a:chOff x="2496" y="1830"/>
            <a:chExt cx="260" cy="750"/>
          </a:xfrm>
        </p:grpSpPr>
        <p:grpSp>
          <p:nvGrpSpPr>
            <p:cNvPr id="12389" name="Group 148"/>
            <p:cNvGrpSpPr>
              <a:grpSpLocks/>
            </p:cNvGrpSpPr>
            <p:nvPr/>
          </p:nvGrpSpPr>
          <p:grpSpPr bwMode="auto">
            <a:xfrm rot="5400000">
              <a:off x="2427" y="1980"/>
              <a:ext cx="474" cy="174"/>
              <a:chOff x="1151" y="719"/>
              <a:chExt cx="474" cy="174"/>
            </a:xfrm>
          </p:grpSpPr>
          <p:sp>
            <p:nvSpPr>
              <p:cNvPr id="12437" name="Line 149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38" name="Text Box 150"/>
              <p:cNvSpPr txBox="1">
                <a:spLocks noChangeArrowheads="1"/>
              </p:cNvSpPr>
              <p:nvPr/>
            </p:nvSpPr>
            <p:spPr bwMode="auto">
              <a:xfrm>
                <a:off x="1151" y="719"/>
                <a:ext cx="301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TPM</a:t>
                </a:r>
              </a:p>
            </p:txBody>
          </p:sp>
        </p:grpSp>
        <p:grpSp>
          <p:nvGrpSpPr>
            <p:cNvPr id="12390" name="Group 159"/>
            <p:cNvGrpSpPr>
              <a:grpSpLocks/>
            </p:cNvGrpSpPr>
            <p:nvPr/>
          </p:nvGrpSpPr>
          <p:grpSpPr bwMode="auto">
            <a:xfrm>
              <a:off x="2496" y="2304"/>
              <a:ext cx="260" cy="276"/>
              <a:chOff x="2496" y="2304"/>
              <a:chExt cx="260" cy="276"/>
            </a:xfrm>
          </p:grpSpPr>
          <p:grpSp>
            <p:nvGrpSpPr>
              <p:cNvPr id="12391" name="Group 152"/>
              <p:cNvGrpSpPr>
                <a:grpSpLocks/>
              </p:cNvGrpSpPr>
              <p:nvPr/>
            </p:nvGrpSpPr>
            <p:grpSpPr bwMode="auto">
              <a:xfrm>
                <a:off x="2544" y="2304"/>
                <a:ext cx="212" cy="175"/>
                <a:chOff x="1175" y="2948"/>
                <a:chExt cx="212" cy="175"/>
              </a:xfrm>
            </p:grpSpPr>
            <p:sp>
              <p:nvSpPr>
                <p:cNvPr id="1244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2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FC</a:t>
                  </a:r>
                </a:p>
              </p:txBody>
            </p:sp>
            <p:sp>
              <p:nvSpPr>
                <p:cNvPr id="12442" name="Oval 154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2444" name="Line 156"/>
              <p:cNvSpPr>
                <a:spLocks noChangeShapeType="1"/>
              </p:cNvSpPr>
              <p:nvPr/>
            </p:nvSpPr>
            <p:spPr bwMode="auto">
              <a:xfrm flipH="1">
                <a:off x="2496" y="2400"/>
                <a:ext cx="81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445" name="Line 157"/>
              <p:cNvSpPr>
                <a:spLocks noChangeShapeType="1"/>
              </p:cNvSpPr>
              <p:nvPr/>
            </p:nvSpPr>
            <p:spPr bwMode="auto">
              <a:xfrm flipH="1">
                <a:off x="2496" y="2407"/>
                <a:ext cx="0" cy="17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56" name="Title 1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40932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680" y="2043"/>
              <a:ext cx="55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REACTOR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7" name="Group 1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13324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25" name="AutoShape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332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332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9" name="Group 17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3330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31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32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3333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33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10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A </a:t>
                  </a:r>
                  <a:r>
                    <a:rPr lang="en-US" sz="1400" b="1">
                      <a:sym typeface="Wingdings" pitchFamily="2" charset="2"/>
                    </a:rPr>
                    <a:t> B</a:t>
                  </a:r>
                  <a:endParaRPr lang="en-US" sz="1400" b="1"/>
                </a:p>
              </p:txBody>
            </p:sp>
            <p:sp>
              <p:nvSpPr>
                <p:cNvPr id="13335" name="Freeform 23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144" y="0"/>
                    </a:cxn>
                    <a:cxn ang="0">
                      <a:pos x="336" y="4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336" name="Text Box 24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13339" name="Line 27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40" name="Line 2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13342" name="AutoShape 30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43" name="Line 31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44" name="AutoShape 32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380" y="1252"/>
              <a:ext cx="4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Fresh A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9" name="Text Box 37"/>
            <p:cNvSpPr txBox="1">
              <a:spLocks noChangeArrowheads="1"/>
            </p:cNvSpPr>
            <p:nvPr/>
          </p:nvSpPr>
          <p:spPr bwMode="auto">
            <a:xfrm>
              <a:off x="2027" y="1159"/>
              <a:ext cx="56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Recycle A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4718050" y="2133601"/>
            <a:ext cx="4186238" cy="4259263"/>
            <a:chOff x="1488" y="1591"/>
            <a:chExt cx="2637" cy="2683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13353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54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13356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58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19" name="Group 48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20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13362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63" name="AutoShape 5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64" name="AutoShape 52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3365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2" name="Group 5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3368" name="AutoShap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69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70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3371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3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3373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74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75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5" name="Group 6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3378" name="AutoShap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79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80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3381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3383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84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3385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1338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8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7" name="Group 76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44"/>
                    <a:ext cx="192" cy="240"/>
                    <a:chOff x="3600" y="2928"/>
                    <a:chExt cx="672" cy="576"/>
                  </a:xfrm>
                </p:grpSpPr>
                <p:sp>
                  <p:nvSpPr>
                    <p:cNvPr id="1338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90" name="AutoShape 78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3391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9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9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94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8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3396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97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398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9" name="Group 8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3400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401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402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3403" name="Freeform 91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96" y="0"/>
                      </a:cxn>
                      <a:cxn ang="0">
                        <a:pos x="144" y="48"/>
                      </a:cxn>
                      <a:cxn ang="0">
                        <a:pos x="240" y="0"/>
                      </a:cxn>
                    </a:cxnLst>
                    <a:rect l="0" t="0" r="r" b="b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404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405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30" name="Group 9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3407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408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3409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341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5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C</a:t>
                  </a:r>
                </a:p>
                <a:p>
                  <a:r>
                    <a:rPr lang="en-US" sz="1400" b="1"/>
                    <a:t>O</a:t>
                  </a:r>
                </a:p>
                <a:p>
                  <a:r>
                    <a:rPr lang="en-US" sz="1400" b="1"/>
                    <a:t>L</a:t>
                  </a:r>
                </a:p>
                <a:p>
                  <a:r>
                    <a:rPr lang="en-US" sz="1400" b="1"/>
                    <a:t>U</a:t>
                  </a:r>
                </a:p>
                <a:p>
                  <a:r>
                    <a:rPr lang="en-US" sz="1400" b="1"/>
                    <a:t>M</a:t>
                  </a:r>
                </a:p>
                <a:p>
                  <a:r>
                    <a:rPr lang="en-US" sz="1400" b="1"/>
                    <a:t>N</a:t>
                  </a:r>
                </a:p>
              </p:txBody>
            </p:sp>
          </p:grpSp>
        </p:grpSp>
        <p:sp>
          <p:nvSpPr>
            <p:cNvPr id="13411" name="Text Box 99"/>
            <p:cNvSpPr txBox="1">
              <a:spLocks noChangeArrowheads="1"/>
            </p:cNvSpPr>
            <p:nvPr/>
          </p:nvSpPr>
          <p:spPr bwMode="auto">
            <a:xfrm>
              <a:off x="3552" y="4080"/>
              <a:ext cx="57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Product B</a:t>
              </a:r>
            </a:p>
          </p:txBody>
        </p:sp>
      </p:grpSp>
      <p:sp>
        <p:nvSpPr>
          <p:cNvPr id="13430" name="Line 118"/>
          <p:cNvSpPr>
            <a:spLocks noChangeShapeType="1"/>
          </p:cNvSpPr>
          <p:nvPr/>
        </p:nvSpPr>
        <p:spPr bwMode="auto">
          <a:xfrm flipV="1">
            <a:off x="6781800" y="2949575"/>
            <a:ext cx="0" cy="152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" name="Group 162"/>
          <p:cNvGrpSpPr>
            <a:grpSpLocks/>
          </p:cNvGrpSpPr>
          <p:nvPr/>
        </p:nvGrpSpPr>
        <p:grpSpPr bwMode="auto">
          <a:xfrm>
            <a:off x="3700464" y="1851026"/>
            <a:ext cx="4173537" cy="4229101"/>
            <a:chOff x="1371" y="1166"/>
            <a:chExt cx="2629" cy="2664"/>
          </a:xfrm>
        </p:grpSpPr>
        <p:grpSp>
          <p:nvGrpSpPr>
            <p:cNvPr id="13440" name="Group 100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13444" name="Group 101"/>
              <p:cNvGrpSpPr>
                <a:grpSpLocks/>
              </p:cNvGrpSpPr>
              <p:nvPr/>
            </p:nvGrpSpPr>
            <p:grpSpPr bwMode="auto">
              <a:xfrm>
                <a:off x="1371" y="2016"/>
                <a:ext cx="214" cy="175"/>
                <a:chOff x="1175" y="2948"/>
                <a:chExt cx="214" cy="175"/>
              </a:xfrm>
            </p:grpSpPr>
            <p:sp>
              <p:nvSpPr>
                <p:cNvPr id="1341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4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3415" name="Oval 10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416" name="Line 104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17" name="Line 105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3445" name="Group 161"/>
            <p:cNvGrpSpPr>
              <a:grpSpLocks/>
            </p:cNvGrpSpPr>
            <p:nvPr/>
          </p:nvGrpSpPr>
          <p:grpSpPr bwMode="auto">
            <a:xfrm>
              <a:off x="2832" y="1166"/>
              <a:ext cx="1168" cy="2664"/>
              <a:chOff x="2832" y="1166"/>
              <a:chExt cx="1168" cy="2664"/>
            </a:xfrm>
          </p:grpSpPr>
          <p:grpSp>
            <p:nvGrpSpPr>
              <p:cNvPr id="13448" name="Group 106"/>
              <p:cNvGrpSpPr>
                <a:grpSpLocks/>
              </p:cNvGrpSpPr>
              <p:nvPr/>
            </p:nvGrpSpPr>
            <p:grpSpPr bwMode="auto">
              <a:xfrm>
                <a:off x="3092" y="1166"/>
                <a:ext cx="425" cy="260"/>
                <a:chOff x="3092" y="1166"/>
                <a:chExt cx="425" cy="260"/>
              </a:xfrm>
            </p:grpSpPr>
            <p:grpSp>
              <p:nvGrpSpPr>
                <p:cNvPr id="13451" name="Group 107"/>
                <p:cNvGrpSpPr>
                  <a:grpSpLocks/>
                </p:cNvGrpSpPr>
                <p:nvPr/>
              </p:nvGrpSpPr>
              <p:grpSpPr bwMode="auto">
                <a:xfrm>
                  <a:off x="3298" y="1166"/>
                  <a:ext cx="219" cy="175"/>
                  <a:chOff x="1172" y="2948"/>
                  <a:chExt cx="219" cy="175"/>
                </a:xfrm>
              </p:grpSpPr>
              <p:sp>
                <p:nvSpPr>
                  <p:cNvPr id="13420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2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PC</a:t>
                    </a:r>
                  </a:p>
                </p:txBody>
              </p:sp>
              <p:sp>
                <p:nvSpPr>
                  <p:cNvPr id="1342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422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3092" y="123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423" name="Line 111"/>
                <p:cNvSpPr>
                  <a:spLocks noChangeShapeType="1"/>
                </p:cNvSpPr>
                <p:nvPr/>
              </p:nvSpPr>
              <p:spPr bwMode="auto">
                <a:xfrm>
                  <a:off x="3093" y="123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452" name="Group 112"/>
              <p:cNvGrpSpPr>
                <a:grpSpLocks/>
              </p:cNvGrpSpPr>
              <p:nvPr/>
            </p:nvGrpSpPr>
            <p:grpSpPr bwMode="auto">
              <a:xfrm>
                <a:off x="3737" y="1687"/>
                <a:ext cx="215" cy="175"/>
                <a:chOff x="3737" y="1687"/>
                <a:chExt cx="215" cy="175"/>
              </a:xfrm>
            </p:grpSpPr>
            <p:grpSp>
              <p:nvGrpSpPr>
                <p:cNvPr id="13453" name="Group 113"/>
                <p:cNvGrpSpPr>
                  <a:grpSpLocks/>
                </p:cNvGrpSpPr>
                <p:nvPr/>
              </p:nvGrpSpPr>
              <p:grpSpPr bwMode="auto">
                <a:xfrm>
                  <a:off x="3744" y="1687"/>
                  <a:ext cx="208" cy="175"/>
                  <a:chOff x="1175" y="2948"/>
                  <a:chExt cx="208" cy="175"/>
                </a:xfrm>
              </p:grpSpPr>
              <p:sp>
                <p:nvSpPr>
                  <p:cNvPr id="13426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08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LC</a:t>
                    </a:r>
                  </a:p>
                </p:txBody>
              </p:sp>
              <p:sp>
                <p:nvSpPr>
                  <p:cNvPr id="1342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428" name="Line 116"/>
                <p:cNvSpPr>
                  <a:spLocks noChangeShapeType="1"/>
                </p:cNvSpPr>
                <p:nvPr/>
              </p:nvSpPr>
              <p:spPr bwMode="auto">
                <a:xfrm>
                  <a:off x="3737" y="178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454" name="Group 120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13461" name="Group 121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22" cy="175"/>
                  <a:chOff x="1170" y="2948"/>
                  <a:chExt cx="222" cy="175"/>
                </a:xfrm>
              </p:grpSpPr>
              <p:sp>
                <p:nvSpPr>
                  <p:cNvPr id="1343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22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13435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436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437" name="Line 125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438" name="Line 126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462" name="Group 158"/>
              <p:cNvGrpSpPr>
                <a:grpSpLocks/>
              </p:cNvGrpSpPr>
              <p:nvPr/>
            </p:nvGrpSpPr>
            <p:grpSpPr bwMode="auto">
              <a:xfrm>
                <a:off x="3216" y="3655"/>
                <a:ext cx="784" cy="175"/>
                <a:chOff x="3216" y="3655"/>
                <a:chExt cx="784" cy="175"/>
              </a:xfrm>
            </p:grpSpPr>
            <p:grpSp>
              <p:nvGrpSpPr>
                <p:cNvPr id="13469" name="Group 128"/>
                <p:cNvGrpSpPr>
                  <a:grpSpLocks/>
                </p:cNvGrpSpPr>
                <p:nvPr/>
              </p:nvGrpSpPr>
              <p:grpSpPr bwMode="auto">
                <a:xfrm>
                  <a:off x="3792" y="3655"/>
                  <a:ext cx="208" cy="175"/>
                  <a:chOff x="1175" y="2948"/>
                  <a:chExt cx="208" cy="175"/>
                </a:xfrm>
              </p:grpSpPr>
              <p:sp>
                <p:nvSpPr>
                  <p:cNvPr id="13441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08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LC</a:t>
                    </a:r>
                  </a:p>
                </p:txBody>
              </p:sp>
              <p:sp>
                <p:nvSpPr>
                  <p:cNvPr id="134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443" name="Line 131"/>
                <p:cNvSpPr>
                  <a:spLocks noChangeShapeType="1"/>
                </p:cNvSpPr>
                <p:nvPr/>
              </p:nvSpPr>
              <p:spPr bwMode="auto">
                <a:xfrm>
                  <a:off x="3216" y="3744"/>
                  <a:ext cx="60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3458" name="Line 146"/>
          <p:cNvSpPr>
            <a:spLocks noChangeShapeType="1"/>
          </p:cNvSpPr>
          <p:nvPr/>
        </p:nvSpPr>
        <p:spPr bwMode="auto">
          <a:xfrm>
            <a:off x="5748338" y="3798888"/>
            <a:ext cx="0" cy="152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470" name="Group 163"/>
          <p:cNvGrpSpPr>
            <a:grpSpLocks/>
          </p:cNvGrpSpPr>
          <p:nvPr/>
        </p:nvGrpSpPr>
        <p:grpSpPr bwMode="auto">
          <a:xfrm>
            <a:off x="4037014" y="1306514"/>
            <a:ext cx="2287587" cy="3341687"/>
            <a:chOff x="1583" y="823"/>
            <a:chExt cx="1441" cy="2105"/>
          </a:xfrm>
        </p:grpSpPr>
        <p:grpSp>
          <p:nvGrpSpPr>
            <p:cNvPr id="13471" name="Group 160"/>
            <p:cNvGrpSpPr>
              <a:grpSpLocks/>
            </p:cNvGrpSpPr>
            <p:nvPr/>
          </p:nvGrpSpPr>
          <p:grpSpPr bwMode="auto">
            <a:xfrm>
              <a:off x="2496" y="2215"/>
              <a:ext cx="528" cy="713"/>
              <a:chOff x="2496" y="2215"/>
              <a:chExt cx="528" cy="713"/>
            </a:xfrm>
          </p:grpSpPr>
          <p:grpSp>
            <p:nvGrpSpPr>
              <p:cNvPr id="13472" name="Group 142"/>
              <p:cNvGrpSpPr>
                <a:grpSpLocks/>
              </p:cNvGrpSpPr>
              <p:nvPr/>
            </p:nvGrpSpPr>
            <p:grpSpPr bwMode="auto">
              <a:xfrm>
                <a:off x="2540" y="2215"/>
                <a:ext cx="214" cy="175"/>
                <a:chOff x="1175" y="2948"/>
                <a:chExt cx="214" cy="175"/>
              </a:xfrm>
            </p:grpSpPr>
            <p:sp>
              <p:nvSpPr>
                <p:cNvPr id="1345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4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3456" name="Oval 144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457" name="Line 145"/>
              <p:cNvSpPr>
                <a:spLocks noChangeShapeType="1"/>
              </p:cNvSpPr>
              <p:nvPr/>
            </p:nvSpPr>
            <p:spPr bwMode="auto">
              <a:xfrm>
                <a:off x="2496" y="292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59" name="Line 147"/>
              <p:cNvSpPr>
                <a:spLocks noChangeShapeType="1"/>
              </p:cNvSpPr>
              <p:nvPr/>
            </p:nvSpPr>
            <p:spPr bwMode="auto">
              <a:xfrm flipV="1">
                <a:off x="2496" y="2297"/>
                <a:ext cx="0" cy="63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60" name="Line 148"/>
              <p:cNvSpPr>
                <a:spLocks noChangeShapeType="1"/>
              </p:cNvSpPr>
              <p:nvPr/>
            </p:nvSpPr>
            <p:spPr bwMode="auto">
              <a:xfrm flipH="1">
                <a:off x="2496" y="2297"/>
                <a:ext cx="7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3473" name="Group 149"/>
            <p:cNvGrpSpPr>
              <a:grpSpLocks/>
            </p:cNvGrpSpPr>
            <p:nvPr/>
          </p:nvGrpSpPr>
          <p:grpSpPr bwMode="auto">
            <a:xfrm>
              <a:off x="1583" y="823"/>
              <a:ext cx="509" cy="1241"/>
              <a:chOff x="1583" y="823"/>
              <a:chExt cx="509" cy="1241"/>
            </a:xfrm>
          </p:grpSpPr>
          <p:grpSp>
            <p:nvGrpSpPr>
              <p:cNvPr id="13474" name="Group 150"/>
              <p:cNvGrpSpPr>
                <a:grpSpLocks/>
              </p:cNvGrpSpPr>
              <p:nvPr/>
            </p:nvGrpSpPr>
            <p:grpSpPr bwMode="auto">
              <a:xfrm>
                <a:off x="1583" y="823"/>
                <a:ext cx="208" cy="175"/>
                <a:chOff x="1175" y="2948"/>
                <a:chExt cx="208" cy="175"/>
              </a:xfrm>
            </p:grpSpPr>
            <p:sp>
              <p:nvSpPr>
                <p:cNvPr id="1346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3464" name="Oval 152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465" name="Line 153"/>
              <p:cNvSpPr>
                <a:spLocks noChangeShapeType="1"/>
              </p:cNvSpPr>
              <p:nvPr/>
            </p:nvSpPr>
            <p:spPr bwMode="auto">
              <a:xfrm>
                <a:off x="1783" y="912"/>
                <a:ext cx="299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66" name="Line 154"/>
              <p:cNvSpPr>
                <a:spLocks noChangeShapeType="1"/>
              </p:cNvSpPr>
              <p:nvPr/>
            </p:nvSpPr>
            <p:spPr bwMode="auto">
              <a:xfrm rot="-5400000">
                <a:off x="1516" y="14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3475" name="Group 159"/>
          <p:cNvGrpSpPr>
            <a:grpSpLocks/>
          </p:cNvGrpSpPr>
          <p:nvPr/>
        </p:nvGrpSpPr>
        <p:grpSpPr bwMode="auto">
          <a:xfrm>
            <a:off x="6705600" y="4510089"/>
            <a:ext cx="444500" cy="1258888"/>
            <a:chOff x="3264" y="2841"/>
            <a:chExt cx="280" cy="793"/>
          </a:xfrm>
        </p:grpSpPr>
        <p:grpSp>
          <p:nvGrpSpPr>
            <p:cNvPr id="13477" name="Group 133"/>
            <p:cNvGrpSpPr>
              <a:grpSpLocks/>
            </p:cNvGrpSpPr>
            <p:nvPr/>
          </p:nvGrpSpPr>
          <p:grpSpPr bwMode="auto">
            <a:xfrm rot="5400000">
              <a:off x="3210" y="2991"/>
              <a:ext cx="474" cy="174"/>
              <a:chOff x="1151" y="719"/>
              <a:chExt cx="474" cy="174"/>
            </a:xfrm>
          </p:grpSpPr>
          <p:sp>
            <p:nvSpPr>
              <p:cNvPr id="13446" name="Line 134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47" name="Text Box 135"/>
              <p:cNvSpPr txBox="1">
                <a:spLocks noChangeArrowheads="1"/>
              </p:cNvSpPr>
              <p:nvPr/>
            </p:nvSpPr>
            <p:spPr bwMode="auto">
              <a:xfrm>
                <a:off x="1151" y="719"/>
                <a:ext cx="301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TPM</a:t>
                </a:r>
              </a:p>
            </p:txBody>
          </p:sp>
        </p:grpSp>
        <p:grpSp>
          <p:nvGrpSpPr>
            <p:cNvPr id="13478" name="Group 136"/>
            <p:cNvGrpSpPr>
              <a:grpSpLocks/>
            </p:cNvGrpSpPr>
            <p:nvPr/>
          </p:nvGrpSpPr>
          <p:grpSpPr bwMode="auto">
            <a:xfrm>
              <a:off x="3332" y="3312"/>
              <a:ext cx="212" cy="175"/>
              <a:chOff x="1175" y="2948"/>
              <a:chExt cx="212" cy="175"/>
            </a:xfrm>
          </p:grpSpPr>
          <p:sp>
            <p:nvSpPr>
              <p:cNvPr id="13449" name="Text Box 137"/>
              <p:cNvSpPr txBox="1">
                <a:spLocks noChangeArrowheads="1"/>
              </p:cNvSpPr>
              <p:nvPr/>
            </p:nvSpPr>
            <p:spPr bwMode="auto">
              <a:xfrm>
                <a:off x="1175" y="2949"/>
                <a:ext cx="212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FC</a:t>
                </a:r>
              </a:p>
            </p:txBody>
          </p:sp>
          <p:sp>
            <p:nvSpPr>
              <p:cNvPr id="13450" name="Oval 138"/>
              <p:cNvSpPr>
                <a:spLocks noChangeArrowheads="1"/>
              </p:cNvSpPr>
              <p:nvPr/>
            </p:nvSpPr>
            <p:spPr bwMode="auto">
              <a:xfrm>
                <a:off x="1207" y="2948"/>
                <a:ext cx="173" cy="173"/>
              </a:xfrm>
              <a:prstGeom prst="ellipse">
                <a:avLst/>
              </a:prstGeom>
              <a:noFill/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3479" name="Group 157"/>
            <p:cNvGrpSpPr>
              <a:grpSpLocks/>
            </p:cNvGrpSpPr>
            <p:nvPr/>
          </p:nvGrpSpPr>
          <p:grpSpPr bwMode="auto">
            <a:xfrm>
              <a:off x="3264" y="3394"/>
              <a:ext cx="96" cy="240"/>
              <a:chOff x="3264" y="3394"/>
              <a:chExt cx="96" cy="240"/>
            </a:xfrm>
          </p:grpSpPr>
          <p:sp>
            <p:nvSpPr>
              <p:cNvPr id="13467" name="Line 155"/>
              <p:cNvSpPr>
                <a:spLocks noChangeShapeType="1"/>
              </p:cNvSpPr>
              <p:nvPr/>
            </p:nvSpPr>
            <p:spPr bwMode="auto">
              <a:xfrm flipV="1">
                <a:off x="3264" y="339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468" name="Line 156"/>
              <p:cNvSpPr>
                <a:spLocks noChangeShapeType="1"/>
              </p:cNvSpPr>
              <p:nvPr/>
            </p:nvSpPr>
            <p:spPr bwMode="auto">
              <a:xfrm>
                <a:off x="3264" y="339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55" name="Title 1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7016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680" y="2043"/>
              <a:ext cx="55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REACTOR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7" name="Group 1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14348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49" name="AutoShape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435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4352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9" name="Group 17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4354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5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56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435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435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10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A </a:t>
                  </a:r>
                  <a:r>
                    <a:rPr lang="en-US" sz="1400" b="1">
                      <a:sym typeface="Wingdings" pitchFamily="2" charset="2"/>
                    </a:rPr>
                    <a:t> B</a:t>
                  </a:r>
                  <a:endParaRPr lang="en-US" sz="1400" b="1"/>
                </a:p>
              </p:txBody>
            </p:sp>
            <p:sp>
              <p:nvSpPr>
                <p:cNvPr id="14359" name="Freeform 23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144" y="0"/>
                    </a:cxn>
                    <a:cxn ang="0">
                      <a:pos x="336" y="4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4360" name="Text Box 24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14366" name="AutoShape 30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367" name="Line 31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368" name="AutoShape 32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4369" name="Text Box 33"/>
            <p:cNvSpPr txBox="1">
              <a:spLocks noChangeArrowheads="1"/>
            </p:cNvSpPr>
            <p:nvPr/>
          </p:nvSpPr>
          <p:spPr bwMode="auto">
            <a:xfrm>
              <a:off x="380" y="1252"/>
              <a:ext cx="4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Fresh A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2027" y="1159"/>
              <a:ext cx="56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Recycle A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4718050" y="2133601"/>
            <a:ext cx="4186238" cy="4259263"/>
            <a:chOff x="1488" y="1591"/>
            <a:chExt cx="2637" cy="2683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14377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378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14380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38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382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19" name="Group 48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20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14386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87" name="AutoShape 5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88" name="AutoShape 52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389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2" name="Group 5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4392" name="AutoShap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93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94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4395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3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4397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98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399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5" name="Group 6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4402" name="AutoShap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403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404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14405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14407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408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4409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1441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11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7" name="Group 76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44"/>
                    <a:ext cx="192" cy="240"/>
                    <a:chOff x="3600" y="2928"/>
                    <a:chExt cx="672" cy="576"/>
                  </a:xfrm>
                </p:grpSpPr>
                <p:sp>
                  <p:nvSpPr>
                    <p:cNvPr id="14413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14" name="AutoShape 78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415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1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1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18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8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4420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21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22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9" name="Group 8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4424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25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26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427" name="Freeform 91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96" y="0"/>
                      </a:cxn>
                      <a:cxn ang="0">
                        <a:pos x="144" y="48"/>
                      </a:cxn>
                      <a:cxn ang="0">
                        <a:pos x="240" y="0"/>
                      </a:cxn>
                    </a:cxnLst>
                    <a:rect l="0" t="0" r="r" b="b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28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2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30" name="Group 9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14431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32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33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443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5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C</a:t>
                  </a:r>
                </a:p>
                <a:p>
                  <a:r>
                    <a:rPr lang="en-US" sz="1400" b="1"/>
                    <a:t>O</a:t>
                  </a:r>
                </a:p>
                <a:p>
                  <a:r>
                    <a:rPr lang="en-US" sz="1400" b="1"/>
                    <a:t>L</a:t>
                  </a:r>
                </a:p>
                <a:p>
                  <a:r>
                    <a:rPr lang="en-US" sz="1400" b="1"/>
                    <a:t>U</a:t>
                  </a:r>
                </a:p>
                <a:p>
                  <a:r>
                    <a:rPr lang="en-US" sz="1400" b="1"/>
                    <a:t>M</a:t>
                  </a:r>
                </a:p>
                <a:p>
                  <a:r>
                    <a:rPr lang="en-US" sz="1400" b="1"/>
                    <a:t>N</a:t>
                  </a:r>
                </a:p>
              </p:txBody>
            </p:sp>
          </p:grpSp>
        </p:grpSp>
        <p:sp>
          <p:nvSpPr>
            <p:cNvPr id="14435" name="Text Box 99"/>
            <p:cNvSpPr txBox="1">
              <a:spLocks noChangeArrowheads="1"/>
            </p:cNvSpPr>
            <p:nvPr/>
          </p:nvSpPr>
          <p:spPr bwMode="auto">
            <a:xfrm>
              <a:off x="3552" y="4080"/>
              <a:ext cx="57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Product B</a:t>
              </a:r>
            </a:p>
          </p:txBody>
        </p:sp>
      </p:grpSp>
      <p:grpSp>
        <p:nvGrpSpPr>
          <p:cNvPr id="31" name="Group 163"/>
          <p:cNvGrpSpPr>
            <a:grpSpLocks/>
          </p:cNvGrpSpPr>
          <p:nvPr/>
        </p:nvGrpSpPr>
        <p:grpSpPr bwMode="auto">
          <a:xfrm>
            <a:off x="3700464" y="1851026"/>
            <a:ext cx="4173537" cy="4229101"/>
            <a:chOff x="1371" y="1166"/>
            <a:chExt cx="2629" cy="2664"/>
          </a:xfrm>
        </p:grpSpPr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 flipV="1">
              <a:off x="3312" y="185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336" name="Group 162"/>
            <p:cNvGrpSpPr>
              <a:grpSpLocks/>
            </p:cNvGrpSpPr>
            <p:nvPr/>
          </p:nvGrpSpPr>
          <p:grpSpPr bwMode="auto">
            <a:xfrm>
              <a:off x="1371" y="1166"/>
              <a:ext cx="2629" cy="2664"/>
              <a:chOff x="1371" y="1166"/>
              <a:chExt cx="2629" cy="2664"/>
            </a:xfrm>
          </p:grpSpPr>
          <p:grpSp>
            <p:nvGrpSpPr>
              <p:cNvPr id="14337" name="Group 120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14338" name="Group 121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22" cy="175"/>
                  <a:chOff x="1170" y="2948"/>
                  <a:chExt cx="222" cy="175"/>
                </a:xfrm>
              </p:grpSpPr>
              <p:sp>
                <p:nvSpPr>
                  <p:cNvPr id="1445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22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14459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460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461" name="Line 125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462" name="Line 126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4339" name="Group 160"/>
              <p:cNvGrpSpPr>
                <a:grpSpLocks/>
              </p:cNvGrpSpPr>
              <p:nvPr/>
            </p:nvGrpSpPr>
            <p:grpSpPr bwMode="auto">
              <a:xfrm>
                <a:off x="1371" y="1166"/>
                <a:ext cx="2629" cy="2664"/>
                <a:chOff x="1371" y="1166"/>
                <a:chExt cx="2629" cy="2664"/>
              </a:xfrm>
            </p:grpSpPr>
            <p:grpSp>
              <p:nvGrpSpPr>
                <p:cNvPr id="14340" name="Group 102"/>
                <p:cNvGrpSpPr>
                  <a:grpSpLocks/>
                </p:cNvGrpSpPr>
                <p:nvPr/>
              </p:nvGrpSpPr>
              <p:grpSpPr bwMode="auto">
                <a:xfrm>
                  <a:off x="1371" y="2016"/>
                  <a:ext cx="398" cy="275"/>
                  <a:chOff x="1371" y="2016"/>
                  <a:chExt cx="398" cy="275"/>
                </a:xfrm>
              </p:grpSpPr>
              <p:grpSp>
                <p:nvGrpSpPr>
                  <p:cNvPr id="14341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371" y="2016"/>
                    <a:ext cx="214" cy="175"/>
                    <a:chOff x="1175" y="2948"/>
                    <a:chExt cx="214" cy="175"/>
                  </a:xfrm>
                </p:grpSpPr>
                <p:sp>
                  <p:nvSpPr>
                    <p:cNvPr id="14440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14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TC</a:t>
                      </a:r>
                    </a:p>
                  </p:txBody>
                </p:sp>
                <p:sp>
                  <p:nvSpPr>
                    <p:cNvPr id="14441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442" name="Line 1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577" y="2118"/>
                    <a:ext cx="192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4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502" y="2195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4343" name="Group 109"/>
                <p:cNvGrpSpPr>
                  <a:grpSpLocks/>
                </p:cNvGrpSpPr>
                <p:nvPr/>
              </p:nvGrpSpPr>
              <p:grpSpPr bwMode="auto">
                <a:xfrm>
                  <a:off x="3092" y="1166"/>
                  <a:ext cx="425" cy="260"/>
                  <a:chOff x="3092" y="1166"/>
                  <a:chExt cx="425" cy="260"/>
                </a:xfrm>
              </p:grpSpPr>
              <p:grpSp>
                <p:nvGrpSpPr>
                  <p:cNvPr id="1434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3298" y="1166"/>
                    <a:ext cx="219" cy="175"/>
                    <a:chOff x="1172" y="2948"/>
                    <a:chExt cx="219" cy="175"/>
                  </a:xfrm>
                </p:grpSpPr>
                <p:sp>
                  <p:nvSpPr>
                    <p:cNvPr id="14447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2" y="2949"/>
                      <a:ext cx="219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PC</a:t>
                      </a:r>
                    </a:p>
                  </p:txBody>
                </p:sp>
                <p:sp>
                  <p:nvSpPr>
                    <p:cNvPr id="14448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449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92" y="123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5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23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4345" name="Group 127"/>
                <p:cNvGrpSpPr>
                  <a:grpSpLocks/>
                </p:cNvGrpSpPr>
                <p:nvPr/>
              </p:nvGrpSpPr>
              <p:grpSpPr bwMode="auto">
                <a:xfrm>
                  <a:off x="3216" y="3655"/>
                  <a:ext cx="784" cy="175"/>
                  <a:chOff x="3216" y="3655"/>
                  <a:chExt cx="784" cy="175"/>
                </a:xfrm>
              </p:grpSpPr>
              <p:grpSp>
                <p:nvGrpSpPr>
                  <p:cNvPr id="14346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3792" y="3655"/>
                    <a:ext cx="208" cy="175"/>
                    <a:chOff x="1175" y="2948"/>
                    <a:chExt cx="208" cy="175"/>
                  </a:xfrm>
                </p:grpSpPr>
                <p:sp>
                  <p:nvSpPr>
                    <p:cNvPr id="14465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08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LC</a:t>
                      </a:r>
                    </a:p>
                  </p:txBody>
                </p:sp>
                <p:sp>
                  <p:nvSpPr>
                    <p:cNvPr id="14466" name="Oval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467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744"/>
                    <a:ext cx="60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4347" name="Group 159"/>
                <p:cNvGrpSpPr>
                  <a:grpSpLocks/>
                </p:cNvGrpSpPr>
                <p:nvPr/>
              </p:nvGrpSpPr>
              <p:grpSpPr bwMode="auto">
                <a:xfrm>
                  <a:off x="3161" y="2880"/>
                  <a:ext cx="365" cy="610"/>
                  <a:chOff x="3161" y="2880"/>
                  <a:chExt cx="365" cy="610"/>
                </a:xfrm>
              </p:grpSpPr>
              <p:grpSp>
                <p:nvGrpSpPr>
                  <p:cNvPr id="14351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3312" y="2880"/>
                    <a:ext cx="214" cy="175"/>
                    <a:chOff x="1175" y="2948"/>
                    <a:chExt cx="214" cy="175"/>
                  </a:xfrm>
                </p:grpSpPr>
                <p:sp>
                  <p:nvSpPr>
                    <p:cNvPr id="14472" name="Text Box 1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14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TC</a:t>
                      </a:r>
                    </a:p>
                  </p:txBody>
                </p:sp>
                <p:sp>
                  <p:nvSpPr>
                    <p:cNvPr id="14473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1447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161" y="2969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4475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2" y="3058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</p:grpSp>
      </p:grpSp>
      <p:grpSp>
        <p:nvGrpSpPr>
          <p:cNvPr id="14353" name="Group 161"/>
          <p:cNvGrpSpPr>
            <a:grpSpLocks/>
          </p:cNvGrpSpPr>
          <p:nvPr/>
        </p:nvGrpSpPr>
        <p:grpSpPr bwMode="auto">
          <a:xfrm>
            <a:off x="4037013" y="1306514"/>
            <a:ext cx="3346450" cy="2649537"/>
            <a:chOff x="1583" y="823"/>
            <a:chExt cx="2108" cy="1669"/>
          </a:xfrm>
        </p:grpSpPr>
        <p:grpSp>
          <p:nvGrpSpPr>
            <p:cNvPr id="14361" name="Group 158"/>
            <p:cNvGrpSpPr>
              <a:grpSpLocks/>
            </p:cNvGrpSpPr>
            <p:nvPr/>
          </p:nvGrpSpPr>
          <p:grpSpPr bwMode="auto">
            <a:xfrm>
              <a:off x="2661" y="1872"/>
              <a:ext cx="1030" cy="620"/>
              <a:chOff x="2661" y="1872"/>
              <a:chExt cx="1030" cy="620"/>
            </a:xfrm>
          </p:grpSpPr>
          <p:grpSp>
            <p:nvGrpSpPr>
              <p:cNvPr id="14362" name="Group 116"/>
              <p:cNvGrpSpPr>
                <a:grpSpLocks/>
              </p:cNvGrpSpPr>
              <p:nvPr/>
            </p:nvGrpSpPr>
            <p:grpSpPr bwMode="auto">
              <a:xfrm>
                <a:off x="3483" y="2304"/>
                <a:ext cx="208" cy="175"/>
                <a:chOff x="1175" y="2948"/>
                <a:chExt cx="208" cy="175"/>
              </a:xfrm>
            </p:grpSpPr>
            <p:sp>
              <p:nvSpPr>
                <p:cNvPr id="1445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4454" name="Oval 118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4455" name="Line 119"/>
              <p:cNvSpPr>
                <a:spLocks noChangeShapeType="1"/>
              </p:cNvSpPr>
              <p:nvPr/>
            </p:nvSpPr>
            <p:spPr bwMode="auto">
              <a:xfrm rot="5400000" flipH="1">
                <a:off x="2609" y="2440"/>
                <a:ext cx="104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468" name="Line 132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476" name="Line 140"/>
              <p:cNvSpPr>
                <a:spLocks noChangeShapeType="1"/>
              </p:cNvSpPr>
              <p:nvPr/>
            </p:nvSpPr>
            <p:spPr bwMode="auto">
              <a:xfrm flipH="1">
                <a:off x="2661" y="2392"/>
                <a:ext cx="84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4365" name="Group 141"/>
            <p:cNvGrpSpPr>
              <a:grpSpLocks/>
            </p:cNvGrpSpPr>
            <p:nvPr/>
          </p:nvGrpSpPr>
          <p:grpSpPr bwMode="auto">
            <a:xfrm>
              <a:off x="1583" y="823"/>
              <a:ext cx="509" cy="1241"/>
              <a:chOff x="1583" y="823"/>
              <a:chExt cx="509" cy="1241"/>
            </a:xfrm>
          </p:grpSpPr>
          <p:grpSp>
            <p:nvGrpSpPr>
              <p:cNvPr id="14370" name="Group 142"/>
              <p:cNvGrpSpPr>
                <a:grpSpLocks/>
              </p:cNvGrpSpPr>
              <p:nvPr/>
            </p:nvGrpSpPr>
            <p:grpSpPr bwMode="auto">
              <a:xfrm>
                <a:off x="1583" y="823"/>
                <a:ext cx="208" cy="175"/>
                <a:chOff x="1175" y="2948"/>
                <a:chExt cx="208" cy="175"/>
              </a:xfrm>
            </p:grpSpPr>
            <p:sp>
              <p:nvSpPr>
                <p:cNvPr id="14479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4480" name="Oval 144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4481" name="Line 145"/>
              <p:cNvSpPr>
                <a:spLocks noChangeShapeType="1"/>
              </p:cNvSpPr>
              <p:nvPr/>
            </p:nvSpPr>
            <p:spPr bwMode="auto">
              <a:xfrm>
                <a:off x="1783" y="912"/>
                <a:ext cx="299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482" name="Line 146"/>
              <p:cNvSpPr>
                <a:spLocks noChangeShapeType="1"/>
              </p:cNvSpPr>
              <p:nvPr/>
            </p:nvSpPr>
            <p:spPr bwMode="auto">
              <a:xfrm rot="-5400000">
                <a:off x="1516" y="14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4374" name="Group 157"/>
          <p:cNvGrpSpPr>
            <a:grpSpLocks/>
          </p:cNvGrpSpPr>
          <p:nvPr/>
        </p:nvGrpSpPr>
        <p:grpSpPr bwMode="auto">
          <a:xfrm>
            <a:off x="7467600" y="1928814"/>
            <a:ext cx="463550" cy="1173163"/>
            <a:chOff x="3744" y="1215"/>
            <a:chExt cx="292" cy="739"/>
          </a:xfrm>
        </p:grpSpPr>
        <p:grpSp>
          <p:nvGrpSpPr>
            <p:cNvPr id="14375" name="Group 148"/>
            <p:cNvGrpSpPr>
              <a:grpSpLocks/>
            </p:cNvGrpSpPr>
            <p:nvPr/>
          </p:nvGrpSpPr>
          <p:grpSpPr bwMode="auto">
            <a:xfrm rot="5400000">
              <a:off x="3628" y="1365"/>
              <a:ext cx="474" cy="174"/>
              <a:chOff x="1151" y="719"/>
              <a:chExt cx="474" cy="174"/>
            </a:xfrm>
          </p:grpSpPr>
          <p:sp>
            <p:nvSpPr>
              <p:cNvPr id="14485" name="Line 149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486" name="Text Box 150"/>
              <p:cNvSpPr txBox="1">
                <a:spLocks noChangeArrowheads="1"/>
              </p:cNvSpPr>
              <p:nvPr/>
            </p:nvSpPr>
            <p:spPr bwMode="auto">
              <a:xfrm>
                <a:off x="1151" y="719"/>
                <a:ext cx="301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TPM</a:t>
                </a:r>
              </a:p>
            </p:txBody>
          </p:sp>
        </p:grpSp>
        <p:grpSp>
          <p:nvGrpSpPr>
            <p:cNvPr id="14376" name="Group 151"/>
            <p:cNvGrpSpPr>
              <a:grpSpLocks/>
            </p:cNvGrpSpPr>
            <p:nvPr/>
          </p:nvGrpSpPr>
          <p:grpSpPr bwMode="auto">
            <a:xfrm>
              <a:off x="3744" y="1680"/>
              <a:ext cx="212" cy="175"/>
              <a:chOff x="1175" y="2948"/>
              <a:chExt cx="212" cy="175"/>
            </a:xfrm>
          </p:grpSpPr>
          <p:sp>
            <p:nvSpPr>
              <p:cNvPr id="14488" name="Text Box 152"/>
              <p:cNvSpPr txBox="1">
                <a:spLocks noChangeArrowheads="1"/>
              </p:cNvSpPr>
              <p:nvPr/>
            </p:nvSpPr>
            <p:spPr bwMode="auto">
              <a:xfrm>
                <a:off x="1175" y="2949"/>
                <a:ext cx="212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FC</a:t>
                </a:r>
              </a:p>
            </p:txBody>
          </p:sp>
          <p:sp>
            <p:nvSpPr>
              <p:cNvPr id="14489" name="Oval 153"/>
              <p:cNvSpPr>
                <a:spLocks noChangeArrowheads="1"/>
              </p:cNvSpPr>
              <p:nvPr/>
            </p:nvSpPr>
            <p:spPr bwMode="auto">
              <a:xfrm>
                <a:off x="1207" y="2948"/>
                <a:ext cx="173" cy="173"/>
              </a:xfrm>
              <a:prstGeom prst="ellipse">
                <a:avLst/>
              </a:prstGeom>
              <a:noFill/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491" name="Line 155"/>
            <p:cNvSpPr>
              <a:spLocks noChangeShapeType="1"/>
            </p:cNvSpPr>
            <p:nvPr/>
          </p:nvSpPr>
          <p:spPr bwMode="auto">
            <a:xfrm flipV="1">
              <a:off x="4032" y="1752"/>
              <a:ext cx="0" cy="20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92" name="Line 156"/>
            <p:cNvSpPr>
              <a:spLocks noChangeShapeType="1"/>
            </p:cNvSpPr>
            <p:nvPr/>
          </p:nvSpPr>
          <p:spPr bwMode="auto">
            <a:xfrm>
              <a:off x="3950" y="1749"/>
              <a:ext cx="86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5" name="Title 1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8135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Design: Key Points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57299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Location of through-put manipulator a key decision for inventory management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Several alternative ‘reasonable’ plant-wide control structures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Which one is the ‘best’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do you bring method to the madness</a:t>
            </a:r>
          </a:p>
        </p:txBody>
      </p:sp>
    </p:spTree>
    <p:extLst>
      <p:ext uri="{BB962C8B-B14F-4D97-AF65-F5344CB8AC3E}">
        <p14:creationId xmlns:p14="http://schemas.microsoft.com/office/powerpoint/2010/main" val="397296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Transformation of Variability Perspective</a:t>
            </a:r>
          </a:p>
        </p:txBody>
      </p:sp>
      <p:sp>
        <p:nvSpPr>
          <p:cNvPr id="137" name="Text Box 3"/>
          <p:cNvSpPr txBox="1">
            <a:spLocks noChangeArrowheads="1"/>
          </p:cNvSpPr>
          <p:nvPr/>
        </p:nvSpPr>
        <p:spPr bwMode="auto">
          <a:xfrm>
            <a:off x="3886200" y="1066801"/>
            <a:ext cx="374012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HEAT EXCHANGER EXAMPLE</a:t>
            </a:r>
          </a:p>
        </p:txBody>
      </p:sp>
      <p:sp>
        <p:nvSpPr>
          <p:cNvPr id="138" name="AutoShape 4"/>
          <p:cNvSpPr>
            <a:spLocks noChangeAspect="1" noChangeArrowheads="1"/>
          </p:cNvSpPr>
          <p:nvPr/>
        </p:nvSpPr>
        <p:spPr bwMode="auto">
          <a:xfrm>
            <a:off x="3733800" y="1447800"/>
            <a:ext cx="466248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39" name="Text Box 5"/>
          <p:cNvSpPr txBox="1">
            <a:spLocks noChangeArrowheads="1"/>
          </p:cNvSpPr>
          <p:nvPr/>
        </p:nvSpPr>
        <p:spPr bwMode="auto">
          <a:xfrm>
            <a:off x="4810117" y="3390900"/>
            <a:ext cx="1100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385" tIns="38693" rIns="77385" bIns="38693"/>
          <a:lstStyle/>
          <a:p>
            <a:pPr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Lucida Sans Unicode" pitchFamily="34" charset="0"/>
              </a:rPr>
              <a:t>Condensate out</a:t>
            </a:r>
            <a:endParaRPr lang="en-US" sz="24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0" name="Line 6"/>
          <p:cNvSpPr>
            <a:spLocks noChangeShapeType="1"/>
          </p:cNvSpPr>
          <p:nvPr/>
        </p:nvSpPr>
        <p:spPr bwMode="auto">
          <a:xfrm>
            <a:off x="3960813" y="2938463"/>
            <a:ext cx="9715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41" name="Line 7"/>
          <p:cNvSpPr>
            <a:spLocks noChangeShapeType="1"/>
          </p:cNvSpPr>
          <p:nvPr/>
        </p:nvSpPr>
        <p:spPr bwMode="auto">
          <a:xfrm>
            <a:off x="6616701" y="2938463"/>
            <a:ext cx="969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>
            <a:off x="6292850" y="1577976"/>
            <a:ext cx="0" cy="1165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43" name="Line 9"/>
          <p:cNvSpPr>
            <a:spLocks noChangeShapeType="1"/>
          </p:cNvSpPr>
          <p:nvPr/>
        </p:nvSpPr>
        <p:spPr bwMode="auto">
          <a:xfrm>
            <a:off x="5256213" y="3132138"/>
            <a:ext cx="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44" name="Line 10"/>
          <p:cNvSpPr>
            <a:spLocks noChangeShapeType="1"/>
          </p:cNvSpPr>
          <p:nvPr/>
        </p:nvSpPr>
        <p:spPr bwMode="auto">
          <a:xfrm flipV="1">
            <a:off x="7199313" y="2452689"/>
            <a:ext cx="0" cy="4857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grpSp>
        <p:nvGrpSpPr>
          <p:cNvPr id="145" name="Group 11"/>
          <p:cNvGrpSpPr>
            <a:grpSpLocks/>
          </p:cNvGrpSpPr>
          <p:nvPr/>
        </p:nvGrpSpPr>
        <p:grpSpPr bwMode="auto">
          <a:xfrm>
            <a:off x="6227763" y="1862138"/>
            <a:ext cx="266700" cy="201612"/>
            <a:chOff x="4320" y="2326"/>
            <a:chExt cx="495" cy="374"/>
          </a:xfrm>
        </p:grpSpPr>
        <p:grpSp>
          <p:nvGrpSpPr>
            <p:cNvPr id="146" name="Group 12"/>
            <p:cNvGrpSpPr>
              <a:grpSpLocks/>
            </p:cNvGrpSpPr>
            <p:nvPr/>
          </p:nvGrpSpPr>
          <p:grpSpPr bwMode="auto">
            <a:xfrm>
              <a:off x="4320" y="2340"/>
              <a:ext cx="240" cy="360"/>
              <a:chOff x="4560" y="2520"/>
              <a:chExt cx="1440" cy="1800"/>
            </a:xfrm>
          </p:grpSpPr>
          <p:sp>
            <p:nvSpPr>
              <p:cNvPr id="151" name="AutoShape 13"/>
              <p:cNvSpPr>
                <a:spLocks noChangeArrowheads="1"/>
              </p:cNvSpPr>
              <p:nvPr/>
            </p:nvSpPr>
            <p:spPr bwMode="auto">
              <a:xfrm rot="10800000">
                <a:off x="4560" y="2520"/>
                <a:ext cx="1440" cy="9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AutoShape 14"/>
              <p:cNvSpPr>
                <a:spLocks noChangeArrowheads="1"/>
              </p:cNvSpPr>
              <p:nvPr/>
            </p:nvSpPr>
            <p:spPr bwMode="auto">
              <a:xfrm>
                <a:off x="4560" y="3420"/>
                <a:ext cx="1440" cy="9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7" name="Group 15"/>
            <p:cNvGrpSpPr>
              <a:grpSpLocks/>
            </p:cNvGrpSpPr>
            <p:nvPr/>
          </p:nvGrpSpPr>
          <p:grpSpPr bwMode="auto">
            <a:xfrm rot="5400000">
              <a:off x="4540" y="2423"/>
              <a:ext cx="374" cy="180"/>
              <a:chOff x="6476" y="1800"/>
              <a:chExt cx="2884" cy="1440"/>
            </a:xfrm>
          </p:grpSpPr>
          <p:sp>
            <p:nvSpPr>
              <p:cNvPr id="149" name="Arc 16"/>
              <p:cNvSpPr>
                <a:spLocks/>
              </p:cNvSpPr>
              <p:nvPr/>
            </p:nvSpPr>
            <p:spPr bwMode="auto">
              <a:xfrm>
                <a:off x="6476" y="1800"/>
                <a:ext cx="2861" cy="1440"/>
              </a:xfrm>
              <a:custGeom>
                <a:avLst/>
                <a:gdLst>
                  <a:gd name="G0" fmla="+- 21440 0 0"/>
                  <a:gd name="G1" fmla="+- 21600 0 0"/>
                  <a:gd name="G2" fmla="+- 21600 0 0"/>
                  <a:gd name="T0" fmla="*/ 0 w 42923"/>
                  <a:gd name="T1" fmla="*/ 18979 h 21600"/>
                  <a:gd name="T2" fmla="*/ 42923 w 42923"/>
                  <a:gd name="T3" fmla="*/ 19358 h 21600"/>
                  <a:gd name="T4" fmla="*/ 21440 w 4292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23" h="21600" fill="none" extrusionOk="0">
                    <a:moveTo>
                      <a:pt x="-1" y="18978"/>
                    </a:moveTo>
                    <a:cubicBezTo>
                      <a:pt x="1324" y="8143"/>
                      <a:pt x="10524" y="-1"/>
                      <a:pt x="21440" y="0"/>
                    </a:cubicBezTo>
                    <a:cubicBezTo>
                      <a:pt x="32501" y="0"/>
                      <a:pt x="41775" y="8356"/>
                      <a:pt x="42923" y="19357"/>
                    </a:cubicBezTo>
                  </a:path>
                  <a:path w="42923" h="21600" stroke="0" extrusionOk="0">
                    <a:moveTo>
                      <a:pt x="-1" y="18978"/>
                    </a:moveTo>
                    <a:cubicBezTo>
                      <a:pt x="1324" y="8143"/>
                      <a:pt x="10524" y="-1"/>
                      <a:pt x="21440" y="0"/>
                    </a:cubicBezTo>
                    <a:cubicBezTo>
                      <a:pt x="32501" y="0"/>
                      <a:pt x="41775" y="8356"/>
                      <a:pt x="42923" y="19357"/>
                    </a:cubicBezTo>
                    <a:lnTo>
                      <a:pt x="2144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6480" y="3060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4440" y="2520"/>
              <a:ext cx="2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3" name="Text Box 19"/>
          <p:cNvSpPr txBox="1">
            <a:spLocks noChangeArrowheads="1"/>
          </p:cNvSpPr>
          <p:nvPr/>
        </p:nvSpPr>
        <p:spPr bwMode="auto">
          <a:xfrm>
            <a:off x="3832225" y="2804160"/>
            <a:ext cx="11001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Lucida Sans Unicode" pitchFamily="34" charset="0"/>
              </a:rPr>
              <a:t>Process Stream in </a:t>
            </a:r>
          </a:p>
          <a:p>
            <a:pPr>
              <a:defRPr/>
            </a:pPr>
            <a:endParaRPr lang="en-US" sz="24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" name="Rectangle 20"/>
          <p:cNvSpPr>
            <a:spLocks noChangeArrowheads="1"/>
          </p:cNvSpPr>
          <p:nvPr/>
        </p:nvSpPr>
        <p:spPr bwMode="auto">
          <a:xfrm>
            <a:off x="4932364" y="2743200"/>
            <a:ext cx="1684337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7385" tIns="38693" rIns="77385" bIns="38693"/>
          <a:lstStyle/>
          <a:p>
            <a:pPr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Lucida Sans Unicode" pitchFamily="34" charset="0"/>
              </a:rPr>
              <a:t>HEAT EXCHANGER</a:t>
            </a:r>
            <a:endParaRPr lang="en-US" sz="24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5" name="Group 21"/>
          <p:cNvGrpSpPr>
            <a:grpSpLocks/>
          </p:cNvGrpSpPr>
          <p:nvPr/>
        </p:nvGrpSpPr>
        <p:grpSpPr bwMode="auto">
          <a:xfrm>
            <a:off x="5029200" y="2678113"/>
            <a:ext cx="33338" cy="506412"/>
            <a:chOff x="4200" y="3780"/>
            <a:chExt cx="60" cy="1080"/>
          </a:xfrm>
        </p:grpSpPr>
        <p:sp>
          <p:nvSpPr>
            <p:cNvPr id="156" name="Line 22"/>
            <p:cNvSpPr>
              <a:spLocks noChangeShapeType="1"/>
            </p:cNvSpPr>
            <p:nvPr/>
          </p:nvSpPr>
          <p:spPr bwMode="auto">
            <a:xfrm>
              <a:off x="4200" y="378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Line 23"/>
            <p:cNvSpPr>
              <a:spLocks noChangeShapeType="1"/>
            </p:cNvSpPr>
            <p:nvPr/>
          </p:nvSpPr>
          <p:spPr bwMode="auto">
            <a:xfrm>
              <a:off x="4259" y="378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8" name="Group 24"/>
          <p:cNvGrpSpPr>
            <a:grpSpLocks/>
          </p:cNvGrpSpPr>
          <p:nvPr/>
        </p:nvGrpSpPr>
        <p:grpSpPr bwMode="auto">
          <a:xfrm>
            <a:off x="6486525" y="2678113"/>
            <a:ext cx="31750" cy="506412"/>
            <a:chOff x="4200" y="3780"/>
            <a:chExt cx="60" cy="1080"/>
          </a:xfrm>
        </p:grpSpPr>
        <p:sp>
          <p:nvSpPr>
            <p:cNvPr id="159" name="Line 25"/>
            <p:cNvSpPr>
              <a:spLocks noChangeShapeType="1"/>
            </p:cNvSpPr>
            <p:nvPr/>
          </p:nvSpPr>
          <p:spPr bwMode="auto">
            <a:xfrm>
              <a:off x="4200" y="3780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Line 26"/>
            <p:cNvSpPr>
              <a:spLocks noChangeShapeType="1"/>
            </p:cNvSpPr>
            <p:nvPr/>
          </p:nvSpPr>
          <p:spPr bwMode="auto">
            <a:xfrm>
              <a:off x="4259" y="3780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1" name="Text Box 27"/>
          <p:cNvSpPr txBox="1">
            <a:spLocks noChangeArrowheads="1"/>
          </p:cNvSpPr>
          <p:nvPr/>
        </p:nvSpPr>
        <p:spPr bwMode="auto">
          <a:xfrm>
            <a:off x="5810248" y="2160588"/>
            <a:ext cx="482602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800" kern="0" dirty="0">
                <a:solidFill>
                  <a:sysClr val="windowText" lastClr="000000"/>
                </a:solidFill>
                <a:latin typeface="Lucida Sans Unicode" pitchFamily="34" charset="0"/>
              </a:rPr>
              <a:t>Steam in</a:t>
            </a:r>
            <a:endParaRPr lang="en-US" sz="24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6227764" y="2063751"/>
            <a:ext cx="71278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Lucida Sans Unicode" pitchFamily="34" charset="0"/>
              </a:rPr>
              <a:t>Control</a:t>
            </a:r>
          </a:p>
          <a:p>
            <a:pPr algn="ctr"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Lucida Sans Unicode" pitchFamily="34" charset="0"/>
              </a:rPr>
              <a:t>Valve</a:t>
            </a:r>
            <a:endParaRPr lang="en-US" sz="240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" name="Text Box 29"/>
          <p:cNvSpPr txBox="1">
            <a:spLocks noChangeArrowheads="1"/>
          </p:cNvSpPr>
          <p:nvPr/>
        </p:nvSpPr>
        <p:spPr bwMode="auto">
          <a:xfrm>
            <a:off x="7069139" y="2938464"/>
            <a:ext cx="11017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800" kern="0">
                <a:solidFill>
                  <a:sysClr val="windowText" lastClr="000000"/>
                </a:solidFill>
                <a:latin typeface="Lucida Sans Unicode" pitchFamily="34" charset="0"/>
              </a:rPr>
              <a:t>Process Stream out</a:t>
            </a:r>
          </a:p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" name="Text Box 30"/>
          <p:cNvSpPr txBox="1">
            <a:spLocks noChangeArrowheads="1"/>
          </p:cNvSpPr>
          <p:nvPr/>
        </p:nvSpPr>
        <p:spPr bwMode="auto">
          <a:xfrm>
            <a:off x="7358064" y="2598738"/>
            <a:ext cx="71278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700" kern="0">
                <a:solidFill>
                  <a:sysClr val="windowText" lastClr="000000"/>
                </a:solidFill>
                <a:latin typeface="Lucida Sans Unicode" pitchFamily="34" charset="0"/>
              </a:rPr>
              <a:t>Transmitter</a:t>
            </a:r>
            <a:endParaRPr lang="en-US" sz="2400" kern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65" name="Group 31"/>
          <p:cNvGrpSpPr>
            <a:grpSpLocks/>
          </p:cNvGrpSpPr>
          <p:nvPr/>
        </p:nvGrpSpPr>
        <p:grpSpPr bwMode="auto">
          <a:xfrm>
            <a:off x="6486526" y="1827213"/>
            <a:ext cx="860425" cy="703262"/>
            <a:chOff x="3126" y="1631"/>
            <a:chExt cx="542" cy="443"/>
          </a:xfrm>
        </p:grpSpPr>
        <p:sp>
          <p:nvSpPr>
            <p:cNvPr id="166" name="Line 32"/>
            <p:cNvSpPr>
              <a:spLocks noChangeShapeType="1"/>
            </p:cNvSpPr>
            <p:nvPr/>
          </p:nvSpPr>
          <p:spPr bwMode="auto">
            <a:xfrm>
              <a:off x="3126" y="1718"/>
              <a:ext cx="3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Line 33"/>
            <p:cNvSpPr>
              <a:spLocks noChangeShapeType="1"/>
            </p:cNvSpPr>
            <p:nvPr/>
          </p:nvSpPr>
          <p:spPr bwMode="auto">
            <a:xfrm>
              <a:off x="3575" y="1780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8" name="Group 34"/>
            <p:cNvGrpSpPr>
              <a:grpSpLocks/>
            </p:cNvGrpSpPr>
            <p:nvPr/>
          </p:nvGrpSpPr>
          <p:grpSpPr bwMode="auto">
            <a:xfrm>
              <a:off x="3472" y="1631"/>
              <a:ext cx="196" cy="196"/>
              <a:chOff x="7050" y="4806"/>
              <a:chExt cx="576" cy="576"/>
            </a:xfrm>
          </p:grpSpPr>
          <p:sp>
            <p:nvSpPr>
              <p:cNvPr id="169" name="Oval 35"/>
              <p:cNvSpPr>
                <a:spLocks noChangeArrowheads="1"/>
              </p:cNvSpPr>
              <p:nvPr/>
            </p:nvSpPr>
            <p:spPr bwMode="auto">
              <a:xfrm>
                <a:off x="7050" y="4806"/>
                <a:ext cx="576" cy="57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7385" tIns="38693" rIns="77385" bIns="38693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70" name="Text Box 36"/>
              <p:cNvSpPr txBox="1">
                <a:spLocks noChangeArrowheads="1"/>
              </p:cNvSpPr>
              <p:nvPr/>
            </p:nvSpPr>
            <p:spPr bwMode="auto">
              <a:xfrm>
                <a:off x="7185" y="4941"/>
                <a:ext cx="374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r>
                  <a:rPr lang="en-US" sz="1000" kern="0">
                    <a:solidFill>
                      <a:sysClr val="windowText" lastClr="000000"/>
                    </a:solidFill>
                  </a:rPr>
                  <a:t>TC</a:t>
                </a:r>
                <a:endParaRPr lang="en-US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171" name="Group 37"/>
          <p:cNvGrpSpPr>
            <a:grpSpLocks/>
          </p:cNvGrpSpPr>
          <p:nvPr/>
        </p:nvGrpSpPr>
        <p:grpSpPr bwMode="auto">
          <a:xfrm>
            <a:off x="7053263" y="2486025"/>
            <a:ext cx="309562" cy="311150"/>
            <a:chOff x="7050" y="4806"/>
            <a:chExt cx="576" cy="576"/>
          </a:xfrm>
        </p:grpSpPr>
        <p:sp>
          <p:nvSpPr>
            <p:cNvPr id="172" name="Oval 38"/>
            <p:cNvSpPr>
              <a:spLocks noChangeArrowheads="1"/>
            </p:cNvSpPr>
            <p:nvPr/>
          </p:nvSpPr>
          <p:spPr bwMode="auto">
            <a:xfrm>
              <a:off x="7050" y="4806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7385" tIns="38693" rIns="77385" bIns="38693"/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7185" y="4941"/>
              <a:ext cx="37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n-US" sz="1000" kern="0">
                  <a:solidFill>
                    <a:sysClr val="windowText" lastClr="000000"/>
                  </a:solidFill>
                </a:rPr>
                <a:t>TT</a:t>
              </a:r>
              <a:endParaRPr lang="en-US" sz="2400" ker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74" name="Group 40"/>
          <p:cNvGrpSpPr>
            <a:grpSpLocks/>
          </p:cNvGrpSpPr>
          <p:nvPr/>
        </p:nvGrpSpPr>
        <p:grpSpPr bwMode="auto">
          <a:xfrm>
            <a:off x="1733550" y="3852864"/>
            <a:ext cx="3524250" cy="1571625"/>
            <a:chOff x="132" y="2706"/>
            <a:chExt cx="2220" cy="990"/>
          </a:xfrm>
        </p:grpSpPr>
        <p:sp>
          <p:nvSpPr>
            <p:cNvPr id="175" name="Line 41"/>
            <p:cNvSpPr>
              <a:spLocks noChangeShapeType="1"/>
            </p:cNvSpPr>
            <p:nvPr/>
          </p:nvSpPr>
          <p:spPr bwMode="auto">
            <a:xfrm>
              <a:off x="1056" y="2832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Ctr="1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auto">
            <a:xfrm>
              <a:off x="1090" y="3343"/>
              <a:ext cx="1262" cy="35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73" y="173"/>
                </a:cxn>
                <a:cxn ang="0">
                  <a:pos x="119" y="109"/>
                </a:cxn>
                <a:cxn ang="0">
                  <a:pos x="229" y="201"/>
                </a:cxn>
                <a:cxn ang="0">
                  <a:pos x="302" y="256"/>
                </a:cxn>
                <a:cxn ang="0">
                  <a:pos x="457" y="210"/>
                </a:cxn>
                <a:cxn ang="0">
                  <a:pos x="539" y="164"/>
                </a:cxn>
                <a:cxn ang="0">
                  <a:pos x="576" y="119"/>
                </a:cxn>
                <a:cxn ang="0">
                  <a:pos x="786" y="27"/>
                </a:cxn>
                <a:cxn ang="0">
                  <a:pos x="805" y="0"/>
                </a:cxn>
                <a:cxn ang="0">
                  <a:pos x="878" y="82"/>
                </a:cxn>
                <a:cxn ang="0">
                  <a:pos x="997" y="183"/>
                </a:cxn>
                <a:cxn ang="0">
                  <a:pos x="1061" y="219"/>
                </a:cxn>
                <a:cxn ang="0">
                  <a:pos x="1115" y="192"/>
                </a:cxn>
                <a:cxn ang="0">
                  <a:pos x="1152" y="146"/>
                </a:cxn>
                <a:cxn ang="0">
                  <a:pos x="1189" y="137"/>
                </a:cxn>
                <a:cxn ang="0">
                  <a:pos x="1243" y="119"/>
                </a:cxn>
                <a:cxn ang="0">
                  <a:pos x="1262" y="100"/>
                </a:cxn>
              </a:cxnLst>
              <a:rect l="0" t="0" r="r" b="b"/>
              <a:pathLst>
                <a:path w="1262" h="257">
                  <a:moveTo>
                    <a:pt x="0" y="210"/>
                  </a:moveTo>
                  <a:cubicBezTo>
                    <a:pt x="63" y="189"/>
                    <a:pt x="42" y="206"/>
                    <a:pt x="73" y="173"/>
                  </a:cubicBezTo>
                  <a:cubicBezTo>
                    <a:pt x="94" y="110"/>
                    <a:pt x="73" y="125"/>
                    <a:pt x="119" y="109"/>
                  </a:cubicBezTo>
                  <a:cubicBezTo>
                    <a:pt x="154" y="146"/>
                    <a:pt x="179" y="185"/>
                    <a:pt x="229" y="201"/>
                  </a:cubicBezTo>
                  <a:cubicBezTo>
                    <a:pt x="260" y="222"/>
                    <a:pt x="266" y="245"/>
                    <a:pt x="302" y="256"/>
                  </a:cubicBezTo>
                  <a:cubicBezTo>
                    <a:pt x="427" y="246"/>
                    <a:pt x="387" y="257"/>
                    <a:pt x="457" y="210"/>
                  </a:cubicBezTo>
                  <a:cubicBezTo>
                    <a:pt x="483" y="171"/>
                    <a:pt x="497" y="178"/>
                    <a:pt x="539" y="164"/>
                  </a:cubicBezTo>
                  <a:cubicBezTo>
                    <a:pt x="600" y="106"/>
                    <a:pt x="511" y="193"/>
                    <a:pt x="576" y="119"/>
                  </a:cubicBezTo>
                  <a:cubicBezTo>
                    <a:pt x="659" y="24"/>
                    <a:pt x="651" y="38"/>
                    <a:pt x="786" y="27"/>
                  </a:cubicBezTo>
                  <a:cubicBezTo>
                    <a:pt x="792" y="18"/>
                    <a:pt x="805" y="0"/>
                    <a:pt x="805" y="0"/>
                  </a:cubicBezTo>
                  <a:cubicBezTo>
                    <a:pt x="819" y="56"/>
                    <a:pt x="830" y="48"/>
                    <a:pt x="878" y="82"/>
                  </a:cubicBezTo>
                  <a:cubicBezTo>
                    <a:pt x="920" y="112"/>
                    <a:pt x="955" y="155"/>
                    <a:pt x="997" y="183"/>
                  </a:cubicBezTo>
                  <a:cubicBezTo>
                    <a:pt x="1017" y="197"/>
                    <a:pt x="1040" y="206"/>
                    <a:pt x="1061" y="219"/>
                  </a:cubicBezTo>
                  <a:cubicBezTo>
                    <a:pt x="1079" y="213"/>
                    <a:pt x="1102" y="208"/>
                    <a:pt x="1115" y="192"/>
                  </a:cubicBezTo>
                  <a:cubicBezTo>
                    <a:pt x="1145" y="155"/>
                    <a:pt x="1099" y="168"/>
                    <a:pt x="1152" y="146"/>
                  </a:cubicBezTo>
                  <a:cubicBezTo>
                    <a:pt x="1164" y="141"/>
                    <a:pt x="1177" y="141"/>
                    <a:pt x="1189" y="137"/>
                  </a:cubicBezTo>
                  <a:cubicBezTo>
                    <a:pt x="1207" y="132"/>
                    <a:pt x="1243" y="119"/>
                    <a:pt x="1243" y="119"/>
                  </a:cubicBezTo>
                  <a:cubicBezTo>
                    <a:pt x="1249" y="113"/>
                    <a:pt x="1262" y="100"/>
                    <a:pt x="1262" y="1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Ctr="1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Text Box 43"/>
            <p:cNvSpPr txBox="1">
              <a:spLocks noChangeArrowheads="1"/>
            </p:cNvSpPr>
            <p:nvPr/>
          </p:nvSpPr>
          <p:spPr bwMode="auto">
            <a:xfrm>
              <a:off x="132" y="2706"/>
              <a:ext cx="80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Steam Flow</a:t>
              </a:r>
            </a:p>
          </p:txBody>
        </p:sp>
        <p:sp>
          <p:nvSpPr>
            <p:cNvPr id="178" name="Text Box 44"/>
            <p:cNvSpPr txBox="1">
              <a:spLocks noChangeArrowheads="1"/>
            </p:cNvSpPr>
            <p:nvPr/>
          </p:nvSpPr>
          <p:spPr bwMode="auto">
            <a:xfrm>
              <a:off x="164" y="3456"/>
              <a:ext cx="89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Temperature</a:t>
              </a:r>
            </a:p>
          </p:txBody>
        </p:sp>
      </p:grpSp>
      <p:grpSp>
        <p:nvGrpSpPr>
          <p:cNvPr id="179" name="Group 45"/>
          <p:cNvGrpSpPr>
            <a:grpSpLocks/>
          </p:cNvGrpSpPr>
          <p:nvPr/>
        </p:nvGrpSpPr>
        <p:grpSpPr bwMode="auto">
          <a:xfrm>
            <a:off x="6342063" y="3581401"/>
            <a:ext cx="3611562" cy="1755775"/>
            <a:chOff x="3035" y="2535"/>
            <a:chExt cx="2275" cy="1106"/>
          </a:xfrm>
        </p:grpSpPr>
        <p:sp>
          <p:nvSpPr>
            <p:cNvPr id="180" name="Freeform 46"/>
            <p:cNvSpPr>
              <a:spLocks/>
            </p:cNvSpPr>
            <p:nvPr/>
          </p:nvSpPr>
          <p:spPr bwMode="auto">
            <a:xfrm>
              <a:off x="3035" y="2535"/>
              <a:ext cx="1285" cy="585"/>
            </a:xfrm>
            <a:custGeom>
              <a:avLst/>
              <a:gdLst/>
              <a:ahLst/>
              <a:cxnLst>
                <a:cxn ang="0">
                  <a:pos x="0" y="585"/>
                </a:cxn>
                <a:cxn ang="0">
                  <a:pos x="46" y="503"/>
                </a:cxn>
                <a:cxn ang="0">
                  <a:pos x="55" y="466"/>
                </a:cxn>
                <a:cxn ang="0">
                  <a:pos x="74" y="439"/>
                </a:cxn>
                <a:cxn ang="0">
                  <a:pos x="64" y="411"/>
                </a:cxn>
                <a:cxn ang="0">
                  <a:pos x="147" y="430"/>
                </a:cxn>
                <a:cxn ang="0">
                  <a:pos x="256" y="247"/>
                </a:cxn>
                <a:cxn ang="0">
                  <a:pos x="366" y="311"/>
                </a:cxn>
                <a:cxn ang="0">
                  <a:pos x="430" y="146"/>
                </a:cxn>
                <a:cxn ang="0">
                  <a:pos x="467" y="155"/>
                </a:cxn>
                <a:cxn ang="0">
                  <a:pos x="494" y="101"/>
                </a:cxn>
                <a:cxn ang="0">
                  <a:pos x="531" y="64"/>
                </a:cxn>
                <a:cxn ang="0">
                  <a:pos x="595" y="9"/>
                </a:cxn>
                <a:cxn ang="0">
                  <a:pos x="640" y="55"/>
                </a:cxn>
                <a:cxn ang="0">
                  <a:pos x="659" y="82"/>
                </a:cxn>
                <a:cxn ang="0">
                  <a:pos x="768" y="183"/>
                </a:cxn>
                <a:cxn ang="0">
                  <a:pos x="814" y="219"/>
                </a:cxn>
                <a:cxn ang="0">
                  <a:pos x="869" y="238"/>
                </a:cxn>
                <a:cxn ang="0">
                  <a:pos x="887" y="265"/>
                </a:cxn>
                <a:cxn ang="0">
                  <a:pos x="896" y="293"/>
                </a:cxn>
                <a:cxn ang="0">
                  <a:pos x="915" y="311"/>
                </a:cxn>
                <a:cxn ang="0">
                  <a:pos x="988" y="411"/>
                </a:cxn>
                <a:cxn ang="0">
                  <a:pos x="997" y="457"/>
                </a:cxn>
                <a:cxn ang="0">
                  <a:pos x="1034" y="512"/>
                </a:cxn>
                <a:cxn ang="0">
                  <a:pos x="1061" y="567"/>
                </a:cxn>
                <a:cxn ang="0">
                  <a:pos x="1088" y="549"/>
                </a:cxn>
                <a:cxn ang="0">
                  <a:pos x="1162" y="393"/>
                </a:cxn>
                <a:cxn ang="0">
                  <a:pos x="1125" y="311"/>
                </a:cxn>
                <a:cxn ang="0">
                  <a:pos x="1143" y="119"/>
                </a:cxn>
                <a:cxn ang="0">
                  <a:pos x="1189" y="101"/>
                </a:cxn>
                <a:cxn ang="0">
                  <a:pos x="1262" y="46"/>
                </a:cxn>
                <a:cxn ang="0">
                  <a:pos x="1363" y="101"/>
                </a:cxn>
                <a:cxn ang="0">
                  <a:pos x="1408" y="165"/>
                </a:cxn>
                <a:cxn ang="0">
                  <a:pos x="1418" y="192"/>
                </a:cxn>
                <a:cxn ang="0">
                  <a:pos x="1381" y="174"/>
                </a:cxn>
                <a:cxn ang="0">
                  <a:pos x="1390" y="201"/>
                </a:cxn>
                <a:cxn ang="0">
                  <a:pos x="1399" y="238"/>
                </a:cxn>
                <a:cxn ang="0">
                  <a:pos x="1619" y="457"/>
                </a:cxn>
                <a:cxn ang="0">
                  <a:pos x="1719" y="439"/>
                </a:cxn>
                <a:cxn ang="0">
                  <a:pos x="1756" y="402"/>
                </a:cxn>
                <a:cxn ang="0">
                  <a:pos x="1811" y="366"/>
                </a:cxn>
                <a:cxn ang="0">
                  <a:pos x="1866" y="293"/>
                </a:cxn>
                <a:cxn ang="0">
                  <a:pos x="1930" y="265"/>
                </a:cxn>
                <a:cxn ang="0">
                  <a:pos x="2048" y="293"/>
                </a:cxn>
              </a:cxnLst>
              <a:rect l="0" t="0" r="r" b="b"/>
              <a:pathLst>
                <a:path w="2048" h="585">
                  <a:moveTo>
                    <a:pt x="0" y="585"/>
                  </a:moveTo>
                  <a:cubicBezTo>
                    <a:pt x="19" y="558"/>
                    <a:pt x="28" y="531"/>
                    <a:pt x="46" y="503"/>
                  </a:cubicBezTo>
                  <a:cubicBezTo>
                    <a:pt x="49" y="491"/>
                    <a:pt x="50" y="478"/>
                    <a:pt x="55" y="466"/>
                  </a:cubicBezTo>
                  <a:cubicBezTo>
                    <a:pt x="59" y="456"/>
                    <a:pt x="72" y="450"/>
                    <a:pt x="74" y="439"/>
                  </a:cubicBezTo>
                  <a:cubicBezTo>
                    <a:pt x="76" y="429"/>
                    <a:pt x="55" y="415"/>
                    <a:pt x="64" y="411"/>
                  </a:cubicBezTo>
                  <a:cubicBezTo>
                    <a:pt x="66" y="410"/>
                    <a:pt x="140" y="428"/>
                    <a:pt x="147" y="430"/>
                  </a:cubicBezTo>
                  <a:cubicBezTo>
                    <a:pt x="169" y="363"/>
                    <a:pt x="217" y="305"/>
                    <a:pt x="256" y="247"/>
                  </a:cubicBezTo>
                  <a:cubicBezTo>
                    <a:pt x="301" y="265"/>
                    <a:pt x="324" y="290"/>
                    <a:pt x="366" y="311"/>
                  </a:cubicBezTo>
                  <a:cubicBezTo>
                    <a:pt x="380" y="253"/>
                    <a:pt x="412" y="203"/>
                    <a:pt x="430" y="146"/>
                  </a:cubicBezTo>
                  <a:cubicBezTo>
                    <a:pt x="442" y="149"/>
                    <a:pt x="455" y="159"/>
                    <a:pt x="467" y="155"/>
                  </a:cubicBezTo>
                  <a:cubicBezTo>
                    <a:pt x="484" y="150"/>
                    <a:pt x="487" y="112"/>
                    <a:pt x="494" y="101"/>
                  </a:cubicBezTo>
                  <a:cubicBezTo>
                    <a:pt x="497" y="95"/>
                    <a:pt x="526" y="69"/>
                    <a:pt x="531" y="64"/>
                  </a:cubicBezTo>
                  <a:cubicBezTo>
                    <a:pt x="543" y="27"/>
                    <a:pt x="559" y="21"/>
                    <a:pt x="595" y="9"/>
                  </a:cubicBezTo>
                  <a:cubicBezTo>
                    <a:pt x="639" y="77"/>
                    <a:pt x="584" y="0"/>
                    <a:pt x="640" y="55"/>
                  </a:cubicBezTo>
                  <a:cubicBezTo>
                    <a:pt x="648" y="63"/>
                    <a:pt x="652" y="74"/>
                    <a:pt x="659" y="82"/>
                  </a:cubicBezTo>
                  <a:cubicBezTo>
                    <a:pt x="693" y="120"/>
                    <a:pt x="729" y="152"/>
                    <a:pt x="768" y="183"/>
                  </a:cubicBezTo>
                  <a:cubicBezTo>
                    <a:pt x="790" y="200"/>
                    <a:pt x="785" y="206"/>
                    <a:pt x="814" y="219"/>
                  </a:cubicBezTo>
                  <a:cubicBezTo>
                    <a:pt x="832" y="227"/>
                    <a:pt x="869" y="238"/>
                    <a:pt x="869" y="238"/>
                  </a:cubicBezTo>
                  <a:cubicBezTo>
                    <a:pt x="875" y="247"/>
                    <a:pt x="882" y="255"/>
                    <a:pt x="887" y="265"/>
                  </a:cubicBezTo>
                  <a:cubicBezTo>
                    <a:pt x="891" y="274"/>
                    <a:pt x="891" y="285"/>
                    <a:pt x="896" y="293"/>
                  </a:cubicBezTo>
                  <a:cubicBezTo>
                    <a:pt x="901" y="300"/>
                    <a:pt x="910" y="304"/>
                    <a:pt x="915" y="311"/>
                  </a:cubicBezTo>
                  <a:cubicBezTo>
                    <a:pt x="938" y="342"/>
                    <a:pt x="966" y="379"/>
                    <a:pt x="988" y="411"/>
                  </a:cubicBezTo>
                  <a:cubicBezTo>
                    <a:pt x="991" y="426"/>
                    <a:pt x="991" y="443"/>
                    <a:pt x="997" y="457"/>
                  </a:cubicBezTo>
                  <a:cubicBezTo>
                    <a:pt x="1006" y="477"/>
                    <a:pt x="1034" y="512"/>
                    <a:pt x="1034" y="512"/>
                  </a:cubicBezTo>
                  <a:cubicBezTo>
                    <a:pt x="1037" y="521"/>
                    <a:pt x="1049" y="564"/>
                    <a:pt x="1061" y="567"/>
                  </a:cubicBezTo>
                  <a:cubicBezTo>
                    <a:pt x="1072" y="569"/>
                    <a:pt x="1079" y="555"/>
                    <a:pt x="1088" y="549"/>
                  </a:cubicBezTo>
                  <a:cubicBezTo>
                    <a:pt x="1115" y="497"/>
                    <a:pt x="1142" y="448"/>
                    <a:pt x="1162" y="393"/>
                  </a:cubicBezTo>
                  <a:cubicBezTo>
                    <a:pt x="1151" y="363"/>
                    <a:pt x="1143" y="338"/>
                    <a:pt x="1125" y="311"/>
                  </a:cubicBezTo>
                  <a:cubicBezTo>
                    <a:pt x="1108" y="260"/>
                    <a:pt x="1090" y="157"/>
                    <a:pt x="1143" y="119"/>
                  </a:cubicBezTo>
                  <a:cubicBezTo>
                    <a:pt x="1156" y="110"/>
                    <a:pt x="1174" y="108"/>
                    <a:pt x="1189" y="101"/>
                  </a:cubicBezTo>
                  <a:cubicBezTo>
                    <a:pt x="1216" y="88"/>
                    <a:pt x="1237" y="63"/>
                    <a:pt x="1262" y="46"/>
                  </a:cubicBezTo>
                  <a:cubicBezTo>
                    <a:pt x="1300" y="55"/>
                    <a:pt x="1336" y="71"/>
                    <a:pt x="1363" y="101"/>
                  </a:cubicBezTo>
                  <a:cubicBezTo>
                    <a:pt x="1380" y="120"/>
                    <a:pt x="1393" y="144"/>
                    <a:pt x="1408" y="165"/>
                  </a:cubicBezTo>
                  <a:cubicBezTo>
                    <a:pt x="1414" y="173"/>
                    <a:pt x="1427" y="189"/>
                    <a:pt x="1418" y="192"/>
                  </a:cubicBezTo>
                  <a:cubicBezTo>
                    <a:pt x="1405" y="196"/>
                    <a:pt x="1393" y="180"/>
                    <a:pt x="1381" y="174"/>
                  </a:cubicBezTo>
                  <a:cubicBezTo>
                    <a:pt x="1384" y="183"/>
                    <a:pt x="1387" y="192"/>
                    <a:pt x="1390" y="201"/>
                  </a:cubicBezTo>
                  <a:cubicBezTo>
                    <a:pt x="1393" y="213"/>
                    <a:pt x="1399" y="238"/>
                    <a:pt x="1399" y="238"/>
                  </a:cubicBezTo>
                  <a:cubicBezTo>
                    <a:pt x="1435" y="308"/>
                    <a:pt x="1534" y="430"/>
                    <a:pt x="1619" y="457"/>
                  </a:cubicBezTo>
                  <a:cubicBezTo>
                    <a:pt x="1630" y="456"/>
                    <a:pt x="1696" y="452"/>
                    <a:pt x="1719" y="439"/>
                  </a:cubicBezTo>
                  <a:cubicBezTo>
                    <a:pt x="1733" y="431"/>
                    <a:pt x="1743" y="412"/>
                    <a:pt x="1756" y="402"/>
                  </a:cubicBezTo>
                  <a:cubicBezTo>
                    <a:pt x="1774" y="389"/>
                    <a:pt x="1811" y="366"/>
                    <a:pt x="1811" y="366"/>
                  </a:cubicBezTo>
                  <a:cubicBezTo>
                    <a:pt x="1823" y="329"/>
                    <a:pt x="1833" y="314"/>
                    <a:pt x="1866" y="293"/>
                  </a:cubicBezTo>
                  <a:cubicBezTo>
                    <a:pt x="1880" y="249"/>
                    <a:pt x="1888" y="251"/>
                    <a:pt x="1930" y="265"/>
                  </a:cubicBezTo>
                  <a:cubicBezTo>
                    <a:pt x="1988" y="310"/>
                    <a:pt x="1951" y="293"/>
                    <a:pt x="2048" y="2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Ctr="1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auto">
            <a:xfrm>
              <a:off x="3058" y="3502"/>
              <a:ext cx="1262" cy="5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73" y="173"/>
                </a:cxn>
                <a:cxn ang="0">
                  <a:pos x="119" y="109"/>
                </a:cxn>
                <a:cxn ang="0">
                  <a:pos x="229" y="201"/>
                </a:cxn>
                <a:cxn ang="0">
                  <a:pos x="302" y="256"/>
                </a:cxn>
                <a:cxn ang="0">
                  <a:pos x="457" y="210"/>
                </a:cxn>
                <a:cxn ang="0">
                  <a:pos x="539" y="164"/>
                </a:cxn>
                <a:cxn ang="0">
                  <a:pos x="576" y="119"/>
                </a:cxn>
                <a:cxn ang="0">
                  <a:pos x="786" y="27"/>
                </a:cxn>
                <a:cxn ang="0">
                  <a:pos x="805" y="0"/>
                </a:cxn>
                <a:cxn ang="0">
                  <a:pos x="878" y="82"/>
                </a:cxn>
                <a:cxn ang="0">
                  <a:pos x="997" y="183"/>
                </a:cxn>
                <a:cxn ang="0">
                  <a:pos x="1061" y="219"/>
                </a:cxn>
                <a:cxn ang="0">
                  <a:pos x="1115" y="192"/>
                </a:cxn>
                <a:cxn ang="0">
                  <a:pos x="1152" y="146"/>
                </a:cxn>
                <a:cxn ang="0">
                  <a:pos x="1189" y="137"/>
                </a:cxn>
                <a:cxn ang="0">
                  <a:pos x="1243" y="119"/>
                </a:cxn>
                <a:cxn ang="0">
                  <a:pos x="1262" y="100"/>
                </a:cxn>
              </a:cxnLst>
              <a:rect l="0" t="0" r="r" b="b"/>
              <a:pathLst>
                <a:path w="1262" h="257">
                  <a:moveTo>
                    <a:pt x="0" y="210"/>
                  </a:moveTo>
                  <a:cubicBezTo>
                    <a:pt x="63" y="189"/>
                    <a:pt x="42" y="206"/>
                    <a:pt x="73" y="173"/>
                  </a:cubicBezTo>
                  <a:cubicBezTo>
                    <a:pt x="94" y="110"/>
                    <a:pt x="73" y="125"/>
                    <a:pt x="119" y="109"/>
                  </a:cubicBezTo>
                  <a:cubicBezTo>
                    <a:pt x="154" y="146"/>
                    <a:pt x="179" y="185"/>
                    <a:pt x="229" y="201"/>
                  </a:cubicBezTo>
                  <a:cubicBezTo>
                    <a:pt x="260" y="222"/>
                    <a:pt x="266" y="245"/>
                    <a:pt x="302" y="256"/>
                  </a:cubicBezTo>
                  <a:cubicBezTo>
                    <a:pt x="427" y="246"/>
                    <a:pt x="387" y="257"/>
                    <a:pt x="457" y="210"/>
                  </a:cubicBezTo>
                  <a:cubicBezTo>
                    <a:pt x="483" y="171"/>
                    <a:pt x="497" y="178"/>
                    <a:pt x="539" y="164"/>
                  </a:cubicBezTo>
                  <a:cubicBezTo>
                    <a:pt x="600" y="106"/>
                    <a:pt x="511" y="193"/>
                    <a:pt x="576" y="119"/>
                  </a:cubicBezTo>
                  <a:cubicBezTo>
                    <a:pt x="659" y="24"/>
                    <a:pt x="651" y="38"/>
                    <a:pt x="786" y="27"/>
                  </a:cubicBezTo>
                  <a:cubicBezTo>
                    <a:pt x="792" y="18"/>
                    <a:pt x="805" y="0"/>
                    <a:pt x="805" y="0"/>
                  </a:cubicBezTo>
                  <a:cubicBezTo>
                    <a:pt x="819" y="56"/>
                    <a:pt x="830" y="48"/>
                    <a:pt x="878" y="82"/>
                  </a:cubicBezTo>
                  <a:cubicBezTo>
                    <a:pt x="920" y="112"/>
                    <a:pt x="955" y="155"/>
                    <a:pt x="997" y="183"/>
                  </a:cubicBezTo>
                  <a:cubicBezTo>
                    <a:pt x="1017" y="197"/>
                    <a:pt x="1040" y="206"/>
                    <a:pt x="1061" y="219"/>
                  </a:cubicBezTo>
                  <a:cubicBezTo>
                    <a:pt x="1079" y="213"/>
                    <a:pt x="1102" y="208"/>
                    <a:pt x="1115" y="192"/>
                  </a:cubicBezTo>
                  <a:cubicBezTo>
                    <a:pt x="1145" y="155"/>
                    <a:pt x="1099" y="168"/>
                    <a:pt x="1152" y="146"/>
                  </a:cubicBezTo>
                  <a:cubicBezTo>
                    <a:pt x="1164" y="141"/>
                    <a:pt x="1177" y="141"/>
                    <a:pt x="1189" y="137"/>
                  </a:cubicBezTo>
                  <a:cubicBezTo>
                    <a:pt x="1207" y="132"/>
                    <a:pt x="1243" y="119"/>
                    <a:pt x="1243" y="119"/>
                  </a:cubicBezTo>
                  <a:cubicBezTo>
                    <a:pt x="1249" y="113"/>
                    <a:pt x="1262" y="100"/>
                    <a:pt x="1262" y="1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Ctr="1"/>
            <a:lstStyle/>
            <a:p>
              <a:pPr>
                <a:defRPr/>
              </a:pPr>
              <a:endParaRPr lang="en-IN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Text Box 48"/>
            <p:cNvSpPr txBox="1">
              <a:spLocks noChangeArrowheads="1"/>
            </p:cNvSpPr>
            <p:nvPr/>
          </p:nvSpPr>
          <p:spPr bwMode="auto">
            <a:xfrm>
              <a:off x="4356" y="2697"/>
              <a:ext cx="80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Steam Flow</a:t>
              </a:r>
            </a:p>
          </p:txBody>
        </p:sp>
        <p:sp>
          <p:nvSpPr>
            <p:cNvPr id="183" name="Text Box 49"/>
            <p:cNvSpPr txBox="1">
              <a:spLocks noChangeArrowheads="1"/>
            </p:cNvSpPr>
            <p:nvPr/>
          </p:nvSpPr>
          <p:spPr bwMode="auto">
            <a:xfrm>
              <a:off x="4416" y="3408"/>
              <a:ext cx="89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>
                <a:defRPr/>
              </a:pPr>
              <a:r>
                <a:rPr lang="en-US" kern="0">
                  <a:solidFill>
                    <a:sysClr val="windowText" lastClr="000000"/>
                  </a:solidFill>
                </a:rPr>
                <a:t>Temperature</a:t>
              </a:r>
            </a:p>
          </p:txBody>
        </p:sp>
      </p:grpSp>
      <p:grpSp>
        <p:nvGrpSpPr>
          <p:cNvPr id="184" name="Group 52"/>
          <p:cNvGrpSpPr>
            <a:grpSpLocks/>
          </p:cNvGrpSpPr>
          <p:nvPr/>
        </p:nvGrpSpPr>
        <p:grpSpPr bwMode="auto">
          <a:xfrm>
            <a:off x="2209801" y="5730879"/>
            <a:ext cx="7231063" cy="830263"/>
            <a:chOff x="432" y="3562"/>
            <a:chExt cx="4555" cy="523"/>
          </a:xfrm>
        </p:grpSpPr>
        <p:sp>
          <p:nvSpPr>
            <p:cNvPr id="185" name="Text Box 50"/>
            <p:cNvSpPr txBox="1">
              <a:spLocks noChangeArrowheads="1"/>
            </p:cNvSpPr>
            <p:nvPr/>
          </p:nvSpPr>
          <p:spPr bwMode="auto">
            <a:xfrm>
              <a:off x="432" y="3562"/>
              <a:ext cx="1104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CONTROL</a:t>
              </a:r>
            </a:p>
            <a:p>
              <a:pPr>
                <a:defRPr/>
              </a:pPr>
              <a:r>
                <a:rPr lang="en-US" sz="24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</a:t>
              </a:r>
              <a:r>
                <a:rPr lang="en-US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86" name="Text Box 51"/>
            <p:cNvSpPr txBox="1">
              <a:spLocks noChangeArrowheads="1"/>
            </p:cNvSpPr>
            <p:nvPr/>
          </p:nvSpPr>
          <p:spPr bwMode="auto">
            <a:xfrm>
              <a:off x="1920" y="3562"/>
              <a:ext cx="3067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defRPr/>
              </a:pPr>
              <a:r>
                <a:rPr lang="en-US" sz="24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Agent for transformation / management of process variability</a:t>
              </a:r>
              <a:r>
                <a:rPr lang="en-US" sz="2400" ker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0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Transform Variability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00108"/>
            <a:ext cx="8229600" cy="542928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Surge level</a:t>
            </a:r>
          </a:p>
          <a:p>
            <a:pPr lvl="1">
              <a:spcBef>
                <a:spcPts val="0"/>
              </a:spcBef>
            </a:pPr>
            <a:r>
              <a:rPr lang="en-IN" dirty="0"/>
              <a:t>Does not affect steady state</a:t>
            </a:r>
          </a:p>
          <a:p>
            <a:pPr lvl="1"/>
            <a:r>
              <a:rPr lang="en-IN" dirty="0"/>
              <a:t>Regulate loosely for filtering out flow transients</a:t>
            </a:r>
          </a:p>
          <a:p>
            <a:r>
              <a:rPr lang="en-IN" dirty="0"/>
              <a:t>Energy Inventories</a:t>
            </a:r>
          </a:p>
          <a:p>
            <a:pPr lvl="1">
              <a:spcBef>
                <a:spcPts val="0"/>
              </a:spcBef>
            </a:pPr>
            <a:r>
              <a:rPr lang="en-IN" dirty="0"/>
              <a:t>Regulate tightly to guarantee safety (</a:t>
            </a:r>
            <a:r>
              <a:rPr lang="en-IN" dirty="0" err="1"/>
              <a:t>rxn</a:t>
            </a:r>
            <a:r>
              <a:rPr lang="en-IN" dirty="0"/>
              <a:t> runaway?)</a:t>
            </a:r>
          </a:p>
          <a:p>
            <a:r>
              <a:rPr lang="en-IN" dirty="0"/>
              <a:t>Product quality</a:t>
            </a:r>
          </a:p>
          <a:p>
            <a:pPr lvl="1">
              <a:spcBef>
                <a:spcPts val="0"/>
              </a:spcBef>
            </a:pPr>
            <a:r>
              <a:rPr lang="en-IN" dirty="0"/>
              <a:t>Regulate tightly</a:t>
            </a:r>
          </a:p>
          <a:p>
            <a:pPr lvl="1"/>
            <a:r>
              <a:rPr lang="en-IN" dirty="0"/>
              <a:t>Minimize “free” product give-away</a:t>
            </a:r>
          </a:p>
          <a:p>
            <a:r>
              <a:rPr lang="en-IN" dirty="0"/>
              <a:t>Production rate</a:t>
            </a:r>
          </a:p>
          <a:p>
            <a:pPr lvl="1">
              <a:spcBef>
                <a:spcPts val="0"/>
              </a:spcBef>
            </a:pPr>
            <a:r>
              <a:rPr lang="en-IN" dirty="0"/>
              <a:t>Often “loose” is OK (</a:t>
            </a:r>
            <a:r>
              <a:rPr lang="en-IN" dirty="0" err="1"/>
              <a:t>eg</a:t>
            </a:r>
            <a:r>
              <a:rPr lang="en-IN" dirty="0"/>
              <a:t> meet the monthly target)</a:t>
            </a:r>
          </a:p>
          <a:p>
            <a:r>
              <a:rPr lang="en-IN" dirty="0"/>
              <a:t>Recycle loop circulation rates</a:t>
            </a:r>
          </a:p>
          <a:p>
            <a:pPr lvl="1">
              <a:spcBef>
                <a:spcPts val="0"/>
              </a:spcBef>
            </a:pPr>
            <a:r>
              <a:rPr lang="en-IN" dirty="0"/>
              <a:t>Regulate tightly</a:t>
            </a:r>
          </a:p>
          <a:p>
            <a:pPr lvl="1"/>
            <a:r>
              <a:rPr lang="en-IN" dirty="0"/>
              <a:t>All equipment inside recycle loop see low variability</a:t>
            </a:r>
          </a:p>
          <a:p>
            <a:pPr lvl="1"/>
            <a:r>
              <a:rPr lang="en-IN" dirty="0"/>
              <a:t>May need to let it float for overall balance closure</a:t>
            </a:r>
          </a:p>
        </p:txBody>
      </p:sp>
    </p:spTree>
    <p:extLst>
      <p:ext uri="{BB962C8B-B14F-4D97-AF65-F5344CB8AC3E}">
        <p14:creationId xmlns:p14="http://schemas.microsoft.com/office/powerpoint/2010/main" val="26351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2629138" y="928670"/>
            <a:ext cx="6584048" cy="3451968"/>
            <a:chOff x="1105138" y="928670"/>
            <a:chExt cx="6584048" cy="345196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2428860" y="2599452"/>
              <a:ext cx="49564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T</a:t>
              </a:r>
              <a:r>
                <a:rPr lang="en-US" sz="1400" baseline="-25000" dirty="0">
                  <a:solidFill>
                    <a:srgbClr val="0000FF"/>
                  </a:solidFill>
                </a:rPr>
                <a:t>0</a:t>
              </a:r>
              <a:r>
                <a:rPr lang="en-US" sz="1400" dirty="0">
                  <a:solidFill>
                    <a:srgbClr val="0000FF"/>
                  </a:solidFill>
                </a:rPr>
                <a:t>↑</a:t>
              </a:r>
            </a:p>
          </p:txBody>
        </p:sp>
        <p:grpSp>
          <p:nvGrpSpPr>
            <p:cNvPr id="3" name="Group 208"/>
            <p:cNvGrpSpPr/>
            <p:nvPr/>
          </p:nvGrpSpPr>
          <p:grpSpPr>
            <a:xfrm>
              <a:off x="1105138" y="928670"/>
              <a:ext cx="6584048" cy="3451968"/>
              <a:chOff x="1105138" y="1691544"/>
              <a:chExt cx="6584048" cy="3451968"/>
            </a:xfrm>
          </p:grpSpPr>
          <p:grpSp>
            <p:nvGrpSpPr>
              <p:cNvPr id="5" name="Group 200"/>
              <p:cNvGrpSpPr/>
              <p:nvPr/>
            </p:nvGrpSpPr>
            <p:grpSpPr>
              <a:xfrm>
                <a:off x="1105138" y="1691544"/>
                <a:ext cx="6584048" cy="3451968"/>
                <a:chOff x="1105138" y="1691544"/>
                <a:chExt cx="6584048" cy="3451968"/>
              </a:xfrm>
            </p:grpSpPr>
            <p:grpSp>
              <p:nvGrpSpPr>
                <p:cNvPr id="7" name="Group 53"/>
                <p:cNvGrpSpPr>
                  <a:grpSpLocks/>
                </p:cNvGrpSpPr>
                <p:nvPr/>
              </p:nvGrpSpPr>
              <p:grpSpPr bwMode="auto">
                <a:xfrm>
                  <a:off x="4313956" y="3072251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8" name="Group 5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70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2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67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6" name="Group 122"/>
                <p:cNvGrpSpPr/>
                <p:nvPr/>
              </p:nvGrpSpPr>
              <p:grpSpPr>
                <a:xfrm>
                  <a:off x="5689750" y="3219450"/>
                  <a:ext cx="1170000" cy="593727"/>
                  <a:chOff x="5643570" y="4786322"/>
                  <a:chExt cx="1159030" cy="593727"/>
                </a:xfrm>
              </p:grpSpPr>
              <p:grpSp>
                <p:nvGrpSpPr>
                  <p:cNvPr id="17" name="Group 7"/>
                  <p:cNvGrpSpPr/>
                  <p:nvPr/>
                </p:nvGrpSpPr>
                <p:grpSpPr>
                  <a:xfrm>
                    <a:off x="5643570" y="4786322"/>
                    <a:ext cx="1159030" cy="360000"/>
                    <a:chOff x="4143372" y="3214686"/>
                    <a:chExt cx="1159030" cy="360000"/>
                  </a:xfrm>
                </p:grpSpPr>
                <p:sp>
                  <p:nvSpPr>
                    <p:cNvPr id="61" name="Rectangle 3"/>
                    <p:cNvSpPr/>
                    <p:nvPr/>
                  </p:nvSpPr>
                  <p:spPr>
                    <a:xfrm>
                      <a:off x="4143372" y="3214686"/>
                      <a:ext cx="1152000" cy="3600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4143372" y="3214686"/>
                      <a:ext cx="1143008" cy="35719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rot="10800000">
                      <a:off x="4159394" y="3217136"/>
                      <a:ext cx="1143008" cy="35719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0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3390" y="5072074"/>
                    <a:ext cx="868363" cy="3079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REACTOR</a:t>
                    </a:r>
                  </a:p>
                </p:txBody>
              </p:sp>
            </p:grpSp>
            <p:grpSp>
              <p:nvGrpSpPr>
                <p:cNvPr id="26" name="Group 123"/>
                <p:cNvGrpSpPr/>
                <p:nvPr/>
              </p:nvGrpSpPr>
              <p:grpSpPr>
                <a:xfrm>
                  <a:off x="2928926" y="3120304"/>
                  <a:ext cx="857256" cy="571504"/>
                  <a:chOff x="2928926" y="4714884"/>
                  <a:chExt cx="857256" cy="571504"/>
                </a:xfrm>
              </p:grpSpPr>
              <p:grpSp>
                <p:nvGrpSpPr>
                  <p:cNvPr id="27" name="Group 118"/>
                  <p:cNvGrpSpPr/>
                  <p:nvPr/>
                </p:nvGrpSpPr>
                <p:grpSpPr>
                  <a:xfrm>
                    <a:off x="2928926" y="4714884"/>
                    <a:ext cx="857256" cy="571504"/>
                    <a:chOff x="2857488" y="1537912"/>
                    <a:chExt cx="500066" cy="363182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2857488" y="1571612"/>
                      <a:ext cx="500066" cy="285752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rot="5400000">
                      <a:off x="2746476" y="1717118"/>
                      <a:ext cx="360000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rot="5400000">
                      <a:off x="3105322" y="1720300"/>
                      <a:ext cx="360000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802" y="4839288"/>
                    <a:ext cx="55496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FEHE</a:t>
                    </a:r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6761920" y="2549790"/>
                  <a:ext cx="17100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Line 41"/>
                <p:cNvSpPr>
                  <a:spLocks noChangeShapeType="1"/>
                </p:cNvSpPr>
                <p:nvPr/>
              </p:nvSpPr>
              <p:spPr bwMode="auto">
                <a:xfrm>
                  <a:off x="1571604" y="3406056"/>
                  <a:ext cx="1332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41"/>
                <p:cNvSpPr>
                  <a:spLocks noChangeShapeType="1"/>
                </p:cNvSpPr>
                <p:nvPr/>
              </p:nvSpPr>
              <p:spPr bwMode="auto">
                <a:xfrm>
                  <a:off x="3786182" y="3406056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41"/>
                <p:cNvSpPr>
                  <a:spLocks noChangeShapeType="1"/>
                </p:cNvSpPr>
                <p:nvPr/>
              </p:nvSpPr>
              <p:spPr bwMode="auto">
                <a:xfrm>
                  <a:off x="4919954" y="3406056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41"/>
                <p:cNvSpPr>
                  <a:spLocks noChangeShapeType="1"/>
                </p:cNvSpPr>
                <p:nvPr/>
              </p:nvSpPr>
              <p:spPr bwMode="auto">
                <a:xfrm>
                  <a:off x="6858016" y="3406056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41"/>
                <p:cNvSpPr>
                  <a:spLocks noChangeShapeType="1"/>
                </p:cNvSpPr>
                <p:nvPr/>
              </p:nvSpPr>
              <p:spPr bwMode="auto">
                <a:xfrm>
                  <a:off x="3143240" y="1691544"/>
                  <a:ext cx="4464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41"/>
                <p:cNvSpPr>
                  <a:spLocks noChangeShapeType="1"/>
                </p:cNvSpPr>
                <p:nvPr/>
              </p:nvSpPr>
              <p:spPr bwMode="auto">
                <a:xfrm rot="5400000">
                  <a:off x="2405240" y="2429544"/>
                  <a:ext cx="147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rot="5400000" flipH="1" flipV="1">
                  <a:off x="3141370" y="4078576"/>
                  <a:ext cx="9180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42"/>
                <p:cNvGrpSpPr>
                  <a:grpSpLocks/>
                </p:cNvGrpSpPr>
                <p:nvPr/>
              </p:nvGrpSpPr>
              <p:grpSpPr bwMode="auto">
                <a:xfrm rot="16200000">
                  <a:off x="2011643" y="3244419"/>
                  <a:ext cx="209550" cy="228600"/>
                  <a:chOff x="2880" y="2112"/>
                  <a:chExt cx="528" cy="576"/>
                </a:xfrm>
                <a:solidFill>
                  <a:schemeClr val="bg1"/>
                </a:solidFill>
              </p:grpSpPr>
              <p:sp>
                <p:nvSpPr>
                  <p:cNvPr id="51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grp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53"/>
                <p:cNvGrpSpPr>
                  <a:grpSpLocks/>
                </p:cNvGrpSpPr>
                <p:nvPr/>
              </p:nvGrpSpPr>
              <p:grpSpPr bwMode="auto">
                <a:xfrm>
                  <a:off x="4118114" y="4210346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38" name="Group 5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8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0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3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45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28" name="Line 41"/>
                <p:cNvSpPr>
                  <a:spLocks noChangeShapeType="1"/>
                </p:cNvSpPr>
                <p:nvPr/>
              </p:nvSpPr>
              <p:spPr bwMode="auto">
                <a:xfrm>
                  <a:off x="3599576" y="4539828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41"/>
                <p:cNvSpPr>
                  <a:spLocks noChangeShapeType="1"/>
                </p:cNvSpPr>
                <p:nvPr/>
              </p:nvSpPr>
              <p:spPr bwMode="auto">
                <a:xfrm>
                  <a:off x="4733348" y="4549064"/>
                  <a:ext cx="100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44" name="Group 197"/>
                <p:cNvGrpSpPr/>
                <p:nvPr/>
              </p:nvGrpSpPr>
              <p:grpSpPr>
                <a:xfrm>
                  <a:off x="5742716" y="4164166"/>
                  <a:ext cx="714380" cy="781048"/>
                  <a:chOff x="5572132" y="5500702"/>
                  <a:chExt cx="914402" cy="1066800"/>
                </a:xfrm>
              </p:grpSpPr>
              <p:grpSp>
                <p:nvGrpSpPr>
                  <p:cNvPr id="54" name="Group 1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5495933" y="5576901"/>
                    <a:ext cx="1066800" cy="914401"/>
                    <a:chOff x="1152" y="2064"/>
                    <a:chExt cx="672" cy="576"/>
                  </a:xfrm>
                </p:grpSpPr>
                <p:sp>
                  <p:nvSpPr>
                    <p:cNvPr id="40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64"/>
                      <a:ext cx="576" cy="57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AutoShape 12"/>
                    <p:cNvSpPr>
                      <a:spLocks/>
                    </p:cNvSpPr>
                    <p:nvPr/>
                  </p:nvSpPr>
                  <p:spPr bwMode="auto">
                    <a:xfrm>
                      <a:off x="1728" y="2064"/>
                      <a:ext cx="96" cy="576"/>
                    </a:xfrm>
                    <a:prstGeom prst="rightBracket">
                      <a:avLst>
                        <a:gd name="adj" fmla="val 219806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" name="Freeform 22"/>
                  <p:cNvSpPr>
                    <a:spLocks/>
                  </p:cNvSpPr>
                  <p:nvPr/>
                </p:nvSpPr>
                <p:spPr bwMode="auto">
                  <a:xfrm>
                    <a:off x="5572133" y="6067444"/>
                    <a:ext cx="914401" cy="76200"/>
                  </a:xfrm>
                  <a:custGeom>
                    <a:avLst/>
                    <a:gdLst>
                      <a:gd name="T0" fmla="*/ 0 w 576"/>
                      <a:gd name="T1" fmla="*/ 48 h 48"/>
                      <a:gd name="T2" fmla="*/ 144 w 576"/>
                      <a:gd name="T3" fmla="*/ 0 h 48"/>
                      <a:gd name="T4" fmla="*/ 336 w 576"/>
                      <a:gd name="T5" fmla="*/ 48 h 48"/>
                      <a:gd name="T6" fmla="*/ 576 w 576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6"/>
                      <a:gd name="T13" fmla="*/ 0 h 48"/>
                      <a:gd name="T14" fmla="*/ 576 w 576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6" h="48">
                        <a:moveTo>
                          <a:pt x="0" y="48"/>
                        </a:moveTo>
                        <a:cubicBezTo>
                          <a:pt x="44" y="24"/>
                          <a:pt x="88" y="0"/>
                          <a:pt x="144" y="0"/>
                        </a:cubicBezTo>
                        <a:cubicBezTo>
                          <a:pt x="200" y="0"/>
                          <a:pt x="264" y="48"/>
                          <a:pt x="336" y="48"/>
                        </a:cubicBezTo>
                        <a:cubicBezTo>
                          <a:pt x="408" y="48"/>
                          <a:pt x="492" y="24"/>
                          <a:pt x="576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05138" y="3241155"/>
                  <a:ext cx="537904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Feed</a:t>
                  </a:r>
                </a:p>
              </p:txBody>
            </p:sp>
            <p:sp>
              <p:nvSpPr>
                <p:cNvPr id="32" name="Line 35"/>
                <p:cNvSpPr>
                  <a:spLocks noChangeShapeType="1"/>
                </p:cNvSpPr>
                <p:nvPr/>
              </p:nvSpPr>
              <p:spPr bwMode="auto">
                <a:xfrm>
                  <a:off x="6141186" y="5083624"/>
                  <a:ext cx="154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>
                  <a:off x="6143636" y="4943198"/>
                  <a:ext cx="0" cy="144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59" name="Group 28"/>
                <p:cNvGrpSpPr>
                  <a:grpSpLocks/>
                </p:cNvGrpSpPr>
                <p:nvPr/>
              </p:nvGrpSpPr>
              <p:grpSpPr bwMode="auto">
                <a:xfrm rot="16200000">
                  <a:off x="6796103" y="4924437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7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Text Box 32"/>
              <p:cNvSpPr txBox="1">
                <a:spLocks noChangeArrowheads="1"/>
              </p:cNvSpPr>
              <p:nvPr/>
            </p:nvSpPr>
            <p:spPr bwMode="auto">
              <a:xfrm>
                <a:off x="5214942" y="3357562"/>
                <a:ext cx="33855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</a:rPr>
                  <a:t>T</a:t>
                </a:r>
                <a:r>
                  <a:rPr lang="en-US" sz="1400" baseline="-25000" dirty="0">
                    <a:solidFill>
                      <a:srgbClr val="0000FF"/>
                    </a:solidFill>
                  </a:rPr>
                  <a:t>R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 Box 32"/>
              <p:cNvSpPr txBox="1">
                <a:spLocks noChangeArrowheads="1"/>
              </p:cNvSpPr>
              <p:nvPr/>
            </p:nvSpPr>
            <p:spPr bwMode="auto">
              <a:xfrm>
                <a:off x="7000892" y="3348326"/>
                <a:ext cx="33054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T</a:t>
                </a:r>
                <a:r>
                  <a:rPr lang="en-US" sz="1400" baseline="-25000" dirty="0"/>
                  <a:t>E</a:t>
                </a:r>
                <a:endParaRPr lang="en-US" sz="1400" dirty="0"/>
              </a:p>
            </p:txBody>
          </p:sp>
          <p:sp>
            <p:nvSpPr>
              <p:cNvPr id="11" name="Text Box 32"/>
              <p:cNvSpPr txBox="1">
                <a:spLocks noChangeArrowheads="1"/>
              </p:cNvSpPr>
              <p:nvPr/>
            </p:nvSpPr>
            <p:spPr bwMode="auto">
              <a:xfrm>
                <a:off x="3034858" y="3544168"/>
                <a:ext cx="550151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Q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FEHE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 Box 32"/>
              <p:cNvSpPr txBox="1">
                <a:spLocks noChangeArrowheads="1"/>
              </p:cNvSpPr>
              <p:nvPr/>
            </p:nvSpPr>
            <p:spPr bwMode="auto">
              <a:xfrm>
                <a:off x="4429124" y="3500438"/>
                <a:ext cx="649537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CC3300"/>
                    </a:solidFill>
                  </a:rPr>
                  <a:t>Q</a:t>
                </a:r>
                <a:r>
                  <a:rPr lang="en-US" sz="1400" b="1" baseline="-25000" dirty="0">
                    <a:solidFill>
                      <a:srgbClr val="CC3300"/>
                    </a:solidFill>
                  </a:rPr>
                  <a:t>Htr</a:t>
                </a:r>
                <a:r>
                  <a:rPr lang="en-US" sz="1400" b="1" dirty="0">
                    <a:solidFill>
                      <a:srgbClr val="CC3300"/>
                    </a:solidFill>
                  </a:rPr>
                  <a:t>≠0</a:t>
                </a:r>
              </a:p>
            </p:txBody>
          </p:sp>
          <p:sp>
            <p:nvSpPr>
              <p:cNvPr id="13" name="Text Box 32"/>
              <p:cNvSpPr txBox="1">
                <a:spLocks noChangeArrowheads="1"/>
              </p:cNvSpPr>
              <p:nvPr/>
            </p:nvSpPr>
            <p:spPr bwMode="auto">
              <a:xfrm>
                <a:off x="4376158" y="4668704"/>
                <a:ext cx="521297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solidFill>
                      <a:srgbClr val="CC3300"/>
                    </a:solidFill>
                  </a:rPr>
                  <a:t>Q</a:t>
                </a:r>
                <a:r>
                  <a:rPr lang="en-US" sz="1400" baseline="-25000" dirty="0" err="1">
                    <a:solidFill>
                      <a:srgbClr val="CC3300"/>
                    </a:solidFill>
                  </a:rPr>
                  <a:t>Cool</a:t>
                </a:r>
                <a:endParaRPr lang="en-US" sz="1400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14" name="Text Box 32"/>
              <p:cNvSpPr txBox="1">
                <a:spLocks noChangeArrowheads="1"/>
              </p:cNvSpPr>
              <p:nvPr/>
            </p:nvSpPr>
            <p:spPr bwMode="auto">
              <a:xfrm>
                <a:off x="5984738" y="4643446"/>
                <a:ext cx="3332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</a:rPr>
                  <a:t>T</a:t>
                </a:r>
                <a:r>
                  <a:rPr lang="en-US" sz="1400" baseline="-25000" dirty="0">
                    <a:solidFill>
                      <a:srgbClr val="0000FF"/>
                    </a:solidFill>
                  </a:rPr>
                  <a:t>C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4" name="Group 107"/>
          <p:cNvGrpSpPr/>
          <p:nvPr/>
        </p:nvGrpSpPr>
        <p:grpSpPr>
          <a:xfrm>
            <a:off x="6448429" y="3206592"/>
            <a:ext cx="957269" cy="519116"/>
            <a:chOff x="4924428" y="3206592"/>
            <a:chExt cx="957269" cy="519116"/>
          </a:xfrm>
        </p:grpSpPr>
        <p:grpSp>
          <p:nvGrpSpPr>
            <p:cNvPr id="66" name="Group 102"/>
            <p:cNvGrpSpPr/>
            <p:nvPr/>
          </p:nvGrpSpPr>
          <p:grpSpPr>
            <a:xfrm>
              <a:off x="4924428" y="3206592"/>
              <a:ext cx="319318" cy="246221"/>
              <a:chOff x="1500166" y="1285860"/>
              <a:chExt cx="319318" cy="246221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1500166" y="1285860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</a:rPr>
                  <a:t>PC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1542572" y="1302863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 rot="10800000">
              <a:off x="5167317" y="3368518"/>
              <a:ext cx="714380" cy="35719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109"/>
          <p:cNvGrpSpPr/>
          <p:nvPr/>
        </p:nvGrpSpPr>
        <p:grpSpPr>
          <a:xfrm>
            <a:off x="3343790" y="1604178"/>
            <a:ext cx="5236786" cy="2572540"/>
            <a:chOff x="1819790" y="1604178"/>
            <a:chExt cx="5236786" cy="2572540"/>
          </a:xfrm>
        </p:grpSpPr>
        <p:grpSp>
          <p:nvGrpSpPr>
            <p:cNvPr id="74" name="Group 107"/>
            <p:cNvGrpSpPr/>
            <p:nvPr/>
          </p:nvGrpSpPr>
          <p:grpSpPr>
            <a:xfrm>
              <a:off x="1819790" y="1886685"/>
              <a:ext cx="566092" cy="756837"/>
              <a:chOff x="1819790" y="1670940"/>
              <a:chExt cx="566092" cy="75683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5400000">
                <a:off x="1695779" y="2300983"/>
                <a:ext cx="252000" cy="1588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102"/>
              <p:cNvGrpSpPr/>
              <p:nvPr/>
            </p:nvGrpSpPr>
            <p:grpSpPr>
              <a:xfrm>
                <a:off x="1960313" y="2036530"/>
                <a:ext cx="312906" cy="246221"/>
                <a:chOff x="1500166" y="1285860"/>
                <a:chExt cx="312906" cy="24622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500166" y="1285860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rgbClr val="0000FF"/>
                      </a:solidFill>
                    </a:rPr>
                    <a:t>FC</a:t>
                  </a:r>
                  <a:endParaRPr lang="en-IN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3" name="Oval 92"/>
                <p:cNvSpPr>
                  <a:spLocks noChangeAspect="1"/>
                </p:cNvSpPr>
                <p:nvPr/>
              </p:nvSpPr>
              <p:spPr>
                <a:xfrm>
                  <a:off x="1542572" y="1302863"/>
                  <a:ext cx="216000" cy="216000"/>
                </a:xfrm>
                <a:prstGeom prst="ellipse">
                  <a:avLst/>
                </a:prstGeom>
                <a:noFill/>
                <a:ln w="952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 rot="10800000">
                <a:off x="1819790" y="2178264"/>
                <a:ext cx="180000" cy="1588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104"/>
              <p:cNvGrpSpPr/>
              <p:nvPr/>
            </p:nvGrpSpPr>
            <p:grpSpPr>
              <a:xfrm>
                <a:off x="1914278" y="1670940"/>
                <a:ext cx="471604" cy="388198"/>
                <a:chOff x="5063666" y="1710859"/>
                <a:chExt cx="471604" cy="388198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rot="5400000">
                  <a:off x="5181070" y="2008263"/>
                  <a:ext cx="180000" cy="1588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5063666" y="1710859"/>
                  <a:ext cx="4716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FF"/>
                      </a:solidFill>
                    </a:rPr>
                    <a:t>TPM</a:t>
                  </a:r>
                  <a:endParaRPr lang="en-IN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77" name="Group 125"/>
            <p:cNvGrpSpPr/>
            <p:nvPr/>
          </p:nvGrpSpPr>
          <p:grpSpPr>
            <a:xfrm>
              <a:off x="6460063" y="3930497"/>
              <a:ext cx="596513" cy="246221"/>
              <a:chOff x="6460063" y="3714752"/>
              <a:chExt cx="596513" cy="246221"/>
            </a:xfrm>
          </p:grpSpPr>
          <p:grpSp>
            <p:nvGrpSpPr>
              <p:cNvPr id="78" name="Group 102"/>
              <p:cNvGrpSpPr/>
              <p:nvPr/>
            </p:nvGrpSpPr>
            <p:grpSpPr>
              <a:xfrm>
                <a:off x="6748478" y="3714752"/>
                <a:ext cx="308098" cy="246221"/>
                <a:chOff x="1500166" y="1285860"/>
                <a:chExt cx="308098" cy="246221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500166" y="1285860"/>
                  <a:ext cx="3080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rgbClr val="0000FF"/>
                      </a:solidFill>
                    </a:rPr>
                    <a:t>LC</a:t>
                  </a:r>
                  <a:endParaRPr lang="en-IN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>
                  <a:off x="1542572" y="1302863"/>
                  <a:ext cx="216000" cy="216000"/>
                </a:xfrm>
                <a:prstGeom prst="ellipse">
                  <a:avLst/>
                </a:prstGeom>
                <a:noFill/>
                <a:ln w="952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9" name="Straight Connector 78"/>
              <p:cNvCxnSpPr/>
              <p:nvPr/>
            </p:nvCxnSpPr>
            <p:spPr>
              <a:xfrm rot="10800000">
                <a:off x="6460063" y="3833815"/>
                <a:ext cx="324000" cy="1588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108"/>
            <p:cNvGrpSpPr/>
            <p:nvPr/>
          </p:nvGrpSpPr>
          <p:grpSpPr>
            <a:xfrm>
              <a:off x="5391156" y="1604178"/>
              <a:ext cx="720928" cy="1009980"/>
              <a:chOff x="5391156" y="1604178"/>
              <a:chExt cx="720928" cy="1009980"/>
            </a:xfrm>
          </p:grpSpPr>
          <p:grpSp>
            <p:nvGrpSpPr>
              <p:cNvPr id="87" name="Group 102"/>
              <p:cNvGrpSpPr/>
              <p:nvPr/>
            </p:nvGrpSpPr>
            <p:grpSpPr>
              <a:xfrm>
                <a:off x="5391156" y="1614475"/>
                <a:ext cx="316112" cy="246221"/>
                <a:chOff x="1500166" y="1285860"/>
                <a:chExt cx="316112" cy="246221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1500166" y="1285860"/>
                  <a:ext cx="31611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rgbClr val="0000FF"/>
                      </a:solidFill>
                    </a:rPr>
                    <a:t>TC</a:t>
                  </a:r>
                  <a:endParaRPr lang="en-IN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1542572" y="1302863"/>
                  <a:ext cx="216000" cy="216000"/>
                </a:xfrm>
                <a:prstGeom prst="ellipse">
                  <a:avLst/>
                </a:prstGeom>
                <a:noFill/>
                <a:ln w="952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01" name="Straight Connector 100"/>
              <p:cNvCxnSpPr/>
              <p:nvPr/>
            </p:nvCxnSpPr>
            <p:spPr>
              <a:xfrm rot="5400000" flipH="1" flipV="1">
                <a:off x="5170319" y="2235364"/>
                <a:ext cx="756000" cy="1588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0800000">
                <a:off x="5667383" y="1743064"/>
                <a:ext cx="180000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795972" y="1604178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</a:rPr>
                  <a:t>T</a:t>
                </a:r>
                <a:r>
                  <a:rPr lang="en-US" sz="1200" baseline="-25000" dirty="0">
                    <a:solidFill>
                      <a:srgbClr val="0000FF"/>
                    </a:solidFill>
                  </a:rPr>
                  <a:t>R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04" name="Right Arrow 103"/>
          <p:cNvSpPr/>
          <p:nvPr/>
        </p:nvSpPr>
        <p:spPr>
          <a:xfrm>
            <a:off x="3575102" y="2872930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00B050"/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U-Turn Arrow 104"/>
          <p:cNvSpPr/>
          <p:nvPr/>
        </p:nvSpPr>
        <p:spPr>
          <a:xfrm rot="5400000" flipH="1">
            <a:off x="7392463" y="1270147"/>
            <a:ext cx="1244158" cy="877824"/>
          </a:xfrm>
          <a:prstGeom prst="uturnArrow">
            <a:avLst>
              <a:gd name="adj1" fmla="val 16319"/>
              <a:gd name="adj2" fmla="val 25000"/>
              <a:gd name="adj3" fmla="val 25000"/>
              <a:gd name="adj4" fmla="val 62446"/>
              <a:gd name="adj5" fmla="val 100000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 rot="16200000" flipH="1">
            <a:off x="6302699" y="2378390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/>
          <p:cNvSpPr txBox="1"/>
          <p:nvPr/>
        </p:nvSpPr>
        <p:spPr>
          <a:xfrm>
            <a:off x="1805438" y="5143513"/>
            <a:ext cx="8505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Temperature controller transforms energy balance variability out of recycle loop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Regulates energy recycled in FEHE</a:t>
            </a:r>
          </a:p>
        </p:txBody>
      </p:sp>
      <p:cxnSp>
        <p:nvCxnSpPr>
          <p:cNvPr id="108" name="Straight Connector 107"/>
          <p:cNvCxnSpPr/>
          <p:nvPr/>
        </p:nvCxnSpPr>
        <p:spPr>
          <a:xfrm rot="5400000">
            <a:off x="6664714" y="1961512"/>
            <a:ext cx="470146" cy="17881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Energy Recycle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6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11" grpId="0" animBg="1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2629138" y="977164"/>
            <a:ext cx="6584048" cy="3451968"/>
            <a:chOff x="1105138" y="928670"/>
            <a:chExt cx="6584048" cy="345196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2428860" y="2599452"/>
              <a:ext cx="49564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T</a:t>
              </a:r>
              <a:r>
                <a:rPr lang="en-US" sz="1400" baseline="-25000" dirty="0">
                  <a:solidFill>
                    <a:srgbClr val="0000FF"/>
                  </a:solidFill>
                </a:rPr>
                <a:t>0</a:t>
              </a:r>
              <a:r>
                <a:rPr lang="en-US" sz="1400" dirty="0">
                  <a:solidFill>
                    <a:srgbClr val="0000FF"/>
                  </a:solidFill>
                </a:rPr>
                <a:t>↑</a:t>
              </a:r>
            </a:p>
          </p:txBody>
        </p:sp>
        <p:grpSp>
          <p:nvGrpSpPr>
            <p:cNvPr id="3" name="Group 208"/>
            <p:cNvGrpSpPr/>
            <p:nvPr/>
          </p:nvGrpSpPr>
          <p:grpSpPr>
            <a:xfrm>
              <a:off x="1105138" y="928670"/>
              <a:ext cx="6584048" cy="3451968"/>
              <a:chOff x="1105138" y="1691544"/>
              <a:chExt cx="6584048" cy="3451968"/>
            </a:xfrm>
          </p:grpSpPr>
          <p:grpSp>
            <p:nvGrpSpPr>
              <p:cNvPr id="5" name="Group 200"/>
              <p:cNvGrpSpPr/>
              <p:nvPr/>
            </p:nvGrpSpPr>
            <p:grpSpPr>
              <a:xfrm>
                <a:off x="1105138" y="1691544"/>
                <a:ext cx="6584048" cy="3451968"/>
                <a:chOff x="1105138" y="1691544"/>
                <a:chExt cx="6584048" cy="3451968"/>
              </a:xfrm>
            </p:grpSpPr>
            <p:grpSp>
              <p:nvGrpSpPr>
                <p:cNvPr id="7" name="Group 53"/>
                <p:cNvGrpSpPr>
                  <a:grpSpLocks/>
                </p:cNvGrpSpPr>
                <p:nvPr/>
              </p:nvGrpSpPr>
              <p:grpSpPr bwMode="auto">
                <a:xfrm>
                  <a:off x="4313956" y="3072251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8" name="Group 5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70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2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67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6" name="Group 122"/>
                <p:cNvGrpSpPr/>
                <p:nvPr/>
              </p:nvGrpSpPr>
              <p:grpSpPr>
                <a:xfrm>
                  <a:off x="5689750" y="3219450"/>
                  <a:ext cx="1170000" cy="593727"/>
                  <a:chOff x="5643570" y="4786322"/>
                  <a:chExt cx="1159030" cy="593727"/>
                </a:xfrm>
              </p:grpSpPr>
              <p:grpSp>
                <p:nvGrpSpPr>
                  <p:cNvPr id="17" name="Group 7"/>
                  <p:cNvGrpSpPr/>
                  <p:nvPr/>
                </p:nvGrpSpPr>
                <p:grpSpPr>
                  <a:xfrm>
                    <a:off x="5643570" y="4786322"/>
                    <a:ext cx="1159030" cy="360000"/>
                    <a:chOff x="4143372" y="3214686"/>
                    <a:chExt cx="1159030" cy="360000"/>
                  </a:xfrm>
                </p:grpSpPr>
                <p:sp>
                  <p:nvSpPr>
                    <p:cNvPr id="61" name="Rectangle 3"/>
                    <p:cNvSpPr/>
                    <p:nvPr/>
                  </p:nvSpPr>
                  <p:spPr>
                    <a:xfrm>
                      <a:off x="4143372" y="3214686"/>
                      <a:ext cx="1152000" cy="3600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rot="10800000" flipV="1">
                      <a:off x="4143372" y="3214686"/>
                      <a:ext cx="1143008" cy="35719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rot="10800000">
                      <a:off x="4159394" y="3217136"/>
                      <a:ext cx="1143008" cy="35719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0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23390" y="5072074"/>
                    <a:ext cx="868363" cy="3079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REACTOR</a:t>
                    </a:r>
                  </a:p>
                </p:txBody>
              </p:sp>
            </p:grpSp>
            <p:grpSp>
              <p:nvGrpSpPr>
                <p:cNvPr id="26" name="Group 123"/>
                <p:cNvGrpSpPr/>
                <p:nvPr/>
              </p:nvGrpSpPr>
              <p:grpSpPr>
                <a:xfrm>
                  <a:off x="2928926" y="3120304"/>
                  <a:ext cx="857256" cy="571504"/>
                  <a:chOff x="2928926" y="4714884"/>
                  <a:chExt cx="857256" cy="571504"/>
                </a:xfrm>
              </p:grpSpPr>
              <p:grpSp>
                <p:nvGrpSpPr>
                  <p:cNvPr id="27" name="Group 118"/>
                  <p:cNvGrpSpPr/>
                  <p:nvPr/>
                </p:nvGrpSpPr>
                <p:grpSpPr>
                  <a:xfrm>
                    <a:off x="2928926" y="4714884"/>
                    <a:ext cx="857256" cy="571504"/>
                    <a:chOff x="2857488" y="1537912"/>
                    <a:chExt cx="500066" cy="363182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2857488" y="1571612"/>
                      <a:ext cx="500066" cy="285752"/>
                    </a:xfrm>
                    <a:prstGeom prst="roundRect">
                      <a:avLst>
                        <a:gd name="adj" fmla="val 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rot="5400000">
                      <a:off x="2746476" y="1717118"/>
                      <a:ext cx="360000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rot="5400000">
                      <a:off x="3105322" y="1720300"/>
                      <a:ext cx="360000" cy="158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1802" y="4839288"/>
                    <a:ext cx="55496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FEHE</a:t>
                    </a:r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6761920" y="2549790"/>
                  <a:ext cx="17100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Line 41"/>
                <p:cNvSpPr>
                  <a:spLocks noChangeShapeType="1"/>
                </p:cNvSpPr>
                <p:nvPr/>
              </p:nvSpPr>
              <p:spPr bwMode="auto">
                <a:xfrm>
                  <a:off x="1571604" y="3406056"/>
                  <a:ext cx="1332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41"/>
                <p:cNvSpPr>
                  <a:spLocks noChangeShapeType="1"/>
                </p:cNvSpPr>
                <p:nvPr/>
              </p:nvSpPr>
              <p:spPr bwMode="auto">
                <a:xfrm>
                  <a:off x="3786182" y="3406056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41"/>
                <p:cNvSpPr>
                  <a:spLocks noChangeShapeType="1"/>
                </p:cNvSpPr>
                <p:nvPr/>
              </p:nvSpPr>
              <p:spPr bwMode="auto">
                <a:xfrm>
                  <a:off x="4919954" y="3406056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41"/>
                <p:cNvSpPr>
                  <a:spLocks noChangeShapeType="1"/>
                </p:cNvSpPr>
                <p:nvPr/>
              </p:nvSpPr>
              <p:spPr bwMode="auto">
                <a:xfrm>
                  <a:off x="6858016" y="3406056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41"/>
                <p:cNvSpPr>
                  <a:spLocks noChangeShapeType="1"/>
                </p:cNvSpPr>
                <p:nvPr/>
              </p:nvSpPr>
              <p:spPr bwMode="auto">
                <a:xfrm>
                  <a:off x="3143240" y="1691544"/>
                  <a:ext cx="4464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41"/>
                <p:cNvSpPr>
                  <a:spLocks noChangeShapeType="1"/>
                </p:cNvSpPr>
                <p:nvPr/>
              </p:nvSpPr>
              <p:spPr bwMode="auto">
                <a:xfrm rot="5400000">
                  <a:off x="2405240" y="2429544"/>
                  <a:ext cx="147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rot="5400000" flipH="1" flipV="1">
                  <a:off x="3141370" y="4078576"/>
                  <a:ext cx="918000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42"/>
                <p:cNvGrpSpPr>
                  <a:grpSpLocks/>
                </p:cNvGrpSpPr>
                <p:nvPr/>
              </p:nvGrpSpPr>
              <p:grpSpPr bwMode="auto">
                <a:xfrm rot="16200000">
                  <a:off x="2011643" y="3244419"/>
                  <a:ext cx="209550" cy="228600"/>
                  <a:chOff x="2880" y="2112"/>
                  <a:chExt cx="528" cy="576"/>
                </a:xfrm>
                <a:solidFill>
                  <a:schemeClr val="bg1"/>
                </a:solidFill>
              </p:grpSpPr>
              <p:sp>
                <p:nvSpPr>
                  <p:cNvPr id="51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grp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53"/>
                <p:cNvGrpSpPr>
                  <a:grpSpLocks/>
                </p:cNvGrpSpPr>
                <p:nvPr/>
              </p:nvGrpSpPr>
              <p:grpSpPr bwMode="auto">
                <a:xfrm>
                  <a:off x="4118114" y="4210346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38" name="Group 5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8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0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3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45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28" name="Line 41"/>
                <p:cNvSpPr>
                  <a:spLocks noChangeShapeType="1"/>
                </p:cNvSpPr>
                <p:nvPr/>
              </p:nvSpPr>
              <p:spPr bwMode="auto">
                <a:xfrm>
                  <a:off x="3599576" y="4539828"/>
                  <a:ext cx="756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41"/>
                <p:cNvSpPr>
                  <a:spLocks noChangeShapeType="1"/>
                </p:cNvSpPr>
                <p:nvPr/>
              </p:nvSpPr>
              <p:spPr bwMode="auto">
                <a:xfrm>
                  <a:off x="4733348" y="4549064"/>
                  <a:ext cx="100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44" name="Group 197"/>
                <p:cNvGrpSpPr/>
                <p:nvPr/>
              </p:nvGrpSpPr>
              <p:grpSpPr>
                <a:xfrm>
                  <a:off x="5742716" y="4164166"/>
                  <a:ext cx="714380" cy="781048"/>
                  <a:chOff x="5572132" y="5500702"/>
                  <a:chExt cx="914402" cy="1066800"/>
                </a:xfrm>
              </p:grpSpPr>
              <p:grpSp>
                <p:nvGrpSpPr>
                  <p:cNvPr id="54" name="Group 1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5495933" y="5576901"/>
                    <a:ext cx="1066800" cy="914401"/>
                    <a:chOff x="1152" y="2064"/>
                    <a:chExt cx="672" cy="576"/>
                  </a:xfrm>
                </p:grpSpPr>
                <p:sp>
                  <p:nvSpPr>
                    <p:cNvPr id="40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64"/>
                      <a:ext cx="576" cy="57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AutoShape 12"/>
                    <p:cNvSpPr>
                      <a:spLocks/>
                    </p:cNvSpPr>
                    <p:nvPr/>
                  </p:nvSpPr>
                  <p:spPr bwMode="auto">
                    <a:xfrm>
                      <a:off x="1728" y="2064"/>
                      <a:ext cx="96" cy="576"/>
                    </a:xfrm>
                    <a:prstGeom prst="rightBracket">
                      <a:avLst>
                        <a:gd name="adj" fmla="val 219806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9" name="Freeform 22"/>
                  <p:cNvSpPr>
                    <a:spLocks/>
                  </p:cNvSpPr>
                  <p:nvPr/>
                </p:nvSpPr>
                <p:spPr bwMode="auto">
                  <a:xfrm>
                    <a:off x="5572133" y="6067444"/>
                    <a:ext cx="914401" cy="76200"/>
                  </a:xfrm>
                  <a:custGeom>
                    <a:avLst/>
                    <a:gdLst>
                      <a:gd name="T0" fmla="*/ 0 w 576"/>
                      <a:gd name="T1" fmla="*/ 48 h 48"/>
                      <a:gd name="T2" fmla="*/ 144 w 576"/>
                      <a:gd name="T3" fmla="*/ 0 h 48"/>
                      <a:gd name="T4" fmla="*/ 336 w 576"/>
                      <a:gd name="T5" fmla="*/ 48 h 48"/>
                      <a:gd name="T6" fmla="*/ 576 w 576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6"/>
                      <a:gd name="T13" fmla="*/ 0 h 48"/>
                      <a:gd name="T14" fmla="*/ 576 w 576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6" h="48">
                        <a:moveTo>
                          <a:pt x="0" y="48"/>
                        </a:moveTo>
                        <a:cubicBezTo>
                          <a:pt x="44" y="24"/>
                          <a:pt x="88" y="0"/>
                          <a:pt x="144" y="0"/>
                        </a:cubicBezTo>
                        <a:cubicBezTo>
                          <a:pt x="200" y="0"/>
                          <a:pt x="264" y="48"/>
                          <a:pt x="336" y="48"/>
                        </a:cubicBezTo>
                        <a:cubicBezTo>
                          <a:pt x="408" y="48"/>
                          <a:pt x="492" y="24"/>
                          <a:pt x="576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05138" y="3241155"/>
                  <a:ext cx="537904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Feed</a:t>
                  </a:r>
                </a:p>
              </p:txBody>
            </p:sp>
            <p:sp>
              <p:nvSpPr>
                <p:cNvPr id="32" name="Line 35"/>
                <p:cNvSpPr>
                  <a:spLocks noChangeShapeType="1"/>
                </p:cNvSpPr>
                <p:nvPr/>
              </p:nvSpPr>
              <p:spPr bwMode="auto">
                <a:xfrm>
                  <a:off x="6141186" y="5083624"/>
                  <a:ext cx="1548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40"/>
                <p:cNvSpPr>
                  <a:spLocks noChangeShapeType="1"/>
                </p:cNvSpPr>
                <p:nvPr/>
              </p:nvSpPr>
              <p:spPr bwMode="auto">
                <a:xfrm>
                  <a:off x="6143636" y="4943198"/>
                  <a:ext cx="0" cy="144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59" name="Group 28"/>
                <p:cNvGrpSpPr>
                  <a:grpSpLocks/>
                </p:cNvGrpSpPr>
                <p:nvPr/>
              </p:nvGrpSpPr>
              <p:grpSpPr bwMode="auto">
                <a:xfrm rot="16200000">
                  <a:off x="6796103" y="4924437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7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Text Box 32"/>
              <p:cNvSpPr txBox="1">
                <a:spLocks noChangeArrowheads="1"/>
              </p:cNvSpPr>
              <p:nvPr/>
            </p:nvSpPr>
            <p:spPr bwMode="auto">
              <a:xfrm>
                <a:off x="5214942" y="3357562"/>
                <a:ext cx="33855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</a:rPr>
                  <a:t>T</a:t>
                </a:r>
                <a:r>
                  <a:rPr lang="en-US" sz="1400" baseline="-25000" dirty="0">
                    <a:solidFill>
                      <a:srgbClr val="0000FF"/>
                    </a:solidFill>
                  </a:rPr>
                  <a:t>R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 Box 32"/>
              <p:cNvSpPr txBox="1">
                <a:spLocks noChangeArrowheads="1"/>
              </p:cNvSpPr>
              <p:nvPr/>
            </p:nvSpPr>
            <p:spPr bwMode="auto">
              <a:xfrm>
                <a:off x="7000892" y="3348326"/>
                <a:ext cx="330540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T</a:t>
                </a:r>
                <a:r>
                  <a:rPr lang="en-US" sz="1400" baseline="-25000" dirty="0"/>
                  <a:t>E</a:t>
                </a:r>
                <a:endParaRPr lang="en-US" sz="1400" dirty="0"/>
              </a:p>
            </p:txBody>
          </p:sp>
          <p:sp>
            <p:nvSpPr>
              <p:cNvPr id="11" name="Text Box 32"/>
              <p:cNvSpPr txBox="1">
                <a:spLocks noChangeArrowheads="1"/>
              </p:cNvSpPr>
              <p:nvPr/>
            </p:nvSpPr>
            <p:spPr bwMode="auto">
              <a:xfrm>
                <a:off x="3034858" y="3544168"/>
                <a:ext cx="550151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Q</a:t>
                </a:r>
                <a:r>
                  <a:rPr lang="en-US" sz="1400" baseline="-25000" dirty="0">
                    <a:solidFill>
                      <a:srgbClr val="FF0000"/>
                    </a:solidFill>
                  </a:rPr>
                  <a:t>FEHE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 Box 32"/>
              <p:cNvSpPr txBox="1">
                <a:spLocks noChangeArrowheads="1"/>
              </p:cNvSpPr>
              <p:nvPr/>
            </p:nvSpPr>
            <p:spPr bwMode="auto">
              <a:xfrm>
                <a:off x="4429124" y="3500438"/>
                <a:ext cx="649537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>
                    <a:solidFill>
                      <a:srgbClr val="CC3300"/>
                    </a:solidFill>
                  </a:rPr>
                  <a:t>Q</a:t>
                </a:r>
                <a:r>
                  <a:rPr lang="en-US" sz="1400" b="1" baseline="-25000" dirty="0" err="1">
                    <a:solidFill>
                      <a:srgbClr val="CC3300"/>
                    </a:solidFill>
                  </a:rPr>
                  <a:t>Htr</a:t>
                </a:r>
                <a:r>
                  <a:rPr lang="en-US" sz="1400" b="1" dirty="0">
                    <a:solidFill>
                      <a:srgbClr val="CC3300"/>
                    </a:solidFill>
                  </a:rPr>
                  <a:t>=0</a:t>
                </a:r>
              </a:p>
            </p:txBody>
          </p:sp>
          <p:sp>
            <p:nvSpPr>
              <p:cNvPr id="13" name="Text Box 32"/>
              <p:cNvSpPr txBox="1">
                <a:spLocks noChangeArrowheads="1"/>
              </p:cNvSpPr>
              <p:nvPr/>
            </p:nvSpPr>
            <p:spPr bwMode="auto">
              <a:xfrm>
                <a:off x="4376158" y="4668704"/>
                <a:ext cx="521297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>
                    <a:solidFill>
                      <a:srgbClr val="CC3300"/>
                    </a:solidFill>
                  </a:rPr>
                  <a:t>Q</a:t>
                </a:r>
                <a:r>
                  <a:rPr lang="en-US" sz="1400" baseline="-25000" dirty="0" err="1">
                    <a:solidFill>
                      <a:srgbClr val="CC3300"/>
                    </a:solidFill>
                  </a:rPr>
                  <a:t>Cool</a:t>
                </a:r>
                <a:endParaRPr lang="en-US" sz="1400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14" name="Text Box 32"/>
              <p:cNvSpPr txBox="1">
                <a:spLocks noChangeArrowheads="1"/>
              </p:cNvSpPr>
              <p:nvPr/>
            </p:nvSpPr>
            <p:spPr bwMode="auto">
              <a:xfrm>
                <a:off x="5984738" y="4643446"/>
                <a:ext cx="33329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</a:rPr>
                  <a:t>T</a:t>
                </a:r>
                <a:r>
                  <a:rPr lang="en-US" sz="1400" baseline="-25000" dirty="0">
                    <a:solidFill>
                      <a:srgbClr val="0000FF"/>
                    </a:solidFill>
                  </a:rPr>
                  <a:t>C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</p:grpSp>
      <p:cxnSp>
        <p:nvCxnSpPr>
          <p:cNvPr id="74" name="Straight Connector 73"/>
          <p:cNvCxnSpPr/>
          <p:nvPr/>
        </p:nvCxnSpPr>
        <p:spPr>
          <a:xfrm rot="5400000" flipH="1" flipV="1">
            <a:off x="3831416" y="2335999"/>
            <a:ext cx="6715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67174" y="2000240"/>
            <a:ext cx="39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ket 77"/>
          <p:cNvSpPr>
            <a:spLocks/>
          </p:cNvSpPr>
          <p:nvPr/>
        </p:nvSpPr>
        <p:spPr>
          <a:xfrm rot="16200000">
            <a:off x="4618826" y="1854928"/>
            <a:ext cx="108000" cy="211198"/>
          </a:xfrm>
          <a:prstGeom prst="rightBracket">
            <a:avLst>
              <a:gd name="adj" fmla="val 705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/>
          <p:cNvCxnSpPr/>
          <p:nvPr/>
        </p:nvCxnSpPr>
        <p:spPr>
          <a:xfrm>
            <a:off x="4781541" y="2014528"/>
            <a:ext cx="72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169689" y="2355049"/>
            <a:ext cx="6715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83"/>
          <p:cNvGrpSpPr/>
          <p:nvPr/>
        </p:nvGrpSpPr>
        <p:grpSpPr>
          <a:xfrm>
            <a:off x="5024430" y="1857364"/>
            <a:ext cx="228600" cy="209550"/>
            <a:chOff x="2154518" y="2691964"/>
            <a:chExt cx="228600" cy="209550"/>
          </a:xfrm>
        </p:grpSpPr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 rot="16200000">
              <a:off x="2211668" y="2730064"/>
              <a:ext cx="114300" cy="22860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rot="16200000">
              <a:off x="2221193" y="2796739"/>
              <a:ext cx="95250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AutoShape 45"/>
            <p:cNvSpPr>
              <a:spLocks noChangeArrowheads="1"/>
            </p:cNvSpPr>
            <p:nvPr/>
          </p:nvSpPr>
          <p:spPr bwMode="auto">
            <a:xfrm rot="16200000">
              <a:off x="2240243" y="2644339"/>
              <a:ext cx="57150" cy="152400"/>
            </a:xfrm>
            <a:prstGeom prst="flowChartDelay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107"/>
          <p:cNvGrpSpPr/>
          <p:nvPr/>
        </p:nvGrpSpPr>
        <p:grpSpPr>
          <a:xfrm>
            <a:off x="3343790" y="1939074"/>
            <a:ext cx="566092" cy="756837"/>
            <a:chOff x="1819790" y="1670940"/>
            <a:chExt cx="566092" cy="756837"/>
          </a:xfrm>
        </p:grpSpPr>
        <p:cxnSp>
          <p:nvCxnSpPr>
            <p:cNvPr id="112" name="Straight Connector 111"/>
            <p:cNvCxnSpPr/>
            <p:nvPr/>
          </p:nvCxnSpPr>
          <p:spPr>
            <a:xfrm rot="5400000">
              <a:off x="1695779" y="2300983"/>
              <a:ext cx="252000" cy="1588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02"/>
            <p:cNvGrpSpPr/>
            <p:nvPr/>
          </p:nvGrpSpPr>
          <p:grpSpPr>
            <a:xfrm>
              <a:off x="1960313" y="2036530"/>
              <a:ext cx="312906" cy="246221"/>
              <a:chOff x="1500166" y="1285860"/>
              <a:chExt cx="312906" cy="246221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1500166" y="128586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</a:rPr>
                  <a:t>FC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9" name="Oval 118"/>
              <p:cNvSpPr>
                <a:spLocks noChangeAspect="1"/>
              </p:cNvSpPr>
              <p:nvPr/>
            </p:nvSpPr>
            <p:spPr>
              <a:xfrm>
                <a:off x="1542572" y="1302863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 rot="10800000">
              <a:off x="1819790" y="2178264"/>
              <a:ext cx="180000" cy="1588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104"/>
            <p:cNvGrpSpPr/>
            <p:nvPr/>
          </p:nvGrpSpPr>
          <p:grpSpPr>
            <a:xfrm>
              <a:off x="1914278" y="1670940"/>
              <a:ext cx="471604" cy="388198"/>
              <a:chOff x="5063666" y="1710859"/>
              <a:chExt cx="471604" cy="388198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 rot="5400000">
                <a:off x="5181070" y="2008263"/>
                <a:ext cx="180000" cy="158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063666" y="1710859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00FF"/>
                    </a:solidFill>
                  </a:rPr>
                  <a:t>TPM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89" name="Group 125"/>
          <p:cNvGrpSpPr/>
          <p:nvPr/>
        </p:nvGrpSpPr>
        <p:grpSpPr>
          <a:xfrm>
            <a:off x="7984064" y="3982886"/>
            <a:ext cx="596513" cy="246221"/>
            <a:chOff x="6460063" y="3714752"/>
            <a:chExt cx="596513" cy="246221"/>
          </a:xfrm>
        </p:grpSpPr>
        <p:grpSp>
          <p:nvGrpSpPr>
            <p:cNvPr id="93" name="Group 102"/>
            <p:cNvGrpSpPr/>
            <p:nvPr/>
          </p:nvGrpSpPr>
          <p:grpSpPr>
            <a:xfrm>
              <a:off x="6748478" y="3714752"/>
              <a:ext cx="308098" cy="246221"/>
              <a:chOff x="1500166" y="1285860"/>
              <a:chExt cx="308098" cy="246221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1500166" y="1285860"/>
                <a:ext cx="30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</a:rPr>
                  <a:t>LC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1542572" y="1302863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rot="10800000">
              <a:off x="6460063" y="3833815"/>
              <a:ext cx="324000" cy="1588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102"/>
          <p:cNvGrpSpPr/>
          <p:nvPr/>
        </p:nvGrpSpPr>
        <p:grpSpPr>
          <a:xfrm>
            <a:off x="6915156" y="1666864"/>
            <a:ext cx="316112" cy="246221"/>
            <a:chOff x="1500166" y="1285860"/>
            <a:chExt cx="316112" cy="246221"/>
          </a:xfrm>
        </p:grpSpPr>
        <p:sp>
          <p:nvSpPr>
            <p:cNvPr id="106" name="TextBox 105"/>
            <p:cNvSpPr txBox="1"/>
            <p:nvPr/>
          </p:nvSpPr>
          <p:spPr>
            <a:xfrm>
              <a:off x="1500166" y="128586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TC</a:t>
              </a:r>
              <a:endParaRPr lang="en-IN" dirty="0">
                <a:solidFill>
                  <a:srgbClr val="0000FF"/>
                </a:solidFill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1542572" y="1302863"/>
              <a:ext cx="216000" cy="216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rot="5400000" flipH="1" flipV="1">
            <a:off x="6694319" y="2287752"/>
            <a:ext cx="756000" cy="1588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>
            <a:off x="7191383" y="1795452"/>
            <a:ext cx="180000" cy="15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19972" y="1656567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T</a:t>
            </a:r>
            <a:r>
              <a:rPr lang="en-US" sz="1200" baseline="-25000" dirty="0">
                <a:solidFill>
                  <a:srgbClr val="0000FF"/>
                </a:solidFill>
              </a:rPr>
              <a:t>R</a:t>
            </a:r>
            <a:endParaRPr lang="en-IN" dirty="0">
              <a:solidFill>
                <a:srgbClr val="0000FF"/>
              </a:solidFill>
            </a:endParaRPr>
          </a:p>
        </p:txBody>
      </p:sp>
      <p:grpSp>
        <p:nvGrpSpPr>
          <p:cNvPr id="98" name="Group 129"/>
          <p:cNvGrpSpPr/>
          <p:nvPr/>
        </p:nvGrpSpPr>
        <p:grpSpPr>
          <a:xfrm>
            <a:off x="5214930" y="1681923"/>
            <a:ext cx="659016" cy="999683"/>
            <a:chOff x="3690930" y="1681922"/>
            <a:chExt cx="659016" cy="999683"/>
          </a:xfrm>
        </p:grpSpPr>
        <p:grpSp>
          <p:nvGrpSpPr>
            <p:cNvPr id="99" name="Group 102"/>
            <p:cNvGrpSpPr/>
            <p:nvPr/>
          </p:nvGrpSpPr>
          <p:grpSpPr>
            <a:xfrm>
              <a:off x="4033834" y="1681922"/>
              <a:ext cx="316112" cy="246221"/>
              <a:chOff x="1500166" y="1285860"/>
              <a:chExt cx="316112" cy="24622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500166" y="128586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</a:rPr>
                  <a:t>TC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1542572" y="1302863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3812997" y="2302811"/>
              <a:ext cx="756000" cy="1588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83" idx="2"/>
            </p:cNvCxnSpPr>
            <p:nvPr/>
          </p:nvCxnSpPr>
          <p:spPr>
            <a:xfrm rot="10800000" flipV="1">
              <a:off x="3690930" y="1815845"/>
              <a:ext cx="381004" cy="70093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rot="10800000">
            <a:off x="5810810" y="1814501"/>
            <a:ext cx="1152000" cy="15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132"/>
          <p:cNvGrpSpPr/>
          <p:nvPr/>
        </p:nvGrpSpPr>
        <p:grpSpPr>
          <a:xfrm>
            <a:off x="6662733" y="1963273"/>
            <a:ext cx="373820" cy="388198"/>
            <a:chOff x="5138733" y="1925173"/>
            <a:chExt cx="373820" cy="388198"/>
          </a:xfrm>
        </p:grpSpPr>
        <p:sp>
          <p:nvSpPr>
            <p:cNvPr id="131" name="TextBox 130"/>
            <p:cNvSpPr txBox="1"/>
            <p:nvPr/>
          </p:nvSpPr>
          <p:spPr>
            <a:xfrm>
              <a:off x="5138733" y="1925173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0%</a:t>
              </a:r>
              <a:endParaRPr lang="en-IN" dirty="0">
                <a:solidFill>
                  <a:srgbClr val="0000FF"/>
                </a:solidFill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 rot="5400000">
              <a:off x="5181070" y="2222577"/>
              <a:ext cx="180000" cy="1588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33"/>
          <p:cNvGrpSpPr/>
          <p:nvPr/>
        </p:nvGrpSpPr>
        <p:grpSpPr>
          <a:xfrm>
            <a:off x="6448429" y="3257549"/>
            <a:ext cx="957269" cy="519116"/>
            <a:chOff x="4924428" y="3206592"/>
            <a:chExt cx="957269" cy="51911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924428" y="3206592"/>
              <a:ext cx="319318" cy="246221"/>
              <a:chOff x="1500166" y="1285860"/>
              <a:chExt cx="319318" cy="246221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500166" y="1285860"/>
                <a:ext cx="3193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00FF"/>
                    </a:solidFill>
                  </a:rPr>
                  <a:t>PC</a:t>
                </a:r>
                <a:endParaRPr lang="en-IN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1542572" y="1302863"/>
                <a:ext cx="216000" cy="216000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rot="10800000">
              <a:off x="5167317" y="3368518"/>
              <a:ext cx="714380" cy="35719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ight Arrow 127"/>
          <p:cNvSpPr/>
          <p:nvPr/>
        </p:nvSpPr>
        <p:spPr>
          <a:xfrm>
            <a:off x="3575102" y="2872930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00B050"/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U-Turn Arrow 128"/>
          <p:cNvSpPr/>
          <p:nvPr/>
        </p:nvSpPr>
        <p:spPr>
          <a:xfrm rot="5400000" flipH="1">
            <a:off x="7392463" y="1270147"/>
            <a:ext cx="1244158" cy="877824"/>
          </a:xfrm>
          <a:prstGeom prst="uturnArrow">
            <a:avLst>
              <a:gd name="adj1" fmla="val 16319"/>
              <a:gd name="adj2" fmla="val 25000"/>
              <a:gd name="adj3" fmla="val 25000"/>
              <a:gd name="adj4" fmla="val 62446"/>
              <a:gd name="adj5" fmla="val 100000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9" name="Right Arrow 138"/>
          <p:cNvSpPr/>
          <p:nvPr/>
        </p:nvSpPr>
        <p:spPr>
          <a:xfrm flipH="1">
            <a:off x="4260336" y="2015674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/>
          <p:cNvSpPr txBox="1"/>
          <p:nvPr/>
        </p:nvSpPr>
        <p:spPr>
          <a:xfrm>
            <a:off x="1805438" y="5143513"/>
            <a:ext cx="8505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Temperature controller transforms energy balance variability out of recycle loop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Regulates energy recycled in FEHE</a:t>
            </a:r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Energy Recycle Loop </a:t>
            </a:r>
            <a:r>
              <a:rPr lang="en-US" baseline="-25000" dirty="0"/>
              <a:t>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5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9" grpId="0" animBg="1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4" name="Text Box 105"/>
            <p:cNvSpPr txBox="1">
              <a:spLocks noChangeArrowheads="1"/>
            </p:cNvSpPr>
            <p:nvPr/>
          </p:nvSpPr>
          <p:spPr bwMode="auto">
            <a:xfrm>
              <a:off x="1680" y="2043"/>
              <a:ext cx="54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REACTOR</a:t>
              </a:r>
            </a:p>
          </p:txBody>
        </p:sp>
        <p:grpSp>
          <p:nvGrpSpPr>
            <p:cNvPr id="5" name="Group 10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8" name="Group 50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11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12" name="Group 6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21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" name="AutoShape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3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19" name="Group 13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6" name="AutoShap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0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A </a:t>
                  </a:r>
                  <a:r>
                    <a:rPr lang="en-US" sz="1400">
                      <a:sym typeface="Wingdings" pitchFamily="2" charset="2"/>
                    </a:rPr>
                    <a:t> B</a:t>
                  </a:r>
                  <a:endParaRPr lang="en-US" sz="1400"/>
                </a:p>
              </p:txBody>
            </p:sp>
            <p:sp>
              <p:nvSpPr>
                <p:cNvPr id="10" name="Freeform 52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>
                    <a:gd name="T0" fmla="*/ 0 w 576"/>
                    <a:gd name="T1" fmla="*/ 48 h 48"/>
                    <a:gd name="T2" fmla="*/ 144 w 576"/>
                    <a:gd name="T3" fmla="*/ 0 h 48"/>
                    <a:gd name="T4" fmla="*/ 336 w 576"/>
                    <a:gd name="T5" fmla="*/ 48 h 48"/>
                    <a:gd name="T6" fmla="*/ 576 w 576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48"/>
                    <a:gd name="T14" fmla="*/ 576 w 576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Text Box 106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23" name="Group 113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24" name="Group 111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26" name="Line 95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46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8" name="Group 17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29" name="AutoShape 18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AutoShape 20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Text Box 112"/>
            <p:cNvSpPr txBox="1">
              <a:spLocks noChangeArrowheads="1"/>
            </p:cNvSpPr>
            <p:nvPr/>
          </p:nvSpPr>
          <p:spPr bwMode="auto">
            <a:xfrm>
              <a:off x="380" y="1252"/>
              <a:ext cx="45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Fresh A</a:t>
              </a:r>
            </a:p>
          </p:txBody>
        </p:sp>
      </p:grpSp>
      <p:grpSp>
        <p:nvGrpSpPr>
          <p:cNvPr id="32" name="Group 117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33" name="Line 93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94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2027" y="1159"/>
              <a:ext cx="55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Recycle A</a:t>
              </a:r>
            </a:p>
          </p:txBody>
        </p:sp>
      </p:grpSp>
      <p:grpSp>
        <p:nvGrpSpPr>
          <p:cNvPr id="36" name="Group 116"/>
          <p:cNvGrpSpPr>
            <a:grpSpLocks/>
          </p:cNvGrpSpPr>
          <p:nvPr/>
        </p:nvGrpSpPr>
        <p:grpSpPr bwMode="auto">
          <a:xfrm>
            <a:off x="4718050" y="2133601"/>
            <a:ext cx="4171950" cy="4259263"/>
            <a:chOff x="1488" y="1591"/>
            <a:chExt cx="2628" cy="2683"/>
          </a:xfrm>
        </p:grpSpPr>
        <p:grpSp>
          <p:nvGrpSpPr>
            <p:cNvPr id="37" name="Group 10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39" name="Group 108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92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3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40" name="Group 1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95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7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1" name="Group 104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43" name="Group 102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4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89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AutoShape 5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AutoShape 58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4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49" name="Group 2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86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7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8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1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4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83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4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5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55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59" name="Group 70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77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8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9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2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1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74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5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6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4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8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73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38"/>
                    <a:ext cx="193" cy="240"/>
                    <a:chOff x="3600" y="2928"/>
                    <a:chExt cx="672" cy="576"/>
                  </a:xfrm>
                </p:grpSpPr>
                <p:sp>
                  <p:nvSpPr>
                    <p:cNvPr id="69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AutoShape 82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0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80" name="Group 2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6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2" name="Group 8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3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92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>
                      <a:gd name="T0" fmla="*/ 0 w 240"/>
                      <a:gd name="T1" fmla="*/ 7 h 48"/>
                      <a:gd name="T2" fmla="*/ 96 w 240"/>
                      <a:gd name="T3" fmla="*/ 0 h 48"/>
                      <a:gd name="T4" fmla="*/ 144 w 240"/>
                      <a:gd name="T5" fmla="*/ 7 h 48"/>
                      <a:gd name="T6" fmla="*/ 240 w 240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0"/>
                      <a:gd name="T13" fmla="*/ 0 h 48"/>
                      <a:gd name="T14" fmla="*/ 240 w 240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94" name="Group 9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0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2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3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C</a:t>
                  </a:r>
                </a:p>
                <a:p>
                  <a:r>
                    <a:rPr lang="en-US" sz="1400"/>
                    <a:t>O</a:t>
                  </a:r>
                </a:p>
                <a:p>
                  <a:r>
                    <a:rPr lang="en-US" sz="1400"/>
                    <a:t>L</a:t>
                  </a:r>
                </a:p>
                <a:p>
                  <a:r>
                    <a:rPr lang="en-US" sz="1400"/>
                    <a:t>U</a:t>
                  </a:r>
                </a:p>
                <a:p>
                  <a:r>
                    <a:rPr lang="en-US" sz="1400"/>
                    <a:t>M</a:t>
                  </a:r>
                </a:p>
                <a:p>
                  <a:r>
                    <a:rPr lang="en-US" sz="1400"/>
                    <a:t>N</a:t>
                  </a:r>
                </a:p>
              </p:txBody>
            </p:sp>
          </p:grpSp>
        </p:grpSp>
        <p:sp>
          <p:nvSpPr>
            <p:cNvPr id="38" name="Text Box 115"/>
            <p:cNvSpPr txBox="1">
              <a:spLocks noChangeArrowheads="1"/>
            </p:cNvSpPr>
            <p:nvPr/>
          </p:nvSpPr>
          <p:spPr bwMode="auto">
            <a:xfrm>
              <a:off x="3552" y="4080"/>
              <a:ext cx="56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Product B</a:t>
              </a:r>
            </a:p>
          </p:txBody>
        </p:sp>
      </p:grpSp>
      <p:grpSp>
        <p:nvGrpSpPr>
          <p:cNvPr id="98" name="Group 173"/>
          <p:cNvGrpSpPr>
            <a:grpSpLocks/>
          </p:cNvGrpSpPr>
          <p:nvPr/>
        </p:nvGrpSpPr>
        <p:grpSpPr bwMode="auto">
          <a:xfrm>
            <a:off x="3700463" y="3200400"/>
            <a:ext cx="2184400" cy="750888"/>
            <a:chOff x="1371" y="2016"/>
            <a:chExt cx="1376" cy="473"/>
          </a:xfrm>
        </p:grpSpPr>
        <p:grpSp>
          <p:nvGrpSpPr>
            <p:cNvPr id="99" name="Group 129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100" name="Group 121"/>
              <p:cNvGrpSpPr>
                <a:grpSpLocks/>
              </p:cNvGrpSpPr>
              <p:nvPr/>
            </p:nvGrpSpPr>
            <p:grpSpPr bwMode="auto">
              <a:xfrm>
                <a:off x="1371" y="2016"/>
                <a:ext cx="213" cy="175"/>
                <a:chOff x="1175" y="2948"/>
                <a:chExt cx="213" cy="175"/>
              </a:xfrm>
            </p:grpSpPr>
            <p:sp>
              <p:nvSpPr>
                <p:cNvPr id="10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3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10" name="Oval 12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Line 122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8" name="Line 124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1" name="Group 172"/>
            <p:cNvGrpSpPr>
              <a:grpSpLocks/>
            </p:cNvGrpSpPr>
            <p:nvPr/>
          </p:nvGrpSpPr>
          <p:grpSpPr bwMode="auto">
            <a:xfrm>
              <a:off x="2235" y="2215"/>
              <a:ext cx="512" cy="274"/>
              <a:chOff x="2235" y="2215"/>
              <a:chExt cx="512" cy="274"/>
            </a:xfrm>
          </p:grpSpPr>
          <p:grpSp>
            <p:nvGrpSpPr>
              <p:cNvPr id="106" name="Group 135"/>
              <p:cNvGrpSpPr>
                <a:grpSpLocks/>
              </p:cNvGrpSpPr>
              <p:nvPr/>
            </p:nvGrpSpPr>
            <p:grpSpPr bwMode="auto">
              <a:xfrm>
                <a:off x="2540" y="2215"/>
                <a:ext cx="207" cy="175"/>
                <a:chOff x="1175" y="2948"/>
                <a:chExt cx="207" cy="175"/>
              </a:xfrm>
            </p:grpSpPr>
            <p:sp>
              <p:nvSpPr>
                <p:cNvPr id="10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05" name="Oval 137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" name="Line 141"/>
              <p:cNvSpPr>
                <a:spLocks noChangeShapeType="1"/>
              </p:cNvSpPr>
              <p:nvPr/>
            </p:nvSpPr>
            <p:spPr bwMode="auto">
              <a:xfrm>
                <a:off x="2235" y="2305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" name="Line 142"/>
              <p:cNvSpPr>
                <a:spLocks noChangeShapeType="1"/>
              </p:cNvSpPr>
              <p:nvPr/>
            </p:nvSpPr>
            <p:spPr bwMode="auto">
              <a:xfrm>
                <a:off x="2661" y="23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11" name="Group 174"/>
          <p:cNvGrpSpPr>
            <a:grpSpLocks/>
          </p:cNvGrpSpPr>
          <p:nvPr/>
        </p:nvGrpSpPr>
        <p:grpSpPr bwMode="auto">
          <a:xfrm>
            <a:off x="6432552" y="1851025"/>
            <a:ext cx="1417638" cy="4217988"/>
            <a:chOff x="3092" y="1166"/>
            <a:chExt cx="893" cy="2657"/>
          </a:xfrm>
        </p:grpSpPr>
        <p:grpSp>
          <p:nvGrpSpPr>
            <p:cNvPr id="112" name="Group 145"/>
            <p:cNvGrpSpPr>
              <a:grpSpLocks/>
            </p:cNvGrpSpPr>
            <p:nvPr/>
          </p:nvGrpSpPr>
          <p:grpSpPr bwMode="auto">
            <a:xfrm>
              <a:off x="3092" y="1166"/>
              <a:ext cx="424" cy="260"/>
              <a:chOff x="3092" y="1166"/>
              <a:chExt cx="424" cy="260"/>
            </a:xfrm>
          </p:grpSpPr>
          <p:grpSp>
            <p:nvGrpSpPr>
              <p:cNvPr id="113" name="Group 138"/>
              <p:cNvGrpSpPr>
                <a:grpSpLocks/>
              </p:cNvGrpSpPr>
              <p:nvPr/>
            </p:nvGrpSpPr>
            <p:grpSpPr bwMode="auto">
              <a:xfrm>
                <a:off x="3298" y="1166"/>
                <a:ext cx="218" cy="175"/>
                <a:chOff x="1172" y="2948"/>
                <a:chExt cx="218" cy="175"/>
              </a:xfrm>
            </p:grpSpPr>
            <p:sp>
              <p:nvSpPr>
                <p:cNvPr id="126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172" y="2949"/>
                  <a:ext cx="21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PC</a:t>
                  </a:r>
                </a:p>
              </p:txBody>
            </p:sp>
            <p:sp>
              <p:nvSpPr>
                <p:cNvPr id="127" name="Oval 14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Line 143"/>
              <p:cNvSpPr>
                <a:spLocks noChangeShapeType="1"/>
              </p:cNvSpPr>
              <p:nvPr/>
            </p:nvSpPr>
            <p:spPr bwMode="auto">
              <a:xfrm flipV="1">
                <a:off x="3092" y="123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5" name="Line 144"/>
              <p:cNvSpPr>
                <a:spLocks noChangeShapeType="1"/>
              </p:cNvSpPr>
              <p:nvPr/>
            </p:nvSpPr>
            <p:spPr bwMode="auto">
              <a:xfrm>
                <a:off x="3093" y="123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4" name="Group 155"/>
            <p:cNvGrpSpPr>
              <a:grpSpLocks/>
            </p:cNvGrpSpPr>
            <p:nvPr/>
          </p:nvGrpSpPr>
          <p:grpSpPr bwMode="auto">
            <a:xfrm>
              <a:off x="3737" y="1687"/>
              <a:ext cx="214" cy="175"/>
              <a:chOff x="3737" y="1687"/>
              <a:chExt cx="214" cy="175"/>
            </a:xfrm>
          </p:grpSpPr>
          <p:grpSp>
            <p:nvGrpSpPr>
              <p:cNvPr id="115" name="Group 148"/>
              <p:cNvGrpSpPr>
                <a:grpSpLocks/>
              </p:cNvGrpSpPr>
              <p:nvPr/>
            </p:nvGrpSpPr>
            <p:grpSpPr bwMode="auto">
              <a:xfrm>
                <a:off x="3744" y="1687"/>
                <a:ext cx="207" cy="175"/>
                <a:chOff x="1175" y="2948"/>
                <a:chExt cx="207" cy="175"/>
              </a:xfrm>
            </p:grpSpPr>
            <p:sp>
              <p:nvSpPr>
                <p:cNvPr id="12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737" y="1783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9" name="Group 158"/>
            <p:cNvGrpSpPr>
              <a:grpSpLocks/>
            </p:cNvGrpSpPr>
            <p:nvPr/>
          </p:nvGrpSpPr>
          <p:grpSpPr bwMode="auto">
            <a:xfrm>
              <a:off x="3230" y="3648"/>
              <a:ext cx="755" cy="175"/>
              <a:chOff x="3230" y="3648"/>
              <a:chExt cx="755" cy="175"/>
            </a:xfrm>
          </p:grpSpPr>
          <p:grpSp>
            <p:nvGrpSpPr>
              <p:cNvPr id="123" name="Group 151"/>
              <p:cNvGrpSpPr>
                <a:grpSpLocks/>
              </p:cNvGrpSpPr>
              <p:nvPr/>
            </p:nvGrpSpPr>
            <p:grpSpPr bwMode="auto">
              <a:xfrm>
                <a:off x="3778" y="3648"/>
                <a:ext cx="207" cy="175"/>
                <a:chOff x="1175" y="2948"/>
                <a:chExt cx="207" cy="175"/>
              </a:xfrm>
            </p:grpSpPr>
            <p:sp>
              <p:nvSpPr>
                <p:cNvPr id="117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18" name="Oval 15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6" name="Line 157"/>
              <p:cNvSpPr>
                <a:spLocks noChangeShapeType="1"/>
              </p:cNvSpPr>
              <p:nvPr/>
            </p:nvSpPr>
            <p:spPr bwMode="auto">
              <a:xfrm>
                <a:off x="3230" y="3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8" name="Group 180"/>
          <p:cNvGrpSpPr>
            <a:grpSpLocks/>
          </p:cNvGrpSpPr>
          <p:nvPr/>
        </p:nvGrpSpPr>
        <p:grpSpPr bwMode="auto">
          <a:xfrm>
            <a:off x="6019802" y="2667000"/>
            <a:ext cx="1100138" cy="2876550"/>
            <a:chOff x="2832" y="1680"/>
            <a:chExt cx="693" cy="1812"/>
          </a:xfrm>
        </p:grpSpPr>
        <p:sp>
          <p:nvSpPr>
            <p:cNvPr id="129" name="Line 162"/>
            <p:cNvSpPr>
              <a:spLocks noChangeShapeType="1"/>
            </p:cNvSpPr>
            <p:nvPr/>
          </p:nvSpPr>
          <p:spPr bwMode="auto">
            <a:xfrm flipV="1">
              <a:off x="3312" y="185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30" name="Group 176"/>
            <p:cNvGrpSpPr>
              <a:grpSpLocks/>
            </p:cNvGrpSpPr>
            <p:nvPr/>
          </p:nvGrpSpPr>
          <p:grpSpPr bwMode="auto">
            <a:xfrm>
              <a:off x="2832" y="1680"/>
              <a:ext cx="693" cy="1812"/>
              <a:chOff x="2832" y="1680"/>
              <a:chExt cx="693" cy="1812"/>
            </a:xfrm>
          </p:grpSpPr>
          <p:grpSp>
            <p:nvGrpSpPr>
              <p:cNvPr id="131" name="Group 175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132" name="Group 159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19" cy="175"/>
                  <a:chOff x="1170" y="2948"/>
                  <a:chExt cx="219" cy="175"/>
                </a:xfrm>
              </p:grpSpPr>
              <p:sp>
                <p:nvSpPr>
                  <p:cNvPr id="14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143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9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0" name="Line 164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1" name="Line 165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3" name="Group 171"/>
              <p:cNvGrpSpPr>
                <a:grpSpLocks/>
              </p:cNvGrpSpPr>
              <p:nvPr/>
            </p:nvGrpSpPr>
            <p:grpSpPr bwMode="auto">
              <a:xfrm>
                <a:off x="3209" y="3186"/>
                <a:ext cx="316" cy="306"/>
                <a:chOff x="3209" y="3186"/>
                <a:chExt cx="316" cy="306"/>
              </a:xfrm>
            </p:grpSpPr>
            <p:grpSp>
              <p:nvGrpSpPr>
                <p:cNvPr id="138" name="Group 166"/>
                <p:cNvGrpSpPr>
                  <a:grpSpLocks/>
                </p:cNvGrpSpPr>
                <p:nvPr/>
              </p:nvGrpSpPr>
              <p:grpSpPr bwMode="auto">
                <a:xfrm>
                  <a:off x="3312" y="3186"/>
                  <a:ext cx="213" cy="175"/>
                  <a:chOff x="1175" y="2948"/>
                  <a:chExt cx="213" cy="175"/>
                </a:xfrm>
              </p:grpSpPr>
              <p:sp>
                <p:nvSpPr>
                  <p:cNvPr id="136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3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137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4" name="Line 169"/>
                <p:cNvSpPr>
                  <a:spLocks noChangeShapeType="1"/>
                </p:cNvSpPr>
                <p:nvPr/>
              </p:nvSpPr>
              <p:spPr bwMode="auto">
                <a:xfrm>
                  <a:off x="3209" y="3265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5" name="Line 170"/>
                <p:cNvSpPr>
                  <a:spLocks noChangeShapeType="1"/>
                </p:cNvSpPr>
                <p:nvPr/>
              </p:nvSpPr>
              <p:spPr bwMode="auto">
                <a:xfrm>
                  <a:off x="3449" y="3360"/>
                  <a:ext cx="0" cy="13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44" name="Group 189"/>
          <p:cNvGrpSpPr>
            <a:grpSpLocks/>
          </p:cNvGrpSpPr>
          <p:nvPr/>
        </p:nvGrpSpPr>
        <p:grpSpPr bwMode="auto">
          <a:xfrm>
            <a:off x="3336925" y="1143001"/>
            <a:ext cx="1238250" cy="587375"/>
            <a:chOff x="1142" y="720"/>
            <a:chExt cx="780" cy="370"/>
          </a:xfrm>
        </p:grpSpPr>
        <p:grpSp>
          <p:nvGrpSpPr>
            <p:cNvPr id="145" name="Group 146"/>
            <p:cNvGrpSpPr>
              <a:grpSpLocks/>
            </p:cNvGrpSpPr>
            <p:nvPr/>
          </p:nvGrpSpPr>
          <p:grpSpPr bwMode="auto">
            <a:xfrm>
              <a:off x="1584" y="720"/>
              <a:ext cx="338" cy="370"/>
              <a:chOff x="1584" y="720"/>
              <a:chExt cx="338" cy="370"/>
            </a:xfrm>
          </p:grpSpPr>
          <p:grpSp>
            <p:nvGrpSpPr>
              <p:cNvPr id="146" name="Group 126"/>
              <p:cNvGrpSpPr>
                <a:grpSpLocks/>
              </p:cNvGrpSpPr>
              <p:nvPr/>
            </p:nvGrpSpPr>
            <p:grpSpPr bwMode="auto">
              <a:xfrm>
                <a:off x="1584" y="720"/>
                <a:ext cx="211" cy="175"/>
                <a:chOff x="1175" y="2948"/>
                <a:chExt cx="211" cy="175"/>
              </a:xfrm>
            </p:grpSpPr>
            <p:sp>
              <p:nvSpPr>
                <p:cNvPr id="15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1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CC3300"/>
                      </a:solidFill>
                    </a:rPr>
                    <a:t>FC</a:t>
                  </a:r>
                </a:p>
              </p:txBody>
            </p:sp>
            <p:sp>
              <p:nvSpPr>
                <p:cNvPr id="155" name="Oval 128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34"/>
              <p:cNvGrpSpPr>
                <a:grpSpLocks/>
              </p:cNvGrpSpPr>
              <p:nvPr/>
            </p:nvGrpSpPr>
            <p:grpSpPr bwMode="auto">
              <a:xfrm>
                <a:off x="1701" y="802"/>
                <a:ext cx="221" cy="288"/>
                <a:chOff x="1701" y="802"/>
                <a:chExt cx="221" cy="288"/>
              </a:xfrm>
            </p:grpSpPr>
            <p:sp>
              <p:nvSpPr>
                <p:cNvPr id="15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920" y="80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790" y="802"/>
                  <a:ext cx="132" cy="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3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701" y="891"/>
                  <a:ext cx="0" cy="104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1142" y="720"/>
              <a:ext cx="483" cy="174"/>
              <a:chOff x="1142" y="720"/>
              <a:chExt cx="483" cy="174"/>
            </a:xfrm>
          </p:grpSpPr>
          <p:sp>
            <p:nvSpPr>
              <p:cNvPr id="147" name="Line 177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8" name="Text Box 178"/>
              <p:cNvSpPr txBox="1">
                <a:spLocks noChangeArrowheads="1"/>
              </p:cNvSpPr>
              <p:nvPr/>
            </p:nvSpPr>
            <p:spPr bwMode="auto">
              <a:xfrm>
                <a:off x="1142" y="720"/>
                <a:ext cx="297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rgbClr val="CC3300"/>
                    </a:solidFill>
                  </a:rPr>
                  <a:t>TPM</a:t>
                </a:r>
              </a:p>
            </p:txBody>
          </p:sp>
        </p:grpSp>
      </p:grpSp>
      <p:grpSp>
        <p:nvGrpSpPr>
          <p:cNvPr id="156" name="Group 188"/>
          <p:cNvGrpSpPr>
            <a:grpSpLocks/>
          </p:cNvGrpSpPr>
          <p:nvPr/>
        </p:nvGrpSpPr>
        <p:grpSpPr bwMode="auto">
          <a:xfrm>
            <a:off x="3548063" y="2427288"/>
            <a:ext cx="3505200" cy="2633662"/>
            <a:chOff x="1275" y="1529"/>
            <a:chExt cx="2208" cy="1659"/>
          </a:xfrm>
        </p:grpSpPr>
        <p:sp>
          <p:nvSpPr>
            <p:cNvPr id="157" name="Line 184"/>
            <p:cNvSpPr>
              <a:spLocks noChangeShapeType="1"/>
            </p:cNvSpPr>
            <p:nvPr/>
          </p:nvSpPr>
          <p:spPr bwMode="auto">
            <a:xfrm>
              <a:off x="1275" y="1955"/>
              <a:ext cx="144" cy="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" name="Line 185"/>
            <p:cNvSpPr>
              <a:spLocks noChangeShapeType="1"/>
            </p:cNvSpPr>
            <p:nvPr/>
          </p:nvSpPr>
          <p:spPr bwMode="auto">
            <a:xfrm>
              <a:off x="2661" y="206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Line 186"/>
            <p:cNvSpPr>
              <a:spLocks noChangeShapeType="1"/>
            </p:cNvSpPr>
            <p:nvPr/>
          </p:nvSpPr>
          <p:spPr bwMode="auto">
            <a:xfrm>
              <a:off x="3429" y="30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Line 187"/>
            <p:cNvSpPr>
              <a:spLocks noChangeShapeType="1"/>
            </p:cNvSpPr>
            <p:nvPr/>
          </p:nvSpPr>
          <p:spPr bwMode="auto">
            <a:xfrm flipH="1">
              <a:off x="3395" y="1529"/>
              <a:ext cx="88" cy="17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238480" y="1785926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00B050"/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U-Turn Arrow 161"/>
          <p:cNvSpPr/>
          <p:nvPr/>
        </p:nvSpPr>
        <p:spPr>
          <a:xfrm rot="5400000" flipH="1">
            <a:off x="4984139" y="1835743"/>
            <a:ext cx="1244158" cy="877824"/>
          </a:xfrm>
          <a:prstGeom prst="uturnArrow">
            <a:avLst>
              <a:gd name="adj1" fmla="val 16319"/>
              <a:gd name="adj2" fmla="val 25000"/>
              <a:gd name="adj3" fmla="val 25000"/>
              <a:gd name="adj4" fmla="val 62446"/>
              <a:gd name="adj5" fmla="val 100000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3" name="Group 180"/>
          <p:cNvGrpSpPr/>
          <p:nvPr/>
        </p:nvGrpSpPr>
        <p:grpSpPr>
          <a:xfrm>
            <a:off x="2309786" y="4643446"/>
            <a:ext cx="2428892" cy="1785950"/>
            <a:chOff x="1285852" y="4286256"/>
            <a:chExt cx="2428892" cy="1785950"/>
          </a:xfrm>
        </p:grpSpPr>
        <p:grpSp>
          <p:nvGrpSpPr>
            <p:cNvPr id="164" name="Group 89"/>
            <p:cNvGrpSpPr/>
            <p:nvPr/>
          </p:nvGrpSpPr>
          <p:grpSpPr>
            <a:xfrm>
              <a:off x="1285852" y="4429133"/>
              <a:ext cx="2428892" cy="1643073"/>
              <a:chOff x="5286380" y="5644372"/>
              <a:chExt cx="1162001" cy="680883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5400000">
                <a:off x="5187818" y="5967578"/>
                <a:ext cx="648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10800000">
                <a:off x="5440381" y="6213493"/>
                <a:ext cx="1008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286380" y="5786454"/>
                <a:ext cx="88377" cy="114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sz="12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764851" y="6210468"/>
                <a:ext cx="273537" cy="11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Time</a:t>
                </a:r>
                <a:endParaRPr lang="en-IN" sz="1200" dirty="0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5519750" y="5676900"/>
                <a:ext cx="876300" cy="433388"/>
              </a:xfrm>
              <a:custGeom>
                <a:avLst/>
                <a:gdLst>
                  <a:gd name="connsiteX0" fmla="*/ 0 w 876300"/>
                  <a:gd name="connsiteY0" fmla="*/ 428625 h 433388"/>
                  <a:gd name="connsiteX1" fmla="*/ 142875 w 876300"/>
                  <a:gd name="connsiteY1" fmla="*/ 409575 h 433388"/>
                  <a:gd name="connsiteX2" fmla="*/ 238125 w 876300"/>
                  <a:gd name="connsiteY2" fmla="*/ 285750 h 433388"/>
                  <a:gd name="connsiteX3" fmla="*/ 352425 w 876300"/>
                  <a:gd name="connsiteY3" fmla="*/ 114300 h 433388"/>
                  <a:gd name="connsiteX4" fmla="*/ 523875 w 876300"/>
                  <a:gd name="connsiteY4" fmla="*/ 19050 h 433388"/>
                  <a:gd name="connsiteX5" fmla="*/ 876300 w 876300"/>
                  <a:gd name="connsiteY5" fmla="*/ 0 h 4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6300" h="433388">
                    <a:moveTo>
                      <a:pt x="0" y="428625"/>
                    </a:moveTo>
                    <a:cubicBezTo>
                      <a:pt x="51594" y="431006"/>
                      <a:pt x="103188" y="433388"/>
                      <a:pt x="142875" y="409575"/>
                    </a:cubicBezTo>
                    <a:cubicBezTo>
                      <a:pt x="182563" y="385763"/>
                      <a:pt x="203200" y="334963"/>
                      <a:pt x="238125" y="285750"/>
                    </a:cubicBezTo>
                    <a:cubicBezTo>
                      <a:pt x="273050" y="236538"/>
                      <a:pt x="304800" y="158750"/>
                      <a:pt x="352425" y="114300"/>
                    </a:cubicBezTo>
                    <a:cubicBezTo>
                      <a:pt x="400050" y="69850"/>
                      <a:pt x="436563" y="38100"/>
                      <a:pt x="523875" y="19050"/>
                    </a:cubicBezTo>
                    <a:cubicBezTo>
                      <a:pt x="611187" y="0"/>
                      <a:pt x="743743" y="0"/>
                      <a:pt x="87630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5" name="Group 176"/>
            <p:cNvGrpSpPr/>
            <p:nvPr/>
          </p:nvGrpSpPr>
          <p:grpSpPr>
            <a:xfrm>
              <a:off x="1752580" y="5305437"/>
              <a:ext cx="1783867" cy="247653"/>
              <a:chOff x="785786" y="5713428"/>
              <a:chExt cx="1078408" cy="225427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85786" y="5929330"/>
                <a:ext cx="152343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5400000" flipH="1" flipV="1">
                <a:off x="829138" y="5830904"/>
                <a:ext cx="214314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935500" y="5713428"/>
                <a:ext cx="928694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500166" y="5143512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%</a:t>
              </a:r>
              <a:endParaRPr lang="en-IN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571736" y="5080827"/>
              <a:ext cx="571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A</a:t>
              </a:r>
              <a:endParaRPr lang="en-IN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938450" y="4286256"/>
              <a:ext cx="347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</a:t>
              </a:r>
              <a:endParaRPr lang="en-IN" sz="1200" dirty="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7381884" y="4357695"/>
            <a:ext cx="3246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Recycle loop shows large swings</a:t>
            </a:r>
          </a:p>
          <a:p>
            <a:r>
              <a:rPr lang="en-US" b="1" dirty="0"/>
              <a:t>Large Throughput De-rating</a:t>
            </a:r>
            <a:endParaRPr lang="en-IN" b="1" dirty="0"/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Recycle Snowball Effect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5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Basics: A Simple Chemical Process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46405" y="857233"/>
            <a:ext cx="3330795" cy="5174797"/>
            <a:chOff x="4922404" y="1214422"/>
            <a:chExt cx="3330795" cy="5174797"/>
          </a:xfrm>
        </p:grpSpPr>
        <p:sp>
          <p:nvSpPr>
            <p:cNvPr id="6" name="Line 34"/>
            <p:cNvSpPr>
              <a:spLocks noChangeShapeType="1"/>
            </p:cNvSpPr>
            <p:nvPr/>
          </p:nvSpPr>
          <p:spPr bwMode="auto">
            <a:xfrm flipV="1">
              <a:off x="7330374" y="1490938"/>
              <a:ext cx="0" cy="16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35"/>
            <p:cNvSpPr>
              <a:spLocks noChangeShapeType="1"/>
            </p:cNvSpPr>
            <p:nvPr/>
          </p:nvSpPr>
          <p:spPr bwMode="auto">
            <a:xfrm flipH="1">
              <a:off x="4922404" y="1490938"/>
              <a:ext cx="241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6072198" y="1214422"/>
              <a:ext cx="87492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Recycle A</a:t>
              </a:r>
            </a:p>
          </p:txBody>
        </p:sp>
        <p:grpSp>
          <p:nvGrpSpPr>
            <p:cNvPr id="9" name="Group 134"/>
            <p:cNvGrpSpPr/>
            <p:nvPr/>
          </p:nvGrpSpPr>
          <p:grpSpPr>
            <a:xfrm>
              <a:off x="5361007" y="2133600"/>
              <a:ext cx="2892192" cy="4255619"/>
              <a:chOff x="5361007" y="2133600"/>
              <a:chExt cx="2892192" cy="4255619"/>
            </a:xfrm>
          </p:grpSpPr>
          <p:grpSp>
            <p:nvGrpSpPr>
              <p:cNvPr id="10" name="Group 124"/>
              <p:cNvGrpSpPr/>
              <p:nvPr/>
            </p:nvGrpSpPr>
            <p:grpSpPr>
              <a:xfrm>
                <a:off x="5361007" y="2133600"/>
                <a:ext cx="2068513" cy="4157663"/>
                <a:chOff x="4500563" y="2133600"/>
                <a:chExt cx="2068513" cy="4157663"/>
              </a:xfrm>
            </p:grpSpPr>
            <p:grpSp>
              <p:nvGrpSpPr>
                <p:cNvPr id="12" name="Group 48"/>
                <p:cNvGrpSpPr>
                  <a:grpSpLocks/>
                </p:cNvGrpSpPr>
                <p:nvPr/>
              </p:nvGrpSpPr>
              <p:grpSpPr bwMode="auto">
                <a:xfrm>
                  <a:off x="4718051" y="2798763"/>
                  <a:ext cx="381000" cy="2676525"/>
                  <a:chOff x="2448" y="2010"/>
                  <a:chExt cx="240" cy="1686"/>
                </a:xfrm>
              </p:grpSpPr>
              <p:sp>
                <p:nvSpPr>
                  <p:cNvPr id="5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64"/>
                    <a:ext cx="240" cy="1584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50"/>
                  <p:cNvSpPr>
                    <a:spLocks/>
                  </p:cNvSpPr>
                  <p:nvPr/>
                </p:nvSpPr>
                <p:spPr bwMode="auto">
                  <a:xfrm rot="-5400000">
                    <a:off x="2544" y="1914"/>
                    <a:ext cx="48" cy="240"/>
                  </a:xfrm>
                  <a:prstGeom prst="rightBracket">
                    <a:avLst>
                      <a:gd name="adj" fmla="val 2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51"/>
                  <p:cNvSpPr>
                    <a:spLocks/>
                  </p:cNvSpPr>
                  <p:nvPr/>
                </p:nvSpPr>
                <p:spPr bwMode="auto">
                  <a:xfrm rot="5400000" flipV="1">
                    <a:off x="2544" y="3552"/>
                    <a:ext cx="48" cy="240"/>
                  </a:xfrm>
                  <a:prstGeom prst="rightBracket">
                    <a:avLst>
                      <a:gd name="adj" fmla="val 2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924426" y="2644775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4" name="Group 53"/>
                <p:cNvGrpSpPr>
                  <a:grpSpLocks/>
                </p:cNvGrpSpPr>
                <p:nvPr/>
              </p:nvGrpSpPr>
              <p:grpSpPr bwMode="auto">
                <a:xfrm>
                  <a:off x="4500563" y="2133600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50" name="Group 5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56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53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4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5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5" name="Group 63"/>
                <p:cNvGrpSpPr>
                  <a:grpSpLocks/>
                </p:cNvGrpSpPr>
                <p:nvPr/>
              </p:nvGrpSpPr>
              <p:grpSpPr bwMode="auto">
                <a:xfrm>
                  <a:off x="4521201" y="5551488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41" name="Group 6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7" name="AutoShap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44" name="Line 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" name="Line 7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6" name="Line 73"/>
                <p:cNvSpPr>
                  <a:spLocks noChangeShapeType="1"/>
                </p:cNvSpPr>
                <p:nvPr/>
              </p:nvSpPr>
              <p:spPr bwMode="auto">
                <a:xfrm>
                  <a:off x="4872038" y="5475288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989513" y="5464175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8" name="Group 75"/>
                <p:cNvGrpSpPr>
                  <a:grpSpLocks/>
                </p:cNvGrpSpPr>
                <p:nvPr/>
              </p:nvGrpSpPr>
              <p:grpSpPr bwMode="auto">
                <a:xfrm rot="16200000">
                  <a:off x="5594351" y="2684463"/>
                  <a:ext cx="306388" cy="381000"/>
                  <a:chOff x="3600" y="2928"/>
                  <a:chExt cx="672" cy="576"/>
                </a:xfrm>
              </p:grpSpPr>
              <p:sp>
                <p:nvSpPr>
                  <p:cNvPr id="39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928"/>
                    <a:ext cx="576" cy="576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77"/>
                  <p:cNvSpPr>
                    <a:spLocks/>
                  </p:cNvSpPr>
                  <p:nvPr/>
                </p:nvSpPr>
                <p:spPr bwMode="auto">
                  <a:xfrm>
                    <a:off x="4176" y="2928"/>
                    <a:ext cx="96" cy="576"/>
                  </a:xfrm>
                  <a:prstGeom prst="rightBracket">
                    <a:avLst>
                      <a:gd name="adj" fmla="val 3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5056188" y="2579688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79"/>
                <p:cNvSpPr>
                  <a:spLocks noChangeShapeType="1"/>
                </p:cNvSpPr>
                <p:nvPr/>
              </p:nvSpPr>
              <p:spPr bwMode="auto">
                <a:xfrm>
                  <a:off x="5741988" y="2579688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80"/>
                <p:cNvSpPr>
                  <a:spLocks noChangeShapeType="1"/>
                </p:cNvSpPr>
                <p:nvPr/>
              </p:nvSpPr>
              <p:spPr bwMode="auto">
                <a:xfrm>
                  <a:off x="5751513" y="3036888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5099051" y="3113088"/>
                  <a:ext cx="1371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23" name="Group 82"/>
                <p:cNvGrpSpPr>
                  <a:grpSpLocks/>
                </p:cNvGrpSpPr>
                <p:nvPr/>
              </p:nvGrpSpPr>
              <p:grpSpPr bwMode="auto">
                <a:xfrm rot="16200000">
                  <a:off x="6022976" y="2951163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6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8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86"/>
                <p:cNvGrpSpPr>
                  <a:grpSpLocks/>
                </p:cNvGrpSpPr>
                <p:nvPr/>
              </p:nvGrpSpPr>
              <p:grpSpPr bwMode="auto">
                <a:xfrm rot="16200000">
                  <a:off x="5337176" y="2951163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3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5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" name="Freeform 90"/>
                <p:cNvSpPr>
                  <a:spLocks/>
                </p:cNvSpPr>
                <p:nvPr/>
              </p:nvSpPr>
              <p:spPr bwMode="auto">
                <a:xfrm flipV="1">
                  <a:off x="5556251" y="2857500"/>
                  <a:ext cx="381000" cy="46038"/>
                </a:xfrm>
                <a:custGeom>
                  <a:avLst/>
                  <a:gdLst>
                    <a:gd name="T0" fmla="*/ 0 w 240"/>
                    <a:gd name="T1" fmla="*/ 29 h 48"/>
                    <a:gd name="T2" fmla="*/ 96 w 240"/>
                    <a:gd name="T3" fmla="*/ 0 h 48"/>
                    <a:gd name="T4" fmla="*/ 144 w 240"/>
                    <a:gd name="T5" fmla="*/ 29 h 48"/>
                    <a:gd name="T6" fmla="*/ 240 w 24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48"/>
                    <a:gd name="T14" fmla="*/ 240 w 24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48">
                      <a:moveTo>
                        <a:pt x="0" y="48"/>
                      </a:moveTo>
                      <a:cubicBezTo>
                        <a:pt x="36" y="24"/>
                        <a:pt x="72" y="0"/>
                        <a:pt x="96" y="0"/>
                      </a:cubicBezTo>
                      <a:cubicBezTo>
                        <a:pt x="120" y="0"/>
                        <a:pt x="120" y="48"/>
                        <a:pt x="144" y="48"/>
                      </a:cubicBezTo>
                      <a:cubicBezTo>
                        <a:pt x="168" y="48"/>
                        <a:pt x="224" y="8"/>
                        <a:pt x="24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1"/>
                <p:cNvSpPr>
                  <a:spLocks noChangeShapeType="1"/>
                </p:cNvSpPr>
                <p:nvPr/>
              </p:nvSpPr>
              <p:spPr bwMode="auto">
                <a:xfrm>
                  <a:off x="4968876" y="6073775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92"/>
                <p:cNvSpPr>
                  <a:spLocks noChangeShapeType="1"/>
                </p:cNvSpPr>
                <p:nvPr/>
              </p:nvSpPr>
              <p:spPr bwMode="auto">
                <a:xfrm>
                  <a:off x="4968876" y="6237288"/>
                  <a:ext cx="1600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28" name="Group 93"/>
                <p:cNvGrpSpPr>
                  <a:grpSpLocks/>
                </p:cNvGrpSpPr>
                <p:nvPr/>
              </p:nvGrpSpPr>
              <p:grpSpPr bwMode="auto">
                <a:xfrm rot="16200000">
                  <a:off x="6099176" y="6072188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0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2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738688" y="3316288"/>
                  <a:ext cx="338554" cy="138499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C</a:t>
                  </a:r>
                </a:p>
                <a:p>
                  <a:r>
                    <a:rPr lang="en-US" sz="1400"/>
                    <a:t>O</a:t>
                  </a:r>
                </a:p>
                <a:p>
                  <a:r>
                    <a:rPr lang="en-US" sz="1400"/>
                    <a:t>L</a:t>
                  </a:r>
                </a:p>
                <a:p>
                  <a:r>
                    <a:rPr lang="en-US" sz="1400"/>
                    <a:t>U</a:t>
                  </a:r>
                </a:p>
                <a:p>
                  <a:r>
                    <a:rPr lang="en-US" sz="1400"/>
                    <a:t>M</a:t>
                  </a:r>
                </a:p>
                <a:p>
                  <a:r>
                    <a:rPr lang="en-US" sz="1400"/>
                    <a:t>N</a:t>
                  </a:r>
                </a:p>
              </p:txBody>
            </p:sp>
          </p:grpSp>
          <p:sp>
            <p:nvSpPr>
              <p:cNvPr id="11" name="Text Box 98"/>
              <p:cNvSpPr txBox="1">
                <a:spLocks noChangeArrowheads="1"/>
              </p:cNvSpPr>
              <p:nvPr/>
            </p:nvSpPr>
            <p:spPr bwMode="auto">
              <a:xfrm>
                <a:off x="7358082" y="6081442"/>
                <a:ext cx="895117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Product B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365202" y="972400"/>
            <a:ext cx="4730930" cy="2962658"/>
            <a:chOff x="841202" y="1329590"/>
            <a:chExt cx="4730930" cy="2962658"/>
          </a:xfrm>
        </p:grpSpPr>
        <p:grpSp>
          <p:nvGrpSpPr>
            <p:cNvPr id="63" name="Group 6"/>
            <p:cNvGrpSpPr>
              <a:grpSpLocks/>
            </p:cNvGrpSpPr>
            <p:nvPr/>
          </p:nvGrpSpPr>
          <p:grpSpPr bwMode="auto">
            <a:xfrm>
              <a:off x="1517650" y="2808288"/>
              <a:ext cx="2252664" cy="1231900"/>
              <a:chOff x="956" y="1769"/>
              <a:chExt cx="1419" cy="776"/>
            </a:xfrm>
          </p:grpSpPr>
          <p:sp>
            <p:nvSpPr>
              <p:cNvPr id="96" name="Text Box 5"/>
              <p:cNvSpPr txBox="1">
                <a:spLocks noChangeArrowheads="1"/>
              </p:cNvSpPr>
              <p:nvPr/>
            </p:nvSpPr>
            <p:spPr bwMode="auto">
              <a:xfrm>
                <a:off x="1728" y="2043"/>
                <a:ext cx="54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REACTOR</a:t>
                </a:r>
              </a:p>
            </p:txBody>
          </p:sp>
          <p:grpSp>
            <p:nvGrpSpPr>
              <p:cNvPr id="97" name="Group 8"/>
              <p:cNvGrpSpPr>
                <a:grpSpLocks/>
              </p:cNvGrpSpPr>
              <p:nvPr/>
            </p:nvGrpSpPr>
            <p:grpSpPr bwMode="auto">
              <a:xfrm>
                <a:off x="956" y="1769"/>
                <a:ext cx="1419" cy="776"/>
                <a:chOff x="432" y="2016"/>
                <a:chExt cx="1419" cy="776"/>
              </a:xfrm>
            </p:grpSpPr>
            <p:grpSp>
              <p:nvGrpSpPr>
                <p:cNvPr id="98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10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843" y="2016"/>
                    <a:ext cx="1008" cy="672"/>
                    <a:chOff x="843" y="2016"/>
                    <a:chExt cx="1008" cy="672"/>
                  </a:xfrm>
                </p:grpSpPr>
                <p:grpSp>
                  <p:nvGrpSpPr>
                    <p:cNvPr id="103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31" y="2016"/>
                      <a:ext cx="720" cy="672"/>
                      <a:chOff x="1131" y="2016"/>
                      <a:chExt cx="720" cy="672"/>
                    </a:xfrm>
                  </p:grpSpPr>
                  <p:grpSp>
                    <p:nvGrpSpPr>
                      <p:cNvPr id="111" name="Group 10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1152" y="2064"/>
                        <a:ext cx="672" cy="576"/>
                        <a:chOff x="1152" y="2064"/>
                        <a:chExt cx="672" cy="576"/>
                      </a:xfrm>
                    </p:grpSpPr>
                    <p:sp>
                      <p:nvSpPr>
                        <p:cNvPr id="113" name="Rectangle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2064"/>
                          <a:ext cx="576" cy="5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AutoShape 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28" y="2064"/>
                          <a:ext cx="96" cy="576"/>
                        </a:xfrm>
                        <a:prstGeom prst="rightBracket">
                          <a:avLst>
                            <a:gd name="adj" fmla="val 219806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2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31" y="2112"/>
                        <a:ext cx="720" cy="576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4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3" y="2160"/>
                      <a:ext cx="288" cy="516"/>
                      <a:chOff x="843" y="2160"/>
                      <a:chExt cx="288" cy="516"/>
                    </a:xfrm>
                  </p:grpSpPr>
                  <p:sp>
                    <p:nvSpPr>
                      <p:cNvPr id="105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43" y="2640"/>
                        <a:ext cx="28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106" name="Group 16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918" y="2538"/>
                        <a:ext cx="132" cy="144"/>
                        <a:chOff x="2880" y="2112"/>
                        <a:chExt cx="528" cy="576"/>
                      </a:xfrm>
                    </p:grpSpPr>
                    <p:sp>
                      <p:nvSpPr>
                        <p:cNvPr id="10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112"/>
                          <a:ext cx="288" cy="576"/>
                        </a:xfrm>
                        <a:prstGeom prst="flowChartCollat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240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1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2208"/>
                          <a:ext cx="144" cy="384"/>
                        </a:xfrm>
                        <a:prstGeom prst="flowChartDelay">
                          <a:avLst/>
                        </a:prstGeom>
                        <a:solidFill>
                          <a:schemeClr val="bg1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0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85" y="216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10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2432"/>
                    <a:ext cx="405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 </a:t>
                    </a:r>
                    <a:r>
                      <a:rPr lang="en-US" sz="1400">
                        <a:sym typeface="Wingdings" pitchFamily="2" charset="2"/>
                      </a:rPr>
                      <a:t> B</a:t>
                    </a:r>
                    <a:endParaRPr lang="en-US" sz="1400"/>
                  </a:p>
                </p:txBody>
              </p:sp>
              <p:sp>
                <p:nvSpPr>
                  <p:cNvPr id="102" name="Freeform 22"/>
                  <p:cNvSpPr>
                    <a:spLocks/>
                  </p:cNvSpPr>
                  <p:nvPr/>
                </p:nvSpPr>
                <p:spPr bwMode="auto">
                  <a:xfrm>
                    <a:off x="1200" y="2256"/>
                    <a:ext cx="576" cy="48"/>
                  </a:xfrm>
                  <a:custGeom>
                    <a:avLst/>
                    <a:gdLst>
                      <a:gd name="T0" fmla="*/ 0 w 576"/>
                      <a:gd name="T1" fmla="*/ 48 h 48"/>
                      <a:gd name="T2" fmla="*/ 144 w 576"/>
                      <a:gd name="T3" fmla="*/ 0 h 48"/>
                      <a:gd name="T4" fmla="*/ 336 w 576"/>
                      <a:gd name="T5" fmla="*/ 48 h 48"/>
                      <a:gd name="T6" fmla="*/ 576 w 576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6"/>
                      <a:gd name="T13" fmla="*/ 0 h 48"/>
                      <a:gd name="T14" fmla="*/ 576 w 576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6" h="48">
                        <a:moveTo>
                          <a:pt x="0" y="48"/>
                        </a:moveTo>
                        <a:cubicBezTo>
                          <a:pt x="44" y="24"/>
                          <a:pt x="88" y="0"/>
                          <a:pt x="144" y="0"/>
                        </a:cubicBezTo>
                        <a:cubicBezTo>
                          <a:pt x="200" y="0"/>
                          <a:pt x="264" y="48"/>
                          <a:pt x="336" y="48"/>
                        </a:cubicBezTo>
                        <a:cubicBezTo>
                          <a:pt x="408" y="48"/>
                          <a:pt x="492" y="24"/>
                          <a:pt x="576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2" y="2462"/>
                  <a:ext cx="462" cy="33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Cooling</a:t>
                  </a:r>
                </a:p>
                <a:p>
                  <a:pPr algn="ctr"/>
                  <a:r>
                    <a:rPr lang="en-US" sz="1400" dirty="0"/>
                    <a:t>Duty</a:t>
                  </a:r>
                </a:p>
              </p:txBody>
            </p:sp>
          </p:grpSp>
        </p:grp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 flipH="1" flipV="1">
              <a:off x="4627416" y="2279206"/>
              <a:ext cx="0" cy="169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500166" y="1490938"/>
              <a:ext cx="341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6" name="Group 28"/>
            <p:cNvGrpSpPr>
              <a:grpSpLocks/>
            </p:cNvGrpSpPr>
            <p:nvPr/>
          </p:nvGrpSpPr>
          <p:grpSpPr bwMode="auto">
            <a:xfrm rot="16200000">
              <a:off x="1938319" y="1320065"/>
              <a:ext cx="209550" cy="228600"/>
              <a:chOff x="2880" y="2112"/>
              <a:chExt cx="528" cy="576"/>
            </a:xfrm>
          </p:grpSpPr>
          <p:sp>
            <p:nvSpPr>
              <p:cNvPr id="93" name="AutoShape 29"/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288" cy="576"/>
              </a:xfrm>
              <a:prstGeom prst="flowChartCollat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3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AutoShape 31"/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144" cy="384"/>
              </a:xfrm>
              <a:prstGeom prst="flowChartDelay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841202" y="1331604"/>
              <a:ext cx="72571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Fresh A</a:t>
              </a:r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>
              <a:off x="3194050" y="38750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3194050" y="4103688"/>
              <a:ext cx="133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" name="Group 42"/>
            <p:cNvGrpSpPr>
              <a:grpSpLocks/>
            </p:cNvGrpSpPr>
            <p:nvPr/>
          </p:nvGrpSpPr>
          <p:grpSpPr bwMode="auto">
            <a:xfrm rot="16200000">
              <a:off x="4010021" y="3938013"/>
              <a:ext cx="209550" cy="228600"/>
              <a:chOff x="2880" y="2112"/>
              <a:chExt cx="528" cy="576"/>
            </a:xfrm>
          </p:grpSpPr>
          <p:sp>
            <p:nvSpPr>
              <p:cNvPr id="90" name="AutoShape 43"/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288" cy="576"/>
              </a:xfrm>
              <a:prstGeom prst="flowChartCollat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" name="AutoShape 45"/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144" cy="384"/>
              </a:xfrm>
              <a:prstGeom prst="flowChartDelay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118"/>
            <p:cNvGrpSpPr/>
            <p:nvPr/>
          </p:nvGrpSpPr>
          <p:grpSpPr>
            <a:xfrm>
              <a:off x="4525820" y="3929066"/>
              <a:ext cx="500066" cy="363182"/>
              <a:chOff x="2857488" y="1537912"/>
              <a:chExt cx="500066" cy="363182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857488" y="1571612"/>
                <a:ext cx="500066" cy="285752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5400000">
                <a:off x="2746476" y="1717118"/>
                <a:ext cx="3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105322" y="1720300"/>
                <a:ext cx="3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rot="16200000" flipH="1">
              <a:off x="3669512" y="2732144"/>
              <a:ext cx="2484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063180" y="2623354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5032132" y="4118122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3436966" y="2285992"/>
              <a:ext cx="118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2825314" y="1949724"/>
              <a:ext cx="1066800" cy="511175"/>
              <a:chOff x="2784" y="1694"/>
              <a:chExt cx="672" cy="322"/>
            </a:xfrm>
          </p:grpSpPr>
          <p:grpSp>
            <p:nvGrpSpPr>
              <p:cNvPr id="78" name="Group 54"/>
              <p:cNvGrpSpPr>
                <a:grpSpLocks/>
              </p:cNvGrpSpPr>
              <p:nvPr/>
            </p:nvGrpSpPr>
            <p:grpSpPr bwMode="auto">
              <a:xfrm rot="-5400000">
                <a:off x="3318" y="1688"/>
                <a:ext cx="132" cy="144"/>
                <a:chOff x="2880" y="2112"/>
                <a:chExt cx="528" cy="576"/>
              </a:xfrm>
            </p:grpSpPr>
            <p:sp>
              <p:nvSpPr>
                <p:cNvPr id="84" name="AutoShape 55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56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" name="AutoShape 57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Oval 58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" name="Group 59"/>
              <p:cNvGrpSpPr>
                <a:grpSpLocks/>
              </p:cNvGrpSpPr>
              <p:nvPr/>
            </p:nvGrpSpPr>
            <p:grpSpPr bwMode="auto">
              <a:xfrm>
                <a:off x="2784" y="1797"/>
                <a:ext cx="528" cy="192"/>
                <a:chOff x="2784" y="1776"/>
                <a:chExt cx="528" cy="192"/>
              </a:xfrm>
            </p:grpSpPr>
            <p:sp>
              <p:nvSpPr>
                <p:cNvPr id="8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976" y="1776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" name="Line 6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784" y="187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4500562" y="3954324"/>
              <a:ext cx="55496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FEHE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381488" y="3786190"/>
            <a:ext cx="1868566" cy="978408"/>
            <a:chOff x="2737420" y="4491116"/>
            <a:chExt cx="1868566" cy="978408"/>
          </a:xfrm>
        </p:grpSpPr>
        <p:sp>
          <p:nvSpPr>
            <p:cNvPr id="116" name="Up Arrow 115"/>
            <p:cNvSpPr/>
            <p:nvPr/>
          </p:nvSpPr>
          <p:spPr>
            <a:xfrm rot="2411138">
              <a:off x="4277381" y="4491116"/>
              <a:ext cx="328605" cy="978408"/>
            </a:xfrm>
            <a:prstGeom prst="upArrow">
              <a:avLst>
                <a:gd name="adj1" fmla="val 28062"/>
                <a:gd name="adj2" fmla="val 54426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Text Box 32"/>
            <p:cNvSpPr txBox="1">
              <a:spLocks noChangeArrowheads="1"/>
            </p:cNvSpPr>
            <p:nvPr/>
          </p:nvSpPr>
          <p:spPr bwMode="auto">
            <a:xfrm>
              <a:off x="2737420" y="4991182"/>
              <a:ext cx="14486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CC3300"/>
                  </a:solidFill>
                </a:rPr>
                <a:t>ENERGY RECYCLE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658533" y="2643183"/>
            <a:ext cx="1611723" cy="1146779"/>
            <a:chOff x="7116060" y="3205232"/>
            <a:chExt cx="1611723" cy="1146779"/>
          </a:xfrm>
        </p:grpSpPr>
        <p:sp>
          <p:nvSpPr>
            <p:cNvPr id="119" name="Up Arrow 118"/>
            <p:cNvSpPr/>
            <p:nvPr/>
          </p:nvSpPr>
          <p:spPr>
            <a:xfrm rot="19188862" flipH="1">
              <a:off x="7492091" y="3205232"/>
              <a:ext cx="328605" cy="978408"/>
            </a:xfrm>
            <a:prstGeom prst="upArrow">
              <a:avLst>
                <a:gd name="adj1" fmla="val 28062"/>
                <a:gd name="adj2" fmla="val 54426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7116060" y="4044234"/>
              <a:ext cx="161172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MATERIAL RECYCLE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595407" y="4704718"/>
            <a:ext cx="47169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66"/>
                </a:solidFill>
              </a:rPr>
              <a:t>PROCESS INTEGRATION</a:t>
            </a:r>
          </a:p>
          <a:p>
            <a:pPr algn="ctr"/>
            <a:r>
              <a:rPr lang="en-US" dirty="0"/>
              <a:t>Minimizes</a:t>
            </a:r>
          </a:p>
          <a:p>
            <a:pPr algn="ctr"/>
            <a:r>
              <a:rPr lang="en-US" b="1" dirty="0">
                <a:solidFill>
                  <a:srgbClr val="0000FF"/>
                </a:solidFill>
              </a:rPr>
              <a:t>A consumed per kg B product</a:t>
            </a:r>
          </a:p>
          <a:p>
            <a:pPr algn="ctr"/>
            <a:r>
              <a:rPr lang="en-US" b="1" dirty="0">
                <a:solidFill>
                  <a:srgbClr val="CC3300"/>
                </a:solidFill>
              </a:rPr>
              <a:t>Steam consumed per kg B product</a:t>
            </a:r>
          </a:p>
          <a:p>
            <a:endParaRPr lang="en-US" sz="1000" b="1" dirty="0">
              <a:solidFill>
                <a:srgbClr val="CC3300"/>
              </a:solidFill>
            </a:endParaRPr>
          </a:p>
          <a:p>
            <a:r>
              <a:rPr lang="en-US" sz="2400" b="1" dirty="0">
                <a:solidFill>
                  <a:srgbClr val="660066"/>
                </a:solidFill>
              </a:rPr>
              <a:t>ENHANCES PROCESS PROFITABILITY</a:t>
            </a:r>
            <a:endParaRPr lang="en-IN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1680" y="2043"/>
              <a:ext cx="54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REACTOR</a:t>
              </a:r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6" name="Group 50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9" name="Group 6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22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" name="AutoShape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1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1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13" name="Group 14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17" name="AutoShap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9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05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A </a:t>
                  </a:r>
                  <a:r>
                    <a:rPr lang="en-US" sz="1400">
                      <a:sym typeface="Wingdings" pitchFamily="2" charset="2"/>
                    </a:rPr>
                    <a:t> B</a:t>
                  </a:r>
                  <a:endParaRPr lang="en-US" sz="1400"/>
                </a:p>
              </p:txBody>
            </p:sp>
            <p:sp>
              <p:nvSpPr>
                <p:cNvPr id="11" name="Freeform 52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>
                    <a:gd name="T0" fmla="*/ 0 w 576"/>
                    <a:gd name="T1" fmla="*/ 48 h 48"/>
                    <a:gd name="T2" fmla="*/ 144 w 576"/>
                    <a:gd name="T3" fmla="*/ 0 h 48"/>
                    <a:gd name="T4" fmla="*/ 336 w 576"/>
                    <a:gd name="T5" fmla="*/ 48 h 48"/>
                    <a:gd name="T6" fmla="*/ 576 w 576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76"/>
                    <a:gd name="T13" fmla="*/ 0 h 48"/>
                    <a:gd name="T14" fmla="*/ 576 w 576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Text Box 106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20" name="Group 111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27" name="Line 95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4" name="Group 17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30" name="AutoShape 18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AutoShape 20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Text Box 112"/>
            <p:cNvSpPr txBox="1">
              <a:spLocks noChangeArrowheads="1"/>
            </p:cNvSpPr>
            <p:nvPr/>
          </p:nvSpPr>
          <p:spPr bwMode="auto">
            <a:xfrm>
              <a:off x="380" y="1252"/>
              <a:ext cx="457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Fresh A</a:t>
              </a:r>
            </a:p>
          </p:txBody>
        </p:sp>
      </p:grpSp>
      <p:grpSp>
        <p:nvGrpSpPr>
          <p:cNvPr id="25" name="Group 117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34" name="Line 93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94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Text Box 114"/>
            <p:cNvSpPr txBox="1">
              <a:spLocks noChangeArrowheads="1"/>
            </p:cNvSpPr>
            <p:nvPr/>
          </p:nvSpPr>
          <p:spPr bwMode="auto">
            <a:xfrm>
              <a:off x="2027" y="1159"/>
              <a:ext cx="55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Recycle A</a:t>
              </a:r>
            </a:p>
          </p:txBody>
        </p:sp>
      </p:grpSp>
      <p:grpSp>
        <p:nvGrpSpPr>
          <p:cNvPr id="29" name="Group 116"/>
          <p:cNvGrpSpPr>
            <a:grpSpLocks/>
          </p:cNvGrpSpPr>
          <p:nvPr/>
        </p:nvGrpSpPr>
        <p:grpSpPr bwMode="auto">
          <a:xfrm>
            <a:off x="4718050" y="2133601"/>
            <a:ext cx="4171950" cy="4259263"/>
            <a:chOff x="1488" y="1591"/>
            <a:chExt cx="2628" cy="2683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37" name="Group 108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93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4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38" name="Group 1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96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" name="Group 104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41" name="Group 102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4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90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AutoShape 5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AutoShape 58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44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46" name="Group 2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87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8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9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82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7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84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5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6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50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55" name="Group 7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78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80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3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75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6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7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4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9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38"/>
                    <a:ext cx="193" cy="240"/>
                    <a:chOff x="3600" y="2928"/>
                    <a:chExt cx="672" cy="576"/>
                  </a:xfrm>
                </p:grpSpPr>
                <p:sp>
                  <p:nvSpPr>
                    <p:cNvPr id="70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AutoShape 82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4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72" name="Group 2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7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4" name="Group 8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4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7" name="Freeform 92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>
                      <a:gd name="T0" fmla="*/ 0 w 240"/>
                      <a:gd name="T1" fmla="*/ 7 h 48"/>
                      <a:gd name="T2" fmla="*/ 96 w 240"/>
                      <a:gd name="T3" fmla="*/ 0 h 48"/>
                      <a:gd name="T4" fmla="*/ 144 w 240"/>
                      <a:gd name="T5" fmla="*/ 7 h 48"/>
                      <a:gd name="T6" fmla="*/ 240 w 240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40"/>
                      <a:gd name="T13" fmla="*/ 0 h 48"/>
                      <a:gd name="T14" fmla="*/ 240 w 240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81" name="Group 9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61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3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3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C</a:t>
                  </a:r>
                </a:p>
                <a:p>
                  <a:r>
                    <a:rPr lang="en-US" sz="1400"/>
                    <a:t>O</a:t>
                  </a:r>
                </a:p>
                <a:p>
                  <a:r>
                    <a:rPr lang="en-US" sz="1400"/>
                    <a:t>L</a:t>
                  </a:r>
                </a:p>
                <a:p>
                  <a:r>
                    <a:rPr lang="en-US" sz="1400"/>
                    <a:t>U</a:t>
                  </a:r>
                </a:p>
                <a:p>
                  <a:r>
                    <a:rPr lang="en-US" sz="1400"/>
                    <a:t>M</a:t>
                  </a:r>
                </a:p>
                <a:p>
                  <a:r>
                    <a:rPr lang="en-US" sz="1400"/>
                    <a:t>N</a:t>
                  </a:r>
                </a:p>
              </p:txBody>
            </p:sp>
          </p:grpSp>
        </p:grpSp>
        <p:sp>
          <p:nvSpPr>
            <p:cNvPr id="39" name="Text Box 115"/>
            <p:cNvSpPr txBox="1">
              <a:spLocks noChangeArrowheads="1"/>
            </p:cNvSpPr>
            <p:nvPr/>
          </p:nvSpPr>
          <p:spPr bwMode="auto">
            <a:xfrm>
              <a:off x="3552" y="4080"/>
              <a:ext cx="56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Product B</a:t>
              </a:r>
            </a:p>
          </p:txBody>
        </p:sp>
      </p:grpSp>
      <p:grpSp>
        <p:nvGrpSpPr>
          <p:cNvPr id="83" name="Group 173"/>
          <p:cNvGrpSpPr>
            <a:grpSpLocks/>
          </p:cNvGrpSpPr>
          <p:nvPr/>
        </p:nvGrpSpPr>
        <p:grpSpPr bwMode="auto">
          <a:xfrm>
            <a:off x="3700463" y="3200400"/>
            <a:ext cx="2184400" cy="750888"/>
            <a:chOff x="1371" y="2016"/>
            <a:chExt cx="1376" cy="473"/>
          </a:xfrm>
        </p:grpSpPr>
        <p:grpSp>
          <p:nvGrpSpPr>
            <p:cNvPr id="95" name="Group 129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99" name="Group 121"/>
              <p:cNvGrpSpPr>
                <a:grpSpLocks/>
              </p:cNvGrpSpPr>
              <p:nvPr/>
            </p:nvGrpSpPr>
            <p:grpSpPr bwMode="auto">
              <a:xfrm>
                <a:off x="1371" y="2016"/>
                <a:ext cx="213" cy="175"/>
                <a:chOff x="1175" y="2948"/>
                <a:chExt cx="213" cy="175"/>
              </a:xfrm>
            </p:grpSpPr>
            <p:sp>
              <p:nvSpPr>
                <p:cNvPr id="11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3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111" name="Oval 12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" name="Line 122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" name="Line 124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00" name="Group 172"/>
            <p:cNvGrpSpPr>
              <a:grpSpLocks/>
            </p:cNvGrpSpPr>
            <p:nvPr/>
          </p:nvGrpSpPr>
          <p:grpSpPr bwMode="auto">
            <a:xfrm>
              <a:off x="2235" y="2215"/>
              <a:ext cx="512" cy="274"/>
              <a:chOff x="2235" y="2215"/>
              <a:chExt cx="512" cy="274"/>
            </a:xfrm>
          </p:grpSpPr>
          <p:grpSp>
            <p:nvGrpSpPr>
              <p:cNvPr id="101" name="Group 135"/>
              <p:cNvGrpSpPr>
                <a:grpSpLocks/>
              </p:cNvGrpSpPr>
              <p:nvPr/>
            </p:nvGrpSpPr>
            <p:grpSpPr bwMode="auto">
              <a:xfrm>
                <a:off x="2540" y="2215"/>
                <a:ext cx="207" cy="175"/>
                <a:chOff x="1175" y="2948"/>
                <a:chExt cx="207" cy="175"/>
              </a:xfrm>
            </p:grpSpPr>
            <p:sp>
              <p:nvSpPr>
                <p:cNvPr id="105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06" name="Oval 137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Line 141"/>
              <p:cNvSpPr>
                <a:spLocks noChangeShapeType="1"/>
              </p:cNvSpPr>
              <p:nvPr/>
            </p:nvSpPr>
            <p:spPr bwMode="auto">
              <a:xfrm>
                <a:off x="2235" y="2305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4" name="Line 142"/>
              <p:cNvSpPr>
                <a:spLocks noChangeShapeType="1"/>
              </p:cNvSpPr>
              <p:nvPr/>
            </p:nvSpPr>
            <p:spPr bwMode="auto">
              <a:xfrm>
                <a:off x="2661" y="23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02" name="Group 174"/>
          <p:cNvGrpSpPr>
            <a:grpSpLocks/>
          </p:cNvGrpSpPr>
          <p:nvPr/>
        </p:nvGrpSpPr>
        <p:grpSpPr bwMode="auto">
          <a:xfrm>
            <a:off x="6432552" y="1851025"/>
            <a:ext cx="1417638" cy="4217988"/>
            <a:chOff x="3092" y="1166"/>
            <a:chExt cx="893" cy="2657"/>
          </a:xfrm>
        </p:grpSpPr>
        <p:grpSp>
          <p:nvGrpSpPr>
            <p:cNvPr id="107" name="Group 145"/>
            <p:cNvGrpSpPr>
              <a:grpSpLocks/>
            </p:cNvGrpSpPr>
            <p:nvPr/>
          </p:nvGrpSpPr>
          <p:grpSpPr bwMode="auto">
            <a:xfrm>
              <a:off x="3092" y="1166"/>
              <a:ext cx="424" cy="260"/>
              <a:chOff x="3092" y="1166"/>
              <a:chExt cx="424" cy="260"/>
            </a:xfrm>
          </p:grpSpPr>
          <p:grpSp>
            <p:nvGrpSpPr>
              <p:cNvPr id="112" name="Group 138"/>
              <p:cNvGrpSpPr>
                <a:grpSpLocks/>
              </p:cNvGrpSpPr>
              <p:nvPr/>
            </p:nvGrpSpPr>
            <p:grpSpPr bwMode="auto">
              <a:xfrm>
                <a:off x="3298" y="1166"/>
                <a:ext cx="218" cy="175"/>
                <a:chOff x="1172" y="2948"/>
                <a:chExt cx="218" cy="175"/>
              </a:xfrm>
            </p:grpSpPr>
            <p:sp>
              <p:nvSpPr>
                <p:cNvPr id="12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172" y="2949"/>
                  <a:ext cx="21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PC</a:t>
                  </a:r>
                </a:p>
              </p:txBody>
            </p:sp>
            <p:sp>
              <p:nvSpPr>
                <p:cNvPr id="128" name="Oval 14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" name="Line 143"/>
              <p:cNvSpPr>
                <a:spLocks noChangeShapeType="1"/>
              </p:cNvSpPr>
              <p:nvPr/>
            </p:nvSpPr>
            <p:spPr bwMode="auto">
              <a:xfrm flipV="1">
                <a:off x="3092" y="123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6" name="Line 144"/>
              <p:cNvSpPr>
                <a:spLocks noChangeShapeType="1"/>
              </p:cNvSpPr>
              <p:nvPr/>
            </p:nvSpPr>
            <p:spPr bwMode="auto">
              <a:xfrm>
                <a:off x="3093" y="123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3737" y="1687"/>
              <a:ext cx="214" cy="175"/>
              <a:chOff x="3737" y="1687"/>
              <a:chExt cx="214" cy="175"/>
            </a:xfrm>
          </p:grpSpPr>
          <p:grpSp>
            <p:nvGrpSpPr>
              <p:cNvPr id="114" name="Group 148"/>
              <p:cNvGrpSpPr>
                <a:grpSpLocks/>
              </p:cNvGrpSpPr>
              <p:nvPr/>
            </p:nvGrpSpPr>
            <p:grpSpPr bwMode="auto">
              <a:xfrm>
                <a:off x="3744" y="1687"/>
                <a:ext cx="207" cy="175"/>
                <a:chOff x="1175" y="2948"/>
                <a:chExt cx="207" cy="175"/>
              </a:xfrm>
            </p:grpSpPr>
            <p:sp>
              <p:nvSpPr>
                <p:cNvPr id="122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23" name="Oval 15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Line 154"/>
              <p:cNvSpPr>
                <a:spLocks noChangeShapeType="1"/>
              </p:cNvSpPr>
              <p:nvPr/>
            </p:nvSpPr>
            <p:spPr bwMode="auto">
              <a:xfrm>
                <a:off x="3737" y="1783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15" name="Group 158"/>
            <p:cNvGrpSpPr>
              <a:grpSpLocks/>
            </p:cNvGrpSpPr>
            <p:nvPr/>
          </p:nvGrpSpPr>
          <p:grpSpPr bwMode="auto">
            <a:xfrm>
              <a:off x="3230" y="3648"/>
              <a:ext cx="755" cy="175"/>
              <a:chOff x="3230" y="3648"/>
              <a:chExt cx="755" cy="175"/>
            </a:xfrm>
          </p:grpSpPr>
          <p:grpSp>
            <p:nvGrpSpPr>
              <p:cNvPr id="116" name="Group 151"/>
              <p:cNvGrpSpPr>
                <a:grpSpLocks/>
              </p:cNvGrpSpPr>
              <p:nvPr/>
            </p:nvGrpSpPr>
            <p:grpSpPr bwMode="auto">
              <a:xfrm>
                <a:off x="3778" y="3648"/>
                <a:ext cx="207" cy="175"/>
                <a:chOff x="1175" y="2948"/>
                <a:chExt cx="207" cy="175"/>
              </a:xfrm>
            </p:grpSpPr>
            <p:sp>
              <p:nvSpPr>
                <p:cNvPr id="118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119" name="Oval 15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" name="Line 157"/>
              <p:cNvSpPr>
                <a:spLocks noChangeShapeType="1"/>
              </p:cNvSpPr>
              <p:nvPr/>
            </p:nvSpPr>
            <p:spPr bwMode="auto">
              <a:xfrm>
                <a:off x="3230" y="3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0" name="Group 180"/>
          <p:cNvGrpSpPr>
            <a:grpSpLocks/>
          </p:cNvGrpSpPr>
          <p:nvPr/>
        </p:nvGrpSpPr>
        <p:grpSpPr bwMode="auto">
          <a:xfrm>
            <a:off x="6019802" y="2667000"/>
            <a:ext cx="1100138" cy="2876550"/>
            <a:chOff x="2832" y="1680"/>
            <a:chExt cx="693" cy="1812"/>
          </a:xfrm>
        </p:grpSpPr>
        <p:sp>
          <p:nvSpPr>
            <p:cNvPr id="130" name="Line 162"/>
            <p:cNvSpPr>
              <a:spLocks noChangeShapeType="1"/>
            </p:cNvSpPr>
            <p:nvPr/>
          </p:nvSpPr>
          <p:spPr bwMode="auto">
            <a:xfrm flipV="1">
              <a:off x="3312" y="185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4" name="Group 176"/>
            <p:cNvGrpSpPr>
              <a:grpSpLocks/>
            </p:cNvGrpSpPr>
            <p:nvPr/>
          </p:nvGrpSpPr>
          <p:grpSpPr bwMode="auto">
            <a:xfrm>
              <a:off x="2832" y="1680"/>
              <a:ext cx="693" cy="1812"/>
              <a:chOff x="2832" y="1680"/>
              <a:chExt cx="693" cy="1812"/>
            </a:xfrm>
          </p:grpSpPr>
          <p:grpSp>
            <p:nvGrpSpPr>
              <p:cNvPr id="129" name="Group 175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131" name="Group 159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19" cy="175"/>
                  <a:chOff x="1170" y="2948"/>
                  <a:chExt cx="219" cy="175"/>
                </a:xfrm>
              </p:grpSpPr>
              <p:sp>
                <p:nvSpPr>
                  <p:cNvPr id="143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144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1" name="Line 164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2" name="Line 165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32" name="Group 171"/>
              <p:cNvGrpSpPr>
                <a:grpSpLocks/>
              </p:cNvGrpSpPr>
              <p:nvPr/>
            </p:nvGrpSpPr>
            <p:grpSpPr bwMode="auto">
              <a:xfrm>
                <a:off x="3209" y="3186"/>
                <a:ext cx="316" cy="306"/>
                <a:chOff x="3209" y="3186"/>
                <a:chExt cx="316" cy="306"/>
              </a:xfrm>
            </p:grpSpPr>
            <p:grpSp>
              <p:nvGrpSpPr>
                <p:cNvPr id="133" name="Group 166"/>
                <p:cNvGrpSpPr>
                  <a:grpSpLocks/>
                </p:cNvGrpSpPr>
                <p:nvPr/>
              </p:nvGrpSpPr>
              <p:grpSpPr bwMode="auto">
                <a:xfrm>
                  <a:off x="3312" y="3186"/>
                  <a:ext cx="213" cy="175"/>
                  <a:chOff x="1175" y="2948"/>
                  <a:chExt cx="213" cy="175"/>
                </a:xfrm>
              </p:grpSpPr>
              <p:sp>
                <p:nvSpPr>
                  <p:cNvPr id="137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3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138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" name="Line 169"/>
                <p:cNvSpPr>
                  <a:spLocks noChangeShapeType="1"/>
                </p:cNvSpPr>
                <p:nvPr/>
              </p:nvSpPr>
              <p:spPr bwMode="auto">
                <a:xfrm>
                  <a:off x="3209" y="3265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6" name="Line 170"/>
                <p:cNvSpPr>
                  <a:spLocks noChangeShapeType="1"/>
                </p:cNvSpPr>
                <p:nvPr/>
              </p:nvSpPr>
              <p:spPr bwMode="auto">
                <a:xfrm>
                  <a:off x="3449" y="3360"/>
                  <a:ext cx="0" cy="13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34" name="Group 188"/>
          <p:cNvGrpSpPr>
            <a:grpSpLocks/>
          </p:cNvGrpSpPr>
          <p:nvPr/>
        </p:nvGrpSpPr>
        <p:grpSpPr bwMode="auto">
          <a:xfrm>
            <a:off x="3548063" y="2427288"/>
            <a:ext cx="3505200" cy="2633662"/>
            <a:chOff x="1275" y="1529"/>
            <a:chExt cx="2208" cy="1659"/>
          </a:xfrm>
        </p:grpSpPr>
        <p:sp>
          <p:nvSpPr>
            <p:cNvPr id="158" name="Line 184"/>
            <p:cNvSpPr>
              <a:spLocks noChangeShapeType="1"/>
            </p:cNvSpPr>
            <p:nvPr/>
          </p:nvSpPr>
          <p:spPr bwMode="auto">
            <a:xfrm>
              <a:off x="1275" y="1955"/>
              <a:ext cx="144" cy="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" name="Line 185"/>
            <p:cNvSpPr>
              <a:spLocks noChangeShapeType="1"/>
            </p:cNvSpPr>
            <p:nvPr/>
          </p:nvSpPr>
          <p:spPr bwMode="auto">
            <a:xfrm>
              <a:off x="2661" y="206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" name="Line 186"/>
            <p:cNvSpPr>
              <a:spLocks noChangeShapeType="1"/>
            </p:cNvSpPr>
            <p:nvPr/>
          </p:nvSpPr>
          <p:spPr bwMode="auto">
            <a:xfrm>
              <a:off x="3429" y="30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Line 187"/>
            <p:cNvSpPr>
              <a:spLocks noChangeShapeType="1"/>
            </p:cNvSpPr>
            <p:nvPr/>
          </p:nvSpPr>
          <p:spPr bwMode="auto">
            <a:xfrm flipH="1">
              <a:off x="3395" y="1529"/>
              <a:ext cx="88" cy="17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9" name="Group 163"/>
          <p:cNvGrpSpPr/>
          <p:nvPr/>
        </p:nvGrpSpPr>
        <p:grpSpPr>
          <a:xfrm>
            <a:off x="3336926" y="1143001"/>
            <a:ext cx="1382703" cy="928688"/>
            <a:chOff x="1812925" y="1143001"/>
            <a:chExt cx="1382703" cy="928688"/>
          </a:xfrm>
        </p:grpSpPr>
        <p:grpSp>
          <p:nvGrpSpPr>
            <p:cNvPr id="145" name="Group 189"/>
            <p:cNvGrpSpPr>
              <a:grpSpLocks/>
            </p:cNvGrpSpPr>
            <p:nvPr/>
          </p:nvGrpSpPr>
          <p:grpSpPr bwMode="auto">
            <a:xfrm>
              <a:off x="1812925" y="1143001"/>
              <a:ext cx="1238250" cy="928688"/>
              <a:chOff x="1142" y="720"/>
              <a:chExt cx="780" cy="585"/>
            </a:xfrm>
          </p:grpSpPr>
          <p:grpSp>
            <p:nvGrpSpPr>
              <p:cNvPr id="146" name="Group 146"/>
              <p:cNvGrpSpPr>
                <a:grpSpLocks/>
              </p:cNvGrpSpPr>
              <p:nvPr/>
            </p:nvGrpSpPr>
            <p:grpSpPr bwMode="auto">
              <a:xfrm>
                <a:off x="1584" y="720"/>
                <a:ext cx="338" cy="585"/>
                <a:chOff x="1584" y="720"/>
                <a:chExt cx="338" cy="585"/>
              </a:xfrm>
            </p:grpSpPr>
            <p:grpSp>
              <p:nvGrpSpPr>
                <p:cNvPr id="147" name="Group 126"/>
                <p:cNvGrpSpPr>
                  <a:grpSpLocks/>
                </p:cNvGrpSpPr>
                <p:nvPr/>
              </p:nvGrpSpPr>
              <p:grpSpPr bwMode="auto">
                <a:xfrm>
                  <a:off x="1584" y="720"/>
                  <a:ext cx="211" cy="175"/>
                  <a:chOff x="1175" y="2948"/>
                  <a:chExt cx="211" cy="175"/>
                </a:xfrm>
              </p:grpSpPr>
              <p:sp>
                <p:nvSpPr>
                  <p:cNvPr id="155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CC3300"/>
                        </a:solidFill>
                      </a:rPr>
                      <a:t>FC</a:t>
                    </a:r>
                  </a:p>
                </p:txBody>
              </p:sp>
              <p:sp>
                <p:nvSpPr>
                  <p:cNvPr id="15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0" name="Group 134"/>
                <p:cNvGrpSpPr>
                  <a:grpSpLocks/>
                </p:cNvGrpSpPr>
                <p:nvPr/>
              </p:nvGrpSpPr>
              <p:grpSpPr bwMode="auto">
                <a:xfrm>
                  <a:off x="1701" y="802"/>
                  <a:ext cx="221" cy="503"/>
                  <a:chOff x="1701" y="802"/>
                  <a:chExt cx="221" cy="503"/>
                </a:xfrm>
              </p:grpSpPr>
              <p:sp>
                <p:nvSpPr>
                  <p:cNvPr id="152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920" y="802"/>
                    <a:ext cx="0" cy="503"/>
                  </a:xfrm>
                  <a:prstGeom prst="line">
                    <a:avLst/>
                  </a:prstGeom>
                  <a:noFill/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5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0" y="802"/>
                    <a:ext cx="1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54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01" y="891"/>
                    <a:ext cx="0" cy="104"/>
                  </a:xfrm>
                  <a:prstGeom prst="line">
                    <a:avLst/>
                  </a:prstGeom>
                  <a:noFill/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51" name="Group 179"/>
              <p:cNvGrpSpPr>
                <a:grpSpLocks/>
              </p:cNvGrpSpPr>
              <p:nvPr/>
            </p:nvGrpSpPr>
            <p:grpSpPr bwMode="auto">
              <a:xfrm>
                <a:off x="1142" y="720"/>
                <a:ext cx="483" cy="174"/>
                <a:chOff x="1142" y="720"/>
                <a:chExt cx="483" cy="174"/>
              </a:xfrm>
            </p:grpSpPr>
            <p:sp>
              <p:nvSpPr>
                <p:cNvPr id="148" name="Line 177"/>
                <p:cNvSpPr>
                  <a:spLocks noChangeShapeType="1"/>
                </p:cNvSpPr>
                <p:nvPr/>
              </p:nvSpPr>
              <p:spPr bwMode="auto">
                <a:xfrm>
                  <a:off x="1423" y="809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rgbClr val="CC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9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142" y="720"/>
                  <a:ext cx="297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>
                      <a:solidFill>
                        <a:srgbClr val="CC3300"/>
                      </a:solidFill>
                    </a:rPr>
                    <a:t>TPM</a:t>
                  </a:r>
                </a:p>
              </p:txBody>
            </p:sp>
          </p:grpSp>
        </p:grpSp>
        <p:sp>
          <p:nvSpPr>
            <p:cNvPr id="163" name="Line 132"/>
            <p:cNvSpPr>
              <a:spLocks noChangeShapeType="1"/>
            </p:cNvSpPr>
            <p:nvPr/>
          </p:nvSpPr>
          <p:spPr bwMode="auto">
            <a:xfrm flipH="1">
              <a:off x="3051628" y="2071678"/>
              <a:ext cx="14400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5" name="Right Arrow 164"/>
          <p:cNvSpPr/>
          <p:nvPr/>
        </p:nvSpPr>
        <p:spPr>
          <a:xfrm>
            <a:off x="3238480" y="1785926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00B050"/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U-Turn Arrow 165"/>
          <p:cNvSpPr/>
          <p:nvPr/>
        </p:nvSpPr>
        <p:spPr>
          <a:xfrm rot="5400000" flipH="1">
            <a:off x="4984139" y="1835743"/>
            <a:ext cx="1244158" cy="877824"/>
          </a:xfrm>
          <a:prstGeom prst="uturnArrow">
            <a:avLst>
              <a:gd name="adj1" fmla="val 16319"/>
              <a:gd name="adj2" fmla="val 25000"/>
              <a:gd name="adj3" fmla="val 25000"/>
              <a:gd name="adj4" fmla="val 62446"/>
              <a:gd name="adj5" fmla="val 100000"/>
            </a:avLst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7" name="Right Arrow 166"/>
          <p:cNvSpPr/>
          <p:nvPr/>
        </p:nvSpPr>
        <p:spPr>
          <a:xfrm flipH="1">
            <a:off x="4310050" y="1285860"/>
            <a:ext cx="978408" cy="484632"/>
          </a:xfrm>
          <a:prstGeom prst="rightArrow">
            <a:avLst>
              <a:gd name="adj1" fmla="val 38207"/>
              <a:gd name="adj2" fmla="val 40173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/>
          <p:cNvSpPr txBox="1"/>
          <p:nvPr/>
        </p:nvSpPr>
        <p:spPr>
          <a:xfrm>
            <a:off x="7524761" y="4643447"/>
            <a:ext cx="306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large swings in recycle rate</a:t>
            </a:r>
          </a:p>
          <a:p>
            <a:r>
              <a:rPr lang="en-US" b="1" dirty="0"/>
              <a:t>Lower Throughput De-rating</a:t>
            </a:r>
            <a:endParaRPr lang="en-IN" b="1" dirty="0"/>
          </a:p>
        </p:txBody>
      </p:sp>
      <p:sp>
        <p:nvSpPr>
          <p:cNvPr id="157" name="Title 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Recycle Snowball Effect</a:t>
            </a:r>
            <a:r>
              <a:rPr lang="en-US" baseline="-25000" dirty="0"/>
              <a:t> 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0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Guideline for Recycle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8737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b="1" dirty="0"/>
              <a:t>Structure the control system to transform variability out of the recycle loop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IN" dirty="0"/>
              <a:t>Hold what’s going around the recycle loop</a:t>
            </a:r>
          </a:p>
          <a:p>
            <a:r>
              <a:rPr lang="en-IN" dirty="0"/>
              <a:t>Energy Recycle Loop</a:t>
            </a:r>
          </a:p>
          <a:p>
            <a:pPr lvl="1">
              <a:spcAft>
                <a:spcPts val="1200"/>
              </a:spcAft>
            </a:pPr>
            <a:r>
              <a:rPr lang="en-IN" dirty="0"/>
              <a:t>Hold a temperature inside the recycle loop</a:t>
            </a:r>
          </a:p>
          <a:p>
            <a:r>
              <a:rPr lang="en-IN" dirty="0"/>
              <a:t>Material Recycle Loop</a:t>
            </a:r>
          </a:p>
          <a:p>
            <a:pPr lvl="1"/>
            <a:r>
              <a:rPr lang="en-IN" dirty="0"/>
              <a:t>Hold component rate(s) going around recycle loop</a:t>
            </a:r>
          </a:p>
          <a:p>
            <a:pPr lvl="1"/>
            <a:r>
              <a:rPr lang="en-IN" dirty="0"/>
              <a:t>Material balance control structure brings in fresh component(s) that are recycled as make-up streams</a:t>
            </a:r>
          </a:p>
        </p:txBody>
      </p:sp>
    </p:spTree>
    <p:extLst>
      <p:ext uri="{BB962C8B-B14F-4D97-AF65-F5344CB8AC3E}">
        <p14:creationId xmlns:p14="http://schemas.microsoft.com/office/powerpoint/2010/main" val="18660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Basics: Chemical Process Operation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70313" y="1143001"/>
            <a:ext cx="3529428" cy="461665"/>
          </a:xfrm>
          <a:prstGeom prst="rect">
            <a:avLst/>
          </a:prstGeom>
          <a:solidFill>
            <a:srgbClr val="66FFCC">
              <a:alpha val="37000"/>
            </a:srgbClr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Key Production Objectives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0" y="3657601"/>
            <a:ext cx="6576608" cy="461665"/>
          </a:xfrm>
          <a:prstGeom prst="rect">
            <a:avLst/>
          </a:prstGeom>
          <a:solidFill>
            <a:srgbClr val="0000FF">
              <a:alpha val="32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Operate plant to meet production objectives 24X7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048000" y="4343400"/>
            <a:ext cx="5041900" cy="1042988"/>
            <a:chOff x="960" y="2736"/>
            <a:chExt cx="3176" cy="657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28" y="3105"/>
              <a:ext cx="206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/>
              <a:r>
                <a:rPr lang="en-US" sz="2400">
                  <a:solidFill>
                    <a:srgbClr val="99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Process Disturbances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60" y="2736"/>
              <a:ext cx="317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99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Production Objective Itself Can Change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86038" y="1600200"/>
            <a:ext cx="6686550" cy="771525"/>
            <a:chOff x="669" y="1008"/>
            <a:chExt cx="4212" cy="486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69" y="1203"/>
              <a:ext cx="600" cy="29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Safety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301" y="1203"/>
              <a:ext cx="748" cy="29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Stability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930" y="1203"/>
              <a:ext cx="951" cy="29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Economics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008" y="1008"/>
              <a:ext cx="3408" cy="202"/>
              <a:chOff x="1008" y="1008"/>
              <a:chExt cx="3408" cy="202"/>
            </a:xfrm>
          </p:grpSpPr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>
                <a:off x="2640" y="1008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34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4416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940427" y="2362200"/>
            <a:ext cx="4271963" cy="939800"/>
            <a:chOff x="2782" y="1488"/>
            <a:chExt cx="2691" cy="592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782" y="1634"/>
              <a:ext cx="875" cy="44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Production </a:t>
              </a:r>
            </a:p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Rate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882" y="1634"/>
              <a:ext cx="668" cy="44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 </a:t>
              </a:r>
            </a:p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Quality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808" y="1634"/>
              <a:ext cx="665" cy="44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Effluent </a:t>
              </a:r>
            </a:p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Specs</a:t>
              </a: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3168" y="1488"/>
              <a:ext cx="2016" cy="144"/>
              <a:chOff x="3168" y="1488"/>
              <a:chExt cx="2016" cy="144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168" y="1536"/>
                <a:ext cx="20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3168" y="153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1905000" y="5334003"/>
            <a:ext cx="8262938" cy="998538"/>
            <a:chOff x="240" y="3360"/>
            <a:chExt cx="5205" cy="629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40" y="3441"/>
              <a:ext cx="958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Ambient 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Conditions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7" y="3466"/>
              <a:ext cx="114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Raw material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Quality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254" y="3451"/>
              <a:ext cx="693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Sensor 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Noise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181" y="3451"/>
              <a:ext cx="1264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Equipment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Characteristics</a:t>
              </a:r>
            </a:p>
          </p:txBody>
        </p: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720" y="3360"/>
              <a:ext cx="4224" cy="144"/>
              <a:chOff x="720" y="3360"/>
              <a:chExt cx="4224" cy="144"/>
            </a:xfrm>
          </p:grpSpPr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4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2256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35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09786" y="1428736"/>
            <a:ext cx="7572428" cy="1231106"/>
            <a:chOff x="785786" y="1428736"/>
            <a:chExt cx="7572428" cy="123110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428736"/>
              <a:ext cx="157844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CC3300"/>
                  </a:solidFill>
                </a:rPr>
                <a:t>Safety</a:t>
              </a:r>
            </a:p>
            <a:p>
              <a:pPr algn="ctr"/>
              <a:endParaRPr lang="en-IN" sz="1000" b="1" dirty="0">
                <a:solidFill>
                  <a:srgbClr val="CC3300"/>
                </a:solidFill>
              </a:endParaRPr>
            </a:p>
            <a:p>
              <a:pPr algn="ctr"/>
              <a:r>
                <a:rPr lang="en-IN" sz="3200" b="1" dirty="0">
                  <a:solidFill>
                    <a:srgbClr val="CC3300"/>
                  </a:solidFill>
                </a:rPr>
                <a:t>Stability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00430" y="157161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400" b="1" dirty="0">
                  <a:solidFill>
                    <a:srgbClr val="CC3300"/>
                  </a:solidFill>
                </a:rPr>
                <a:t>≡</a:t>
              </a:r>
              <a:endParaRPr lang="en-IN" b="1" dirty="0">
                <a:solidFill>
                  <a:srgbClr val="CC33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9124" y="1494526"/>
              <a:ext cx="39290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CC3300"/>
                  </a:solidFill>
                </a:rPr>
                <a:t>Operate Process at Steady State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53400" y="3286125"/>
            <a:ext cx="5857244" cy="646331"/>
            <a:chOff x="1571604" y="3643314"/>
            <a:chExt cx="58572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571604" y="3643314"/>
              <a:ext cx="5857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3399"/>
                  </a:solidFill>
                </a:rPr>
                <a:t>Accumulation		Rate	</a:t>
              </a:r>
              <a:r>
                <a:rPr lang="en-IN" b="1" dirty="0" err="1">
                  <a:solidFill>
                    <a:srgbClr val="FF3399"/>
                  </a:solidFill>
                </a:rPr>
                <a:t>Rate</a:t>
              </a:r>
              <a:r>
                <a:rPr lang="en-IN" b="1" dirty="0">
                  <a:solidFill>
                    <a:srgbClr val="FF3399"/>
                  </a:solidFill>
                </a:rPr>
                <a:t>	Generation</a:t>
              </a:r>
            </a:p>
            <a:p>
              <a:r>
                <a:rPr lang="en-IN" b="1" dirty="0">
                  <a:solidFill>
                    <a:srgbClr val="FF3399"/>
                  </a:solidFill>
                </a:rPr>
                <a:t>        Rate			   In	 Out	       Rate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4662" y="37649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</a:rPr>
                <a:t>=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7884" y="375604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</a:rPr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7752" y="37147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</a:rPr>
                <a:t>−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24000" y="5143513"/>
            <a:ext cx="924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9900"/>
                </a:solidFill>
              </a:rPr>
              <a:t>Need PWC to drive accumulation of all independent inventories to zero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67175" y="2714620"/>
            <a:ext cx="1083787" cy="1517034"/>
            <a:chOff x="1855265" y="2644284"/>
            <a:chExt cx="1083787" cy="1517034"/>
          </a:xfrm>
        </p:grpSpPr>
        <p:sp>
          <p:nvSpPr>
            <p:cNvPr id="14" name="Up Arrow 13"/>
            <p:cNvSpPr>
              <a:spLocks noChangeAspect="1"/>
            </p:cNvSpPr>
            <p:nvPr/>
          </p:nvSpPr>
          <p:spPr>
            <a:xfrm rot="2475004">
              <a:off x="1855265" y="2987228"/>
              <a:ext cx="581558" cy="1174090"/>
            </a:xfrm>
            <a:prstGeom prst="upArrow">
              <a:avLst>
                <a:gd name="adj1" fmla="val 20972"/>
                <a:gd name="adj2" fmla="val 37560"/>
              </a:avLst>
            </a:prstGeom>
            <a:solidFill>
              <a:srgbClr val="339933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69052" y="2644284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400" b="1" dirty="0">
                  <a:solidFill>
                    <a:srgbClr val="339933"/>
                  </a:solidFill>
                </a:rPr>
                <a:t>0</a:t>
              </a:r>
              <a:endParaRPr lang="en-IN" b="1" dirty="0">
                <a:solidFill>
                  <a:srgbClr val="339933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 rot="16200000">
            <a:off x="8797931" y="3227399"/>
            <a:ext cx="584216" cy="558790"/>
            <a:chOff x="2880" y="2112"/>
            <a:chExt cx="528" cy="576"/>
          </a:xfrm>
          <a:solidFill>
            <a:srgbClr val="339933"/>
          </a:solidFill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880" y="2112"/>
              <a:ext cx="288" cy="576"/>
            </a:xfrm>
            <a:prstGeom prst="flowChartCollate">
              <a:avLst/>
            </a:prstGeom>
            <a:grpFill/>
            <a:ln w="95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024" y="2400"/>
              <a:ext cx="240" cy="0"/>
            </a:xfrm>
            <a:prstGeom prst="line">
              <a:avLst/>
            </a:prstGeom>
            <a:grpFill/>
            <a:ln w="95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264" y="2208"/>
              <a:ext cx="144" cy="384"/>
            </a:xfrm>
            <a:prstGeom prst="flowChartDelay">
              <a:avLst/>
            </a:prstGeom>
            <a:grpFill/>
            <a:ln w="9525" algn="ctr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325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Regulatory Control System</a:t>
            </a:r>
          </a:p>
          <a:p>
            <a:pPr lvl="1"/>
            <a:r>
              <a:rPr lang="en-IN" dirty="0"/>
              <a:t>Drives all inventory accumulation terms to zero</a:t>
            </a:r>
          </a:p>
          <a:p>
            <a:pPr lvl="1"/>
            <a:r>
              <a:rPr lang="en-IN" dirty="0"/>
              <a:t>Ensures plant operation around a steady state</a:t>
            </a:r>
          </a:p>
          <a:p>
            <a:endParaRPr lang="en-IN" dirty="0"/>
          </a:p>
          <a:p>
            <a:r>
              <a:rPr lang="en-IN" dirty="0"/>
              <a:t>What steady state to operate at</a:t>
            </a:r>
          </a:p>
          <a:p>
            <a:pPr lvl="1"/>
            <a:r>
              <a:rPr lang="en-IN" dirty="0"/>
              <a:t>Economic Optimum</a:t>
            </a:r>
          </a:p>
          <a:p>
            <a:pPr lvl="2"/>
            <a:r>
              <a:rPr lang="en-IN" dirty="0"/>
              <a:t>Minimize expensive utility consumption</a:t>
            </a:r>
          </a:p>
          <a:p>
            <a:pPr lvl="2"/>
            <a:r>
              <a:rPr lang="en-IN" dirty="0"/>
              <a:t>Maximize production</a:t>
            </a:r>
          </a:p>
        </p:txBody>
      </p:sp>
    </p:spTree>
    <p:extLst>
      <p:ext uri="{BB962C8B-B14F-4D97-AF65-F5344CB8AC3E}">
        <p14:creationId xmlns:p14="http://schemas.microsoft.com/office/powerpoint/2010/main" val="40532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Plantwide</a:t>
            </a:r>
            <a:r>
              <a:rPr lang="en-IN" dirty="0"/>
              <a:t> Control Hierarchy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62350" y="4714884"/>
            <a:ext cx="4457700" cy="1790700"/>
            <a:chOff x="2880" y="6810"/>
            <a:chExt cx="7020" cy="2820"/>
          </a:xfrm>
        </p:grpSpPr>
        <p:grpSp>
          <p:nvGrpSpPr>
            <p:cNvPr id="39" name="Group 7"/>
            <p:cNvGrpSpPr>
              <a:grpSpLocks/>
            </p:cNvGrpSpPr>
            <p:nvPr/>
          </p:nvGrpSpPr>
          <p:grpSpPr bwMode="auto">
            <a:xfrm>
              <a:off x="2880" y="6810"/>
              <a:ext cx="7020" cy="2340"/>
              <a:chOff x="2880" y="6810"/>
              <a:chExt cx="7020" cy="2340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2880" y="6810"/>
                <a:ext cx="7020" cy="23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3240" y="7196"/>
                <a:ext cx="1260" cy="361"/>
                <a:chOff x="3600" y="7826"/>
                <a:chExt cx="1260" cy="361"/>
              </a:xfrm>
            </p:grpSpPr>
            <p:sp>
              <p:nvSpPr>
                <p:cNvPr id="73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74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7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3" name="Group 15"/>
              <p:cNvGrpSpPr>
                <a:grpSpLocks/>
              </p:cNvGrpSpPr>
              <p:nvPr/>
            </p:nvGrpSpPr>
            <p:grpSpPr bwMode="auto">
              <a:xfrm>
                <a:off x="4320" y="7916"/>
                <a:ext cx="1260" cy="361"/>
                <a:chOff x="3600" y="7826"/>
                <a:chExt cx="1260" cy="361"/>
              </a:xfrm>
            </p:grpSpPr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9" name="Group 17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7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5580" y="7196"/>
                <a:ext cx="1260" cy="361"/>
                <a:chOff x="3600" y="7826"/>
                <a:chExt cx="1260" cy="361"/>
              </a:xfrm>
            </p:grpSpPr>
            <p:sp>
              <p:nvSpPr>
                <p:cNvPr id="63" name="Line 22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4" name="Group 23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65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7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5" name="Group 27"/>
              <p:cNvGrpSpPr>
                <a:grpSpLocks/>
              </p:cNvGrpSpPr>
              <p:nvPr/>
            </p:nvGrpSpPr>
            <p:grpSpPr bwMode="auto">
              <a:xfrm>
                <a:off x="7920" y="7196"/>
                <a:ext cx="1260" cy="361"/>
                <a:chOff x="3600" y="7826"/>
                <a:chExt cx="1260" cy="361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9" name="Group 29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6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2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6" name="Group 33"/>
              <p:cNvGrpSpPr>
                <a:grpSpLocks/>
              </p:cNvGrpSpPr>
              <p:nvPr/>
            </p:nvGrpSpPr>
            <p:grpSpPr bwMode="auto">
              <a:xfrm>
                <a:off x="6840" y="7916"/>
                <a:ext cx="1260" cy="361"/>
                <a:chOff x="3600" y="7826"/>
                <a:chExt cx="1260" cy="361"/>
              </a:xfrm>
            </p:grpSpPr>
            <p:sp>
              <p:nvSpPr>
                <p:cNvPr id="53" name="Line 34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4" name="Group 35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55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7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7" name="Group 39"/>
              <p:cNvGrpSpPr>
                <a:grpSpLocks/>
              </p:cNvGrpSpPr>
              <p:nvPr/>
            </p:nvGrpSpPr>
            <p:grpSpPr bwMode="auto">
              <a:xfrm>
                <a:off x="5580" y="8456"/>
                <a:ext cx="1260" cy="361"/>
                <a:chOff x="3600" y="7826"/>
                <a:chExt cx="1260" cy="361"/>
              </a:xfrm>
            </p:grpSpPr>
            <p:sp>
              <p:nvSpPr>
                <p:cNvPr id="48" name="Line 40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49" name="Group 41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50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2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5670" y="9090"/>
              <a:ext cx="14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1">
                  <a:ea typeface="Mangal" pitchFamily="2"/>
                  <a:cs typeface="Mangal" pitchFamily="2"/>
                </a:rPr>
                <a:t>PLANT</a:t>
              </a:r>
              <a:endParaRPr lang="en-US" sz="1600" b="1"/>
            </a:p>
          </p:txBody>
        </p:sp>
      </p:grp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8062973" y="5336578"/>
            <a:ext cx="25923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" name="Line 50"/>
          <p:cNvSpPr>
            <a:spLocks noChangeShapeType="1"/>
          </p:cNvSpPr>
          <p:nvPr/>
        </p:nvSpPr>
        <p:spPr bwMode="auto">
          <a:xfrm>
            <a:off x="8062973" y="5822639"/>
            <a:ext cx="45365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51"/>
          <p:cNvSpPr>
            <a:spLocks noChangeShapeType="1"/>
          </p:cNvSpPr>
          <p:nvPr/>
        </p:nvSpPr>
        <p:spPr bwMode="auto">
          <a:xfrm flipV="1">
            <a:off x="8322205" y="1934152"/>
            <a:ext cx="0" cy="340242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8516629" y="1448093"/>
            <a:ext cx="0" cy="437454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7381884" y="1448092"/>
            <a:ext cx="1152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381884" y="1934152"/>
            <a:ext cx="936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" name="AutoShape 55"/>
          <p:cNvSpPr>
            <a:spLocks noChangeArrowheads="1"/>
          </p:cNvSpPr>
          <p:nvPr/>
        </p:nvSpPr>
        <p:spPr bwMode="auto">
          <a:xfrm rot="16200000">
            <a:off x="6728315" y="1563306"/>
            <a:ext cx="1072934" cy="194424"/>
          </a:xfrm>
          <a:prstGeom prst="triangle">
            <a:avLst>
              <a:gd name="adj" fmla="val 49912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8289015" y="2152640"/>
            <a:ext cx="22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 dirty="0">
                <a:ea typeface="Mangal" pitchFamily="2"/>
                <a:cs typeface="Mangal" pitchFamily="2"/>
              </a:rPr>
              <a:t>Measurements</a:t>
            </a:r>
            <a:endParaRPr lang="en-US" dirty="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133850" y="857232"/>
            <a:ext cx="3028950" cy="4572000"/>
            <a:chOff x="3780" y="720"/>
            <a:chExt cx="4770" cy="7200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3915" y="5040"/>
              <a:ext cx="4635" cy="2880"/>
              <a:chOff x="3915" y="5040"/>
              <a:chExt cx="4635" cy="2880"/>
            </a:xfrm>
          </p:grpSpPr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V="1">
                <a:off x="3915" y="5040"/>
                <a:ext cx="90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60"/>
              <p:cNvSpPr>
                <a:spLocks noChangeShapeType="1"/>
              </p:cNvSpPr>
              <p:nvPr/>
            </p:nvSpPr>
            <p:spPr bwMode="auto">
              <a:xfrm flipH="1" flipV="1">
                <a:off x="7650" y="5040"/>
                <a:ext cx="90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Line 61"/>
              <p:cNvSpPr>
                <a:spLocks noChangeShapeType="1"/>
              </p:cNvSpPr>
              <p:nvPr/>
            </p:nvSpPr>
            <p:spPr bwMode="auto">
              <a:xfrm flipV="1">
                <a:off x="6225" y="5040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Line 62"/>
              <p:cNvSpPr>
                <a:spLocks noChangeShapeType="1"/>
              </p:cNvSpPr>
              <p:nvPr/>
            </p:nvSpPr>
            <p:spPr bwMode="auto">
              <a:xfrm flipV="1">
                <a:off x="7485" y="5040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Line 63"/>
              <p:cNvSpPr>
                <a:spLocks noChangeShapeType="1"/>
              </p:cNvSpPr>
              <p:nvPr/>
            </p:nvSpPr>
            <p:spPr bwMode="auto">
              <a:xfrm flipV="1">
                <a:off x="4965" y="5040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780" y="720"/>
              <a:ext cx="4680" cy="5940"/>
              <a:chOff x="3780" y="720"/>
              <a:chExt cx="4680" cy="5940"/>
            </a:xfrm>
          </p:grpSpPr>
          <p:sp>
            <p:nvSpPr>
              <p:cNvPr id="11" name="Text Box 65"/>
              <p:cNvSpPr txBox="1">
                <a:spLocks noChangeArrowheads="1"/>
              </p:cNvSpPr>
              <p:nvPr/>
            </p:nvSpPr>
            <p:spPr bwMode="auto">
              <a:xfrm>
                <a:off x="4500" y="432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ea typeface="Mangal" pitchFamily="2"/>
                    <a:cs typeface="Mangal" pitchFamily="2"/>
                  </a:rPr>
                  <a:t>Regulatory Control Layer</a:t>
                </a:r>
              </a:p>
              <a:p>
                <a:r>
                  <a:rPr lang="en-US" sz="1200">
                    <a:ea typeface="Mangal" pitchFamily="2"/>
                    <a:cs typeface="Mangal" pitchFamily="2"/>
                  </a:rPr>
                  <a:t>(updates every few secs)</a:t>
                </a:r>
                <a:endParaRPr lang="en-US"/>
              </a:p>
            </p:txBody>
          </p:sp>
          <p:sp>
            <p:nvSpPr>
              <p:cNvPr id="12" name="Text Box 66"/>
              <p:cNvSpPr txBox="1">
                <a:spLocks noChangeArrowheads="1"/>
              </p:cNvSpPr>
              <p:nvPr/>
            </p:nvSpPr>
            <p:spPr bwMode="auto">
              <a:xfrm>
                <a:off x="4500" y="288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ea typeface="Mangal" pitchFamily="2"/>
                    <a:cs typeface="Mangal" pitchFamily="2"/>
                  </a:rPr>
                  <a:t>Supervisory Control Layer</a:t>
                </a:r>
              </a:p>
              <a:p>
                <a:r>
                  <a:rPr lang="en-US" sz="1200">
                    <a:ea typeface="Mangal" pitchFamily="2"/>
                    <a:cs typeface="Mangal" pitchFamily="2"/>
                  </a:rPr>
                  <a:t>(updates every few mins)</a:t>
                </a:r>
                <a:endParaRPr lang="en-US"/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 flipH="1">
                <a:off x="5580" y="360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6120" y="360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69"/>
              <p:cNvSpPr>
                <a:spLocks noChangeShapeType="1"/>
              </p:cNvSpPr>
              <p:nvPr/>
            </p:nvSpPr>
            <p:spPr bwMode="auto">
              <a:xfrm>
                <a:off x="6480" y="360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 Box 70"/>
              <p:cNvSpPr txBox="1">
                <a:spLocks noChangeArrowheads="1"/>
              </p:cNvSpPr>
              <p:nvPr/>
            </p:nvSpPr>
            <p:spPr bwMode="auto">
              <a:xfrm>
                <a:off x="4500" y="144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ea typeface="Mangal" pitchFamily="2"/>
                    <a:cs typeface="Mangal" pitchFamily="2"/>
                  </a:rPr>
                  <a:t>Optimization Layer</a:t>
                </a:r>
              </a:p>
              <a:p>
                <a:r>
                  <a:rPr lang="en-US" sz="1200">
                    <a:ea typeface="Mangal" pitchFamily="2"/>
                    <a:cs typeface="Mangal" pitchFamily="2"/>
                  </a:rPr>
                  <a:t>(updates every few hrs)</a:t>
                </a:r>
                <a:endParaRPr lang="en-US"/>
              </a:p>
            </p:txBody>
          </p:sp>
          <p:sp>
            <p:nvSpPr>
              <p:cNvPr id="17" name="Line 71"/>
              <p:cNvSpPr>
                <a:spLocks noChangeShapeType="1"/>
              </p:cNvSpPr>
              <p:nvPr/>
            </p:nvSpPr>
            <p:spPr bwMode="auto">
              <a:xfrm flipH="1">
                <a:off x="5580" y="216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72"/>
              <p:cNvSpPr>
                <a:spLocks noChangeShapeType="1"/>
              </p:cNvSpPr>
              <p:nvPr/>
            </p:nvSpPr>
            <p:spPr bwMode="auto">
              <a:xfrm>
                <a:off x="6120" y="216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73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74"/>
              <p:cNvSpPr>
                <a:spLocks noChangeArrowheads="1"/>
              </p:cNvSpPr>
              <p:nvPr/>
            </p:nvSpPr>
            <p:spPr bwMode="auto">
              <a:xfrm>
                <a:off x="3780" y="1080"/>
                <a:ext cx="4680" cy="48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75"/>
              <p:cNvSpPr txBox="1">
                <a:spLocks noChangeArrowheads="1"/>
              </p:cNvSpPr>
              <p:nvPr/>
            </p:nvSpPr>
            <p:spPr bwMode="auto">
              <a:xfrm>
                <a:off x="4140" y="720"/>
                <a:ext cx="432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1200" b="1">
                    <a:ea typeface="Mangal" pitchFamily="2"/>
                    <a:cs typeface="Mangal" pitchFamily="2"/>
                  </a:rPr>
                  <a:t>PLANTWIDE CONTROL SYSTEM</a:t>
                </a:r>
                <a:endParaRPr lang="en-US" b="1"/>
              </a:p>
            </p:txBody>
          </p:sp>
          <p:sp>
            <p:nvSpPr>
              <p:cNvPr id="22" name="Text Box 76"/>
              <p:cNvSpPr txBox="1">
                <a:spLocks noChangeArrowheads="1"/>
              </p:cNvSpPr>
              <p:nvPr/>
            </p:nvSpPr>
            <p:spPr bwMode="auto">
              <a:xfrm>
                <a:off x="6525" y="234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900">
                    <a:ea typeface="Mangal" pitchFamily="2"/>
                    <a:cs typeface="Mangal" pitchFamily="2"/>
                  </a:rPr>
                  <a:t>SETPOINT</a:t>
                </a:r>
                <a:endParaRPr lang="en-US"/>
              </a:p>
            </p:txBody>
          </p:sp>
          <p:sp>
            <p:nvSpPr>
              <p:cNvPr id="23" name="Text Box 77"/>
              <p:cNvSpPr txBox="1">
                <a:spLocks noChangeArrowheads="1"/>
              </p:cNvSpPr>
              <p:nvPr/>
            </p:nvSpPr>
            <p:spPr bwMode="auto">
              <a:xfrm>
                <a:off x="651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900">
                    <a:ea typeface="Mangal" pitchFamily="2"/>
                    <a:cs typeface="Mangal" pitchFamily="2"/>
                  </a:rPr>
                  <a:t>SETPOINT</a:t>
                </a:r>
                <a:endParaRPr lang="en-US"/>
              </a:p>
            </p:txBody>
          </p:sp>
          <p:sp>
            <p:nvSpPr>
              <p:cNvPr id="24" name="Text Box 78"/>
              <p:cNvSpPr txBox="1">
                <a:spLocks noChangeArrowheads="1"/>
              </p:cNvSpPr>
              <p:nvPr/>
            </p:nvSpPr>
            <p:spPr bwMode="auto">
              <a:xfrm>
                <a:off x="5940" y="6120"/>
                <a:ext cx="180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900">
                    <a:ea typeface="Mangal" pitchFamily="2"/>
                    <a:cs typeface="Mangal" pitchFamily="2"/>
                  </a:rPr>
                  <a:t>SIGNAL TO VALVE</a:t>
                </a:r>
                <a:endParaRPr lang="en-US"/>
              </a:p>
            </p:txBody>
          </p:sp>
        </p:grpSp>
      </p:grpSp>
      <p:grpSp>
        <p:nvGrpSpPr>
          <p:cNvPr id="78" name="Group 88"/>
          <p:cNvGrpSpPr>
            <a:grpSpLocks/>
          </p:cNvGrpSpPr>
          <p:nvPr/>
        </p:nvGrpSpPr>
        <p:grpSpPr bwMode="auto">
          <a:xfrm>
            <a:off x="2301876" y="1357298"/>
            <a:ext cx="2193925" cy="1460500"/>
            <a:chOff x="490" y="952"/>
            <a:chExt cx="1382" cy="920"/>
          </a:xfrm>
        </p:grpSpPr>
        <p:sp>
          <p:nvSpPr>
            <p:cNvPr id="79" name="AutoShape 84"/>
            <p:cNvSpPr>
              <a:spLocks/>
            </p:cNvSpPr>
            <p:nvPr/>
          </p:nvSpPr>
          <p:spPr bwMode="auto">
            <a:xfrm>
              <a:off x="1776" y="952"/>
              <a:ext cx="96" cy="920"/>
            </a:xfrm>
            <a:prstGeom prst="leftBrace">
              <a:avLst>
                <a:gd name="adj1" fmla="val 79861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AutoShape 86"/>
            <p:cNvSpPr>
              <a:spLocks noChangeArrowheads="1"/>
            </p:cNvSpPr>
            <p:nvPr/>
          </p:nvSpPr>
          <p:spPr bwMode="auto">
            <a:xfrm>
              <a:off x="1371" y="1344"/>
              <a:ext cx="384" cy="162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rgbClr val="006600">
                <a:alpha val="27000"/>
              </a:srgbClr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Text Box 87"/>
            <p:cNvSpPr txBox="1">
              <a:spLocks noChangeArrowheads="1"/>
            </p:cNvSpPr>
            <p:nvPr/>
          </p:nvSpPr>
          <p:spPr bwMode="auto">
            <a:xfrm>
              <a:off x="490" y="1200"/>
              <a:ext cx="85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Economic Operation</a:t>
              </a:r>
            </a:p>
          </p:txBody>
        </p:sp>
      </p:grpSp>
      <p:grpSp>
        <p:nvGrpSpPr>
          <p:cNvPr id="82" name="Group 91"/>
          <p:cNvGrpSpPr>
            <a:grpSpLocks/>
          </p:cNvGrpSpPr>
          <p:nvPr/>
        </p:nvGrpSpPr>
        <p:grpSpPr bwMode="auto">
          <a:xfrm>
            <a:off x="2133590" y="3000372"/>
            <a:ext cx="2390775" cy="696912"/>
            <a:chOff x="366" y="2043"/>
            <a:chExt cx="1506" cy="439"/>
          </a:xfrm>
        </p:grpSpPr>
        <p:sp>
          <p:nvSpPr>
            <p:cNvPr id="83" name="AutoShape 85"/>
            <p:cNvSpPr>
              <a:spLocks/>
            </p:cNvSpPr>
            <p:nvPr/>
          </p:nvSpPr>
          <p:spPr bwMode="auto">
            <a:xfrm>
              <a:off x="1824" y="2050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AutoShape 89"/>
            <p:cNvSpPr>
              <a:spLocks noChangeArrowheads="1"/>
            </p:cNvSpPr>
            <p:nvPr/>
          </p:nvSpPr>
          <p:spPr bwMode="auto">
            <a:xfrm>
              <a:off x="1358" y="2183"/>
              <a:ext cx="432" cy="162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00">
                <a:alpha val="39999"/>
              </a:srgbClr>
            </a:solidFill>
            <a:ln w="9525" algn="ctr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366" y="2043"/>
              <a:ext cx="102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Safe &amp; Stable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6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Regulatory PWCS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8671"/>
            <a:ext cx="8229600" cy="519749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What to Control</a:t>
            </a:r>
          </a:p>
          <a:p>
            <a:pPr lvl="1"/>
            <a:r>
              <a:rPr lang="en-IN" dirty="0"/>
              <a:t>All independent inventories (DOF)</a:t>
            </a:r>
          </a:p>
          <a:p>
            <a:pPr lvl="2"/>
            <a:r>
              <a:rPr lang="en-IN" dirty="0"/>
              <a:t>Material – Liquid level or gas pressure</a:t>
            </a:r>
          </a:p>
          <a:p>
            <a:pPr lvl="2"/>
            <a:r>
              <a:rPr lang="en-IN" dirty="0"/>
              <a:t>Energy – Temperature or </a:t>
            </a:r>
            <a:r>
              <a:rPr lang="en-IN" dirty="0" err="1"/>
              <a:t>vapor</a:t>
            </a:r>
            <a:r>
              <a:rPr lang="en-IN" dirty="0"/>
              <a:t> pressure</a:t>
            </a:r>
          </a:p>
          <a:p>
            <a:pPr lvl="2"/>
            <a:r>
              <a:rPr lang="en-IN" dirty="0"/>
              <a:t>Component – Composition, tray temperature (inferential)</a:t>
            </a:r>
          </a:p>
          <a:p>
            <a:pPr lvl="1">
              <a:spcAft>
                <a:spcPts val="600"/>
              </a:spcAft>
            </a:pPr>
            <a:r>
              <a:rPr lang="en-IN" dirty="0"/>
              <a:t>Throughput or Production Rate</a:t>
            </a:r>
          </a:p>
          <a:p>
            <a:r>
              <a:rPr lang="en-IN" dirty="0"/>
              <a:t>Degree of tightness of control</a:t>
            </a:r>
          </a:p>
          <a:p>
            <a:pPr lvl="1"/>
            <a:r>
              <a:rPr lang="en-IN" dirty="0"/>
              <a:t>Should energy inventories be tightly controlled?</a:t>
            </a:r>
          </a:p>
          <a:p>
            <a:pPr lvl="1">
              <a:spcAft>
                <a:spcPts val="600"/>
              </a:spcAft>
            </a:pPr>
            <a:r>
              <a:rPr lang="en-IN" dirty="0"/>
              <a:t>Should surge level inventories be tightly controlled?</a:t>
            </a:r>
          </a:p>
          <a:p>
            <a:r>
              <a:rPr lang="en-IN" dirty="0"/>
              <a:t>What to manipulate</a:t>
            </a:r>
          </a:p>
          <a:p>
            <a:pPr lvl="1"/>
            <a:r>
              <a:rPr lang="en-IN" dirty="0"/>
              <a:t>The largest term on the RHS of the inventory balance</a:t>
            </a:r>
          </a:p>
          <a:p>
            <a:pPr lvl="2"/>
            <a:r>
              <a:rPr lang="en-IN" dirty="0"/>
              <a:t>Richardson’s Rule</a:t>
            </a:r>
          </a:p>
          <a:p>
            <a:pPr lvl="1"/>
            <a:r>
              <a:rPr lang="en-IN" dirty="0"/>
              <a:t>Pair close</a:t>
            </a:r>
          </a:p>
          <a:p>
            <a:pPr lvl="2"/>
            <a:r>
              <a:rPr lang="en-IN" dirty="0"/>
              <a:t>Fast dynamics</a:t>
            </a:r>
          </a:p>
          <a:p>
            <a:pPr lvl="2"/>
            <a:r>
              <a:rPr lang="en-IN" dirty="0"/>
              <a:t>Tight closed loop control</a:t>
            </a:r>
          </a:p>
        </p:txBody>
      </p:sp>
    </p:spTree>
    <p:extLst>
      <p:ext uri="{BB962C8B-B14F-4D97-AF65-F5344CB8AC3E}">
        <p14:creationId xmlns:p14="http://schemas.microsoft.com/office/powerpoint/2010/main" val="16091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4201" name="Text Box 105"/>
            <p:cNvSpPr txBox="1">
              <a:spLocks noChangeArrowheads="1"/>
            </p:cNvSpPr>
            <p:nvPr/>
          </p:nvSpPr>
          <p:spPr bwMode="auto">
            <a:xfrm>
              <a:off x="1680" y="2043"/>
              <a:ext cx="55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REACTOR</a:t>
              </a:r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5" name="Group 50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6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7" name="Group 6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4100" name="Rectangl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01" name="AutoShape 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4103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410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9" name="Group 12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4105" name="AutoShap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0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07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4141" name="Line 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41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10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A </a:t>
                  </a:r>
                  <a:r>
                    <a:rPr lang="en-US" sz="1400" b="1">
                      <a:sym typeface="Wingdings" pitchFamily="2" charset="2"/>
                    </a:rPr>
                    <a:t> B</a:t>
                  </a:r>
                  <a:endParaRPr lang="en-US" sz="1400" b="1"/>
                </a:p>
              </p:txBody>
            </p:sp>
            <p:sp>
              <p:nvSpPr>
                <p:cNvPr id="4148" name="Freeform 52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144" y="0"/>
                    </a:cxn>
                    <a:cxn ang="0">
                      <a:pos x="336" y="4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02" name="Text Box 106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4191" name="Line 95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42" name="Line 46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4114" name="AutoShape 18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6" name="AutoShape 20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4208" name="Text Box 112"/>
            <p:cNvSpPr txBox="1">
              <a:spLocks noChangeArrowheads="1"/>
            </p:cNvSpPr>
            <p:nvPr/>
          </p:nvSpPr>
          <p:spPr bwMode="auto">
            <a:xfrm>
              <a:off x="380" y="1252"/>
              <a:ext cx="4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Fresh A</a:t>
              </a:r>
            </a:p>
          </p:txBody>
        </p:sp>
      </p:grpSp>
      <p:grpSp>
        <p:nvGrpSpPr>
          <p:cNvPr id="13" name="Group 117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4189" name="Line 93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90" name="Line 94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10" name="Text Box 114"/>
            <p:cNvSpPr txBox="1">
              <a:spLocks noChangeArrowheads="1"/>
            </p:cNvSpPr>
            <p:nvPr/>
          </p:nvSpPr>
          <p:spPr bwMode="auto">
            <a:xfrm>
              <a:off x="2027" y="1159"/>
              <a:ext cx="56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Recycle A</a:t>
              </a:r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4718050" y="2133601"/>
            <a:ext cx="4186238" cy="4259263"/>
            <a:chOff x="1488" y="1591"/>
            <a:chExt cx="2637" cy="2683"/>
          </a:xfrm>
        </p:grpSpPr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16" name="Group 108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7" name="Group 1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4110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1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12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104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19" name="Group 102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20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4152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53" name="AutoShape 57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54" name="AutoShape 58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4156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2" name="Group 2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4122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2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24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4158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3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4159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60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61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4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5" name="Group 69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4166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67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68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4169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4171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7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417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417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75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7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44"/>
                    <a:ext cx="192" cy="240"/>
                    <a:chOff x="3600" y="2928"/>
                    <a:chExt cx="672" cy="576"/>
                  </a:xfrm>
                </p:grpSpPr>
                <p:sp>
                  <p:nvSpPr>
                    <p:cNvPr id="4176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78" name="AutoShape 82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4180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8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8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83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118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19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20" name="AutoShap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9" name="Group 8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185" name="AutoShap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86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87" name="AutoShap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4188" name="Freeform 92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96" y="0"/>
                      </a:cxn>
                      <a:cxn ang="0">
                        <a:pos x="144" y="48"/>
                      </a:cxn>
                      <a:cxn ang="0">
                        <a:pos x="240" y="0"/>
                      </a:cxn>
                    </a:cxnLst>
                    <a:rect l="0" t="0" r="r" b="b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92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419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30" name="Group 98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195" name="AutoShap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96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197" name="AutoShap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419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5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C</a:t>
                  </a:r>
                </a:p>
                <a:p>
                  <a:r>
                    <a:rPr lang="en-US" sz="1400" b="1"/>
                    <a:t>O</a:t>
                  </a:r>
                </a:p>
                <a:p>
                  <a:r>
                    <a:rPr lang="en-US" sz="1400" b="1"/>
                    <a:t>L</a:t>
                  </a:r>
                </a:p>
                <a:p>
                  <a:r>
                    <a:rPr lang="en-US" sz="1400" b="1"/>
                    <a:t>U</a:t>
                  </a:r>
                </a:p>
                <a:p>
                  <a:r>
                    <a:rPr lang="en-US" sz="1400" b="1"/>
                    <a:t>M</a:t>
                  </a:r>
                </a:p>
                <a:p>
                  <a:r>
                    <a:rPr lang="en-US" sz="1400" b="1"/>
                    <a:t>N</a:t>
                  </a:r>
                </a:p>
              </p:txBody>
            </p:sp>
          </p:grpSp>
        </p:grpSp>
        <p:sp>
          <p:nvSpPr>
            <p:cNvPr id="4211" name="Text Box 115"/>
            <p:cNvSpPr txBox="1">
              <a:spLocks noChangeArrowheads="1"/>
            </p:cNvSpPr>
            <p:nvPr/>
          </p:nvSpPr>
          <p:spPr bwMode="auto">
            <a:xfrm>
              <a:off x="3552" y="4080"/>
              <a:ext cx="57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Product B</a:t>
              </a:r>
            </a:p>
          </p:txBody>
        </p:sp>
      </p:grpSp>
      <p:grpSp>
        <p:nvGrpSpPr>
          <p:cNvPr id="31" name="Group 146"/>
          <p:cNvGrpSpPr>
            <a:grpSpLocks/>
          </p:cNvGrpSpPr>
          <p:nvPr/>
        </p:nvGrpSpPr>
        <p:grpSpPr bwMode="auto">
          <a:xfrm>
            <a:off x="4038601" y="1143001"/>
            <a:ext cx="536575" cy="587375"/>
            <a:chOff x="1584" y="720"/>
            <a:chExt cx="338" cy="370"/>
          </a:xfrm>
        </p:grpSpPr>
        <p:grpSp>
          <p:nvGrpSpPr>
            <p:cNvPr id="4262" name="Group 126"/>
            <p:cNvGrpSpPr>
              <a:grpSpLocks/>
            </p:cNvGrpSpPr>
            <p:nvPr/>
          </p:nvGrpSpPr>
          <p:grpSpPr bwMode="auto">
            <a:xfrm>
              <a:off x="1584" y="720"/>
              <a:ext cx="212" cy="175"/>
              <a:chOff x="1175" y="2948"/>
              <a:chExt cx="212" cy="175"/>
            </a:xfrm>
          </p:grpSpPr>
          <p:sp>
            <p:nvSpPr>
              <p:cNvPr id="4223" name="Text Box 127"/>
              <p:cNvSpPr txBox="1">
                <a:spLocks noChangeArrowheads="1"/>
              </p:cNvSpPr>
              <p:nvPr/>
            </p:nvSpPr>
            <p:spPr bwMode="auto">
              <a:xfrm>
                <a:off x="1175" y="2949"/>
                <a:ext cx="212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FC</a:t>
                </a:r>
              </a:p>
            </p:txBody>
          </p:sp>
          <p:sp>
            <p:nvSpPr>
              <p:cNvPr id="4224" name="Oval 128"/>
              <p:cNvSpPr>
                <a:spLocks noChangeArrowheads="1"/>
              </p:cNvSpPr>
              <p:nvPr/>
            </p:nvSpPr>
            <p:spPr bwMode="auto">
              <a:xfrm>
                <a:off x="1207" y="2948"/>
                <a:ext cx="173" cy="173"/>
              </a:xfrm>
              <a:prstGeom prst="ellipse">
                <a:avLst/>
              </a:prstGeom>
              <a:noFill/>
              <a:ln w="9525" algn="ctr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267" name="Group 134"/>
            <p:cNvGrpSpPr>
              <a:grpSpLocks/>
            </p:cNvGrpSpPr>
            <p:nvPr/>
          </p:nvGrpSpPr>
          <p:grpSpPr bwMode="auto">
            <a:xfrm>
              <a:off x="1701" y="802"/>
              <a:ext cx="221" cy="288"/>
              <a:chOff x="1701" y="802"/>
              <a:chExt cx="221" cy="288"/>
            </a:xfrm>
          </p:grpSpPr>
          <p:sp>
            <p:nvSpPr>
              <p:cNvPr id="4227" name="Line 131"/>
              <p:cNvSpPr>
                <a:spLocks noChangeShapeType="1"/>
              </p:cNvSpPr>
              <p:nvPr/>
            </p:nvSpPr>
            <p:spPr bwMode="auto">
              <a:xfrm flipV="1">
                <a:off x="1920" y="80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28" name="Line 132"/>
              <p:cNvSpPr>
                <a:spLocks noChangeShapeType="1"/>
              </p:cNvSpPr>
              <p:nvPr/>
            </p:nvSpPr>
            <p:spPr bwMode="auto">
              <a:xfrm flipH="1">
                <a:off x="1790" y="802"/>
                <a:ext cx="13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29" name="Line 133"/>
              <p:cNvSpPr>
                <a:spLocks noChangeShapeType="1"/>
              </p:cNvSpPr>
              <p:nvPr/>
            </p:nvSpPr>
            <p:spPr bwMode="auto">
              <a:xfrm flipH="1">
                <a:off x="1701" y="891"/>
                <a:ext cx="0" cy="10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4268" name="Group 173"/>
          <p:cNvGrpSpPr>
            <a:grpSpLocks/>
          </p:cNvGrpSpPr>
          <p:nvPr/>
        </p:nvGrpSpPr>
        <p:grpSpPr bwMode="auto">
          <a:xfrm>
            <a:off x="3700464" y="3200400"/>
            <a:ext cx="2185987" cy="750888"/>
            <a:chOff x="1371" y="2016"/>
            <a:chExt cx="1377" cy="473"/>
          </a:xfrm>
        </p:grpSpPr>
        <p:grpSp>
          <p:nvGrpSpPr>
            <p:cNvPr id="4269" name="Group 129"/>
            <p:cNvGrpSpPr>
              <a:grpSpLocks/>
            </p:cNvGrpSpPr>
            <p:nvPr/>
          </p:nvGrpSpPr>
          <p:grpSpPr bwMode="auto">
            <a:xfrm>
              <a:off x="1371" y="2016"/>
              <a:ext cx="398" cy="275"/>
              <a:chOff x="1371" y="2016"/>
              <a:chExt cx="398" cy="275"/>
            </a:xfrm>
          </p:grpSpPr>
          <p:grpSp>
            <p:nvGrpSpPr>
              <p:cNvPr id="4270" name="Group 121"/>
              <p:cNvGrpSpPr>
                <a:grpSpLocks/>
              </p:cNvGrpSpPr>
              <p:nvPr/>
            </p:nvGrpSpPr>
            <p:grpSpPr bwMode="auto">
              <a:xfrm>
                <a:off x="1371" y="2016"/>
                <a:ext cx="214" cy="175"/>
                <a:chOff x="1175" y="2948"/>
                <a:chExt cx="214" cy="175"/>
              </a:xfrm>
            </p:grpSpPr>
            <p:sp>
              <p:nvSpPr>
                <p:cNvPr id="421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4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TC</a:t>
                  </a:r>
                </a:p>
              </p:txBody>
            </p:sp>
            <p:sp>
              <p:nvSpPr>
                <p:cNvPr id="4216" name="Oval 12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18" name="Line 122"/>
              <p:cNvSpPr>
                <a:spLocks noChangeShapeType="1"/>
              </p:cNvSpPr>
              <p:nvPr/>
            </p:nvSpPr>
            <p:spPr bwMode="auto">
              <a:xfrm flipH="1" flipV="1">
                <a:off x="1577" y="2118"/>
                <a:ext cx="192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20" name="Line 124"/>
              <p:cNvSpPr>
                <a:spLocks noChangeShapeType="1"/>
              </p:cNvSpPr>
              <p:nvPr/>
            </p:nvSpPr>
            <p:spPr bwMode="auto">
              <a:xfrm>
                <a:off x="1502" y="2195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271" name="Group 172"/>
            <p:cNvGrpSpPr>
              <a:grpSpLocks/>
            </p:cNvGrpSpPr>
            <p:nvPr/>
          </p:nvGrpSpPr>
          <p:grpSpPr bwMode="auto">
            <a:xfrm>
              <a:off x="2235" y="2215"/>
              <a:ext cx="513" cy="274"/>
              <a:chOff x="2235" y="2215"/>
              <a:chExt cx="513" cy="274"/>
            </a:xfrm>
          </p:grpSpPr>
          <p:grpSp>
            <p:nvGrpSpPr>
              <p:cNvPr id="4272" name="Group 135"/>
              <p:cNvGrpSpPr>
                <a:grpSpLocks/>
              </p:cNvGrpSpPr>
              <p:nvPr/>
            </p:nvGrpSpPr>
            <p:grpSpPr bwMode="auto">
              <a:xfrm>
                <a:off x="2540" y="2215"/>
                <a:ext cx="208" cy="175"/>
                <a:chOff x="1175" y="2948"/>
                <a:chExt cx="208" cy="175"/>
              </a:xfrm>
            </p:grpSpPr>
            <p:sp>
              <p:nvSpPr>
                <p:cNvPr id="423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4233" name="Oval 137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37" name="Line 141"/>
              <p:cNvSpPr>
                <a:spLocks noChangeShapeType="1"/>
              </p:cNvSpPr>
              <p:nvPr/>
            </p:nvSpPr>
            <p:spPr bwMode="auto">
              <a:xfrm>
                <a:off x="2235" y="2305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38" name="Line 142"/>
              <p:cNvSpPr>
                <a:spLocks noChangeShapeType="1"/>
              </p:cNvSpPr>
              <p:nvPr/>
            </p:nvSpPr>
            <p:spPr bwMode="auto">
              <a:xfrm>
                <a:off x="2661" y="23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4275" name="Group 174"/>
          <p:cNvGrpSpPr>
            <a:grpSpLocks/>
          </p:cNvGrpSpPr>
          <p:nvPr/>
        </p:nvGrpSpPr>
        <p:grpSpPr bwMode="auto">
          <a:xfrm>
            <a:off x="6432551" y="1851025"/>
            <a:ext cx="1419225" cy="4217988"/>
            <a:chOff x="3092" y="1166"/>
            <a:chExt cx="894" cy="2657"/>
          </a:xfrm>
        </p:grpSpPr>
        <p:grpSp>
          <p:nvGrpSpPr>
            <p:cNvPr id="4276" name="Group 145"/>
            <p:cNvGrpSpPr>
              <a:grpSpLocks/>
            </p:cNvGrpSpPr>
            <p:nvPr/>
          </p:nvGrpSpPr>
          <p:grpSpPr bwMode="auto">
            <a:xfrm>
              <a:off x="3092" y="1166"/>
              <a:ext cx="425" cy="260"/>
              <a:chOff x="3092" y="1166"/>
              <a:chExt cx="425" cy="260"/>
            </a:xfrm>
          </p:grpSpPr>
          <p:grpSp>
            <p:nvGrpSpPr>
              <p:cNvPr id="4277" name="Group 138"/>
              <p:cNvGrpSpPr>
                <a:grpSpLocks/>
              </p:cNvGrpSpPr>
              <p:nvPr/>
            </p:nvGrpSpPr>
            <p:grpSpPr bwMode="auto">
              <a:xfrm>
                <a:off x="3298" y="1166"/>
                <a:ext cx="219" cy="175"/>
                <a:chOff x="1172" y="2948"/>
                <a:chExt cx="219" cy="175"/>
              </a:xfrm>
            </p:grpSpPr>
            <p:sp>
              <p:nvSpPr>
                <p:cNvPr id="423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172" y="2949"/>
                  <a:ext cx="219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PC</a:t>
                  </a:r>
                </a:p>
              </p:txBody>
            </p:sp>
            <p:sp>
              <p:nvSpPr>
                <p:cNvPr id="4236" name="Oval 14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39" name="Line 143"/>
              <p:cNvSpPr>
                <a:spLocks noChangeShapeType="1"/>
              </p:cNvSpPr>
              <p:nvPr/>
            </p:nvSpPr>
            <p:spPr bwMode="auto">
              <a:xfrm flipV="1">
                <a:off x="3092" y="123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0" name="Line 144"/>
              <p:cNvSpPr>
                <a:spLocks noChangeShapeType="1"/>
              </p:cNvSpPr>
              <p:nvPr/>
            </p:nvSpPr>
            <p:spPr bwMode="auto">
              <a:xfrm>
                <a:off x="3093" y="123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279" name="Group 155"/>
            <p:cNvGrpSpPr>
              <a:grpSpLocks/>
            </p:cNvGrpSpPr>
            <p:nvPr/>
          </p:nvGrpSpPr>
          <p:grpSpPr bwMode="auto">
            <a:xfrm>
              <a:off x="3737" y="1687"/>
              <a:ext cx="215" cy="175"/>
              <a:chOff x="3737" y="1687"/>
              <a:chExt cx="215" cy="175"/>
            </a:xfrm>
          </p:grpSpPr>
          <p:grpSp>
            <p:nvGrpSpPr>
              <p:cNvPr id="4280" name="Group 148"/>
              <p:cNvGrpSpPr>
                <a:grpSpLocks/>
              </p:cNvGrpSpPr>
              <p:nvPr/>
            </p:nvGrpSpPr>
            <p:grpSpPr bwMode="auto">
              <a:xfrm>
                <a:off x="3744" y="1687"/>
                <a:ext cx="208" cy="175"/>
                <a:chOff x="1175" y="2948"/>
                <a:chExt cx="208" cy="175"/>
              </a:xfrm>
            </p:grpSpPr>
            <p:sp>
              <p:nvSpPr>
                <p:cNvPr id="424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4246" name="Oval 150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50" name="Line 154"/>
              <p:cNvSpPr>
                <a:spLocks noChangeShapeType="1"/>
              </p:cNvSpPr>
              <p:nvPr/>
            </p:nvSpPr>
            <p:spPr bwMode="auto">
              <a:xfrm>
                <a:off x="3737" y="1783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281" name="Group 158"/>
            <p:cNvGrpSpPr>
              <a:grpSpLocks/>
            </p:cNvGrpSpPr>
            <p:nvPr/>
          </p:nvGrpSpPr>
          <p:grpSpPr bwMode="auto">
            <a:xfrm>
              <a:off x="3230" y="3648"/>
              <a:ext cx="756" cy="175"/>
              <a:chOff x="3230" y="3648"/>
              <a:chExt cx="756" cy="175"/>
            </a:xfrm>
          </p:grpSpPr>
          <p:grpSp>
            <p:nvGrpSpPr>
              <p:cNvPr id="4282" name="Group 151"/>
              <p:cNvGrpSpPr>
                <a:grpSpLocks/>
              </p:cNvGrpSpPr>
              <p:nvPr/>
            </p:nvGrpSpPr>
            <p:grpSpPr bwMode="auto">
              <a:xfrm>
                <a:off x="3778" y="3648"/>
                <a:ext cx="208" cy="175"/>
                <a:chOff x="1175" y="2948"/>
                <a:chExt cx="208" cy="175"/>
              </a:xfrm>
            </p:grpSpPr>
            <p:sp>
              <p:nvSpPr>
                <p:cNvPr id="4248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08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LC</a:t>
                  </a:r>
                </a:p>
              </p:txBody>
            </p:sp>
            <p:sp>
              <p:nvSpPr>
                <p:cNvPr id="4249" name="Oval 15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4253" name="Line 157"/>
              <p:cNvSpPr>
                <a:spLocks noChangeShapeType="1"/>
              </p:cNvSpPr>
              <p:nvPr/>
            </p:nvSpPr>
            <p:spPr bwMode="auto">
              <a:xfrm>
                <a:off x="3230" y="3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4283" name="Group 180"/>
          <p:cNvGrpSpPr>
            <a:grpSpLocks/>
          </p:cNvGrpSpPr>
          <p:nvPr/>
        </p:nvGrpSpPr>
        <p:grpSpPr bwMode="auto">
          <a:xfrm>
            <a:off x="6019801" y="2667000"/>
            <a:ext cx="1101725" cy="2876550"/>
            <a:chOff x="2832" y="1680"/>
            <a:chExt cx="694" cy="1812"/>
          </a:xfrm>
        </p:grpSpPr>
        <p:sp>
          <p:nvSpPr>
            <p:cNvPr id="4258" name="Line 162"/>
            <p:cNvSpPr>
              <a:spLocks noChangeShapeType="1"/>
            </p:cNvSpPr>
            <p:nvPr/>
          </p:nvSpPr>
          <p:spPr bwMode="auto">
            <a:xfrm flipV="1">
              <a:off x="3312" y="1858"/>
              <a:ext cx="0" cy="96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284" name="Group 176"/>
            <p:cNvGrpSpPr>
              <a:grpSpLocks/>
            </p:cNvGrpSpPr>
            <p:nvPr/>
          </p:nvGrpSpPr>
          <p:grpSpPr bwMode="auto">
            <a:xfrm>
              <a:off x="2832" y="1680"/>
              <a:ext cx="694" cy="1812"/>
              <a:chOff x="2832" y="1680"/>
              <a:chExt cx="694" cy="1812"/>
            </a:xfrm>
          </p:grpSpPr>
          <p:grpSp>
            <p:nvGrpSpPr>
              <p:cNvPr id="4285" name="Group 175"/>
              <p:cNvGrpSpPr>
                <a:grpSpLocks/>
              </p:cNvGrpSpPr>
              <p:nvPr/>
            </p:nvGrpSpPr>
            <p:grpSpPr bwMode="auto">
              <a:xfrm>
                <a:off x="2832" y="1680"/>
                <a:ext cx="609" cy="903"/>
                <a:chOff x="2832" y="1680"/>
                <a:chExt cx="609" cy="903"/>
              </a:xfrm>
            </p:grpSpPr>
            <p:grpSp>
              <p:nvGrpSpPr>
                <p:cNvPr id="4286" name="Group 159"/>
                <p:cNvGrpSpPr>
                  <a:grpSpLocks/>
                </p:cNvGrpSpPr>
                <p:nvPr/>
              </p:nvGrpSpPr>
              <p:grpSpPr bwMode="auto">
                <a:xfrm>
                  <a:off x="3211" y="1680"/>
                  <a:ext cx="222" cy="175"/>
                  <a:chOff x="1170" y="2948"/>
                  <a:chExt cx="222" cy="175"/>
                </a:xfrm>
              </p:grpSpPr>
              <p:sp>
                <p:nvSpPr>
                  <p:cNvPr id="4256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0" y="2949"/>
                    <a:ext cx="222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RC</a:t>
                    </a:r>
                  </a:p>
                </p:txBody>
              </p:sp>
              <p:sp>
                <p:nvSpPr>
                  <p:cNvPr id="425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4259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832" y="1748"/>
                  <a:ext cx="0" cy="835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60" name="Line 164"/>
                <p:cNvSpPr>
                  <a:spLocks noChangeShapeType="1"/>
                </p:cNvSpPr>
                <p:nvPr/>
              </p:nvSpPr>
              <p:spPr bwMode="auto">
                <a:xfrm>
                  <a:off x="2832" y="1741"/>
                  <a:ext cx="415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61" name="Line 165"/>
                <p:cNvSpPr>
                  <a:spLocks noChangeShapeType="1"/>
                </p:cNvSpPr>
                <p:nvPr/>
              </p:nvSpPr>
              <p:spPr bwMode="auto">
                <a:xfrm>
                  <a:off x="3401" y="1824"/>
                  <a:ext cx="40" cy="4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4287" name="Group 171"/>
              <p:cNvGrpSpPr>
                <a:grpSpLocks/>
              </p:cNvGrpSpPr>
              <p:nvPr/>
            </p:nvGrpSpPr>
            <p:grpSpPr bwMode="auto">
              <a:xfrm>
                <a:off x="3209" y="3186"/>
                <a:ext cx="317" cy="306"/>
                <a:chOff x="3209" y="3186"/>
                <a:chExt cx="317" cy="306"/>
              </a:xfrm>
            </p:grpSpPr>
            <p:grpSp>
              <p:nvGrpSpPr>
                <p:cNvPr id="4096" name="Group 166"/>
                <p:cNvGrpSpPr>
                  <a:grpSpLocks/>
                </p:cNvGrpSpPr>
                <p:nvPr/>
              </p:nvGrpSpPr>
              <p:grpSpPr bwMode="auto">
                <a:xfrm>
                  <a:off x="3312" y="3186"/>
                  <a:ext cx="214" cy="175"/>
                  <a:chOff x="1175" y="2948"/>
                  <a:chExt cx="214" cy="175"/>
                </a:xfrm>
              </p:grpSpPr>
              <p:sp>
                <p:nvSpPr>
                  <p:cNvPr id="4263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4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4264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4265" name="Line 169"/>
                <p:cNvSpPr>
                  <a:spLocks noChangeShapeType="1"/>
                </p:cNvSpPr>
                <p:nvPr/>
              </p:nvSpPr>
              <p:spPr bwMode="auto">
                <a:xfrm>
                  <a:off x="3209" y="3265"/>
                  <a:ext cx="127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66" name="Line 170"/>
                <p:cNvSpPr>
                  <a:spLocks noChangeShapeType="1"/>
                </p:cNvSpPr>
                <p:nvPr/>
              </p:nvSpPr>
              <p:spPr bwMode="auto">
                <a:xfrm>
                  <a:off x="3449" y="3360"/>
                  <a:ext cx="0" cy="13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4097" name="Group 179"/>
          <p:cNvGrpSpPr>
            <a:grpSpLocks/>
          </p:cNvGrpSpPr>
          <p:nvPr/>
        </p:nvGrpSpPr>
        <p:grpSpPr bwMode="auto">
          <a:xfrm>
            <a:off x="3336926" y="1143002"/>
            <a:ext cx="766763" cy="276226"/>
            <a:chOff x="1142" y="720"/>
            <a:chExt cx="483" cy="174"/>
          </a:xfrm>
        </p:grpSpPr>
        <p:sp>
          <p:nvSpPr>
            <p:cNvPr id="4273" name="Line 177"/>
            <p:cNvSpPr>
              <a:spLocks noChangeShapeType="1"/>
            </p:cNvSpPr>
            <p:nvPr/>
          </p:nvSpPr>
          <p:spPr bwMode="auto">
            <a:xfrm>
              <a:off x="1423" y="809"/>
              <a:ext cx="20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74" name="Text Box 178"/>
            <p:cNvSpPr txBox="1">
              <a:spLocks noChangeArrowheads="1"/>
            </p:cNvSpPr>
            <p:nvPr/>
          </p:nvSpPr>
          <p:spPr bwMode="auto">
            <a:xfrm>
              <a:off x="1142" y="720"/>
              <a:ext cx="301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00CC"/>
                  </a:solidFill>
                </a:rPr>
                <a:t>TPM</a:t>
              </a:r>
            </a:p>
          </p:txBody>
        </p:sp>
      </p:grpSp>
      <p:sp>
        <p:nvSpPr>
          <p:cNvPr id="155" name="Title 1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 Alternatives</a:t>
            </a:r>
          </a:p>
        </p:txBody>
      </p:sp>
    </p:spTree>
    <p:extLst>
      <p:ext uri="{BB962C8B-B14F-4D97-AF65-F5344CB8AC3E}">
        <p14:creationId xmlns:p14="http://schemas.microsoft.com/office/powerpoint/2010/main" val="38113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1651" y="2808288"/>
            <a:ext cx="2252663" cy="1231900"/>
            <a:chOff x="956" y="1769"/>
            <a:chExt cx="1419" cy="776"/>
          </a:xfrm>
        </p:grpSpPr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680" y="2043"/>
              <a:ext cx="554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REACTOR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56" y="1769"/>
              <a:ext cx="1419" cy="776"/>
              <a:chOff x="432" y="2016"/>
              <a:chExt cx="1419" cy="776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843" y="2016"/>
                <a:ext cx="1008" cy="672"/>
                <a:chOff x="843" y="2016"/>
                <a:chExt cx="1008" cy="672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131" y="2016"/>
                    <a:ext cx="720" cy="672"/>
                    <a:chOff x="1131" y="2016"/>
                    <a:chExt cx="720" cy="672"/>
                  </a:xfrm>
                </p:grpSpPr>
                <p:grpSp>
                  <p:nvGrpSpPr>
                    <p:cNvPr id="7" name="Group 11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1152" y="2064"/>
                      <a:ext cx="672" cy="576"/>
                      <a:chOff x="1152" y="2064"/>
                      <a:chExt cx="672" cy="576"/>
                    </a:xfrm>
                  </p:grpSpPr>
                  <p:sp>
                    <p:nvSpPr>
                      <p:cNvPr id="5132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2064"/>
                        <a:ext cx="576" cy="5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33" name="AutoShape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2064"/>
                        <a:ext cx="96" cy="576"/>
                      </a:xfrm>
                      <a:prstGeom prst="rightBracket">
                        <a:avLst>
                          <a:gd name="adj" fmla="val 219806"/>
                        </a:avLst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5134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1" y="2112"/>
                      <a:ext cx="720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843" y="2160"/>
                    <a:ext cx="288" cy="516"/>
                    <a:chOff x="843" y="2160"/>
                    <a:chExt cx="288" cy="516"/>
                  </a:xfrm>
                </p:grpSpPr>
                <p:sp>
                  <p:nvSpPr>
                    <p:cNvPr id="513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43" y="2640"/>
                      <a:ext cx="2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9" name="Group 17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918" y="253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5138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39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40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5141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5" y="216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51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287" y="2432"/>
                  <a:ext cx="410" cy="19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A </a:t>
                  </a:r>
                  <a:r>
                    <a:rPr lang="en-US" sz="1400" b="1">
                      <a:sym typeface="Wingdings" pitchFamily="2" charset="2"/>
                    </a:rPr>
                    <a:t> B</a:t>
                  </a:r>
                  <a:endParaRPr lang="en-US" sz="1400" b="1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1200" y="2256"/>
                  <a:ext cx="576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144" y="0"/>
                    </a:cxn>
                    <a:cxn ang="0">
                      <a:pos x="336" y="48"/>
                    </a:cxn>
                    <a:cxn ang="0">
                      <a:pos x="576" y="0"/>
                    </a:cxn>
                  </a:cxnLst>
                  <a:rect l="0" t="0" r="r" b="b"/>
                  <a:pathLst>
                    <a:path w="576" h="48">
                      <a:moveTo>
                        <a:pt x="0" y="48"/>
                      </a:moveTo>
                      <a:cubicBezTo>
                        <a:pt x="44" y="24"/>
                        <a:pt x="88" y="0"/>
                        <a:pt x="144" y="0"/>
                      </a:cubicBezTo>
                      <a:cubicBezTo>
                        <a:pt x="200" y="0"/>
                        <a:pt x="264" y="48"/>
                        <a:pt x="336" y="48"/>
                      </a:cubicBezTo>
                      <a:cubicBezTo>
                        <a:pt x="408" y="48"/>
                        <a:pt x="492" y="24"/>
                        <a:pt x="5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144" name="Text Box 24"/>
              <p:cNvSpPr txBox="1">
                <a:spLocks noChangeArrowheads="1"/>
              </p:cNvSpPr>
              <p:nvPr/>
            </p:nvSpPr>
            <p:spPr bwMode="auto">
              <a:xfrm>
                <a:off x="432" y="2462"/>
                <a:ext cx="462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Cooling</a:t>
                </a:r>
              </a:p>
              <a:p>
                <a:r>
                  <a:rPr lang="en-US" sz="1400"/>
                  <a:t>Water</a:t>
                </a:r>
              </a:p>
            </p:txBody>
          </p:sp>
        </p:grp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959101" y="1589088"/>
            <a:ext cx="1776413" cy="1219200"/>
            <a:chOff x="380" y="1248"/>
            <a:chExt cx="1119" cy="768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912" y="1248"/>
              <a:ext cx="587" cy="768"/>
              <a:chOff x="912" y="1248"/>
              <a:chExt cx="587" cy="768"/>
            </a:xfrm>
          </p:grpSpPr>
          <p:sp>
            <p:nvSpPr>
              <p:cNvPr id="5147" name="Line 27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 rot="-5400000">
                <a:off x="1110" y="1242"/>
                <a:ext cx="132" cy="144"/>
                <a:chOff x="2880" y="2112"/>
                <a:chExt cx="528" cy="576"/>
              </a:xfrm>
            </p:grpSpPr>
            <p:sp>
              <p:nvSpPr>
                <p:cNvPr id="5150" name="AutoShape 30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52" name="AutoShape 32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0" y="1252"/>
              <a:ext cx="46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Fresh A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4718050" y="1447801"/>
            <a:ext cx="3290888" cy="1654175"/>
            <a:chOff x="1488" y="1159"/>
            <a:chExt cx="2073" cy="1042"/>
          </a:xfrm>
        </p:grpSpPr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 flipV="1">
              <a:off x="3552" y="1344"/>
              <a:ext cx="0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 flipH="1">
              <a:off x="1488" y="1344"/>
              <a:ext cx="2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7" name="Text Box 37"/>
            <p:cNvSpPr txBox="1">
              <a:spLocks noChangeArrowheads="1"/>
            </p:cNvSpPr>
            <p:nvPr/>
          </p:nvSpPr>
          <p:spPr bwMode="auto">
            <a:xfrm>
              <a:off x="2027" y="1159"/>
              <a:ext cx="561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Recycle A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4718050" y="2133601"/>
            <a:ext cx="4186238" cy="4259263"/>
            <a:chOff x="1488" y="1591"/>
            <a:chExt cx="2637" cy="2683"/>
          </a:xfrm>
        </p:grpSpPr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488" y="1591"/>
              <a:ext cx="2126" cy="2619"/>
              <a:chOff x="1488" y="1591"/>
              <a:chExt cx="2126" cy="2619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1488" y="2688"/>
                <a:ext cx="960" cy="180"/>
                <a:chOff x="1488" y="2688"/>
                <a:chExt cx="960" cy="180"/>
              </a:xfrm>
            </p:grpSpPr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26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7" name="Group 43"/>
                <p:cNvGrpSpPr>
                  <a:grpSpLocks/>
                </p:cNvGrpSpPr>
                <p:nvPr/>
              </p:nvGrpSpPr>
              <p:grpSpPr bwMode="auto">
                <a:xfrm rot="-5400000">
                  <a:off x="2070" y="2730"/>
                  <a:ext cx="132" cy="144"/>
                  <a:chOff x="2880" y="2112"/>
                  <a:chExt cx="528" cy="576"/>
                </a:xfrm>
              </p:grpSpPr>
              <p:sp>
                <p:nvSpPr>
                  <p:cNvPr id="516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16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16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8" name="Group 47"/>
              <p:cNvGrpSpPr>
                <a:grpSpLocks/>
              </p:cNvGrpSpPr>
              <p:nvPr/>
            </p:nvGrpSpPr>
            <p:grpSpPr bwMode="auto">
              <a:xfrm>
                <a:off x="2311" y="1591"/>
                <a:ext cx="1303" cy="2619"/>
                <a:chOff x="2311" y="1591"/>
                <a:chExt cx="1303" cy="2619"/>
              </a:xfrm>
            </p:grpSpPr>
            <p:grpSp>
              <p:nvGrpSpPr>
                <p:cNvPr id="19" name="Group 48"/>
                <p:cNvGrpSpPr>
                  <a:grpSpLocks/>
                </p:cNvGrpSpPr>
                <p:nvPr/>
              </p:nvGrpSpPr>
              <p:grpSpPr bwMode="auto">
                <a:xfrm>
                  <a:off x="2311" y="1591"/>
                  <a:ext cx="1303" cy="2619"/>
                  <a:chOff x="2311" y="1591"/>
                  <a:chExt cx="1303" cy="2619"/>
                </a:xfrm>
              </p:grpSpPr>
              <p:grpSp>
                <p:nvGrpSpPr>
                  <p:cNvPr id="20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448" y="2010"/>
                    <a:ext cx="240" cy="1686"/>
                    <a:chOff x="2448" y="2010"/>
                    <a:chExt cx="240" cy="1686"/>
                  </a:xfrm>
                </p:grpSpPr>
                <p:sp>
                  <p:nvSpPr>
                    <p:cNvPr id="517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48" y="2064"/>
                      <a:ext cx="240" cy="1584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171" name="AutoShape 51"/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544" y="1914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172" name="AutoShape 52"/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544" y="3552"/>
                      <a:ext cx="48" cy="240"/>
                    </a:xfrm>
                    <a:prstGeom prst="rightBracket">
                      <a:avLst>
                        <a:gd name="adj" fmla="val 2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5173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78" y="191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1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311" y="1591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2" name="Group 5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5176" name="AutoShape 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77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78" name="AutoShap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5179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3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5181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82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83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4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324" y="3744"/>
                    <a:ext cx="672" cy="322"/>
                    <a:chOff x="2784" y="1694"/>
                    <a:chExt cx="672" cy="322"/>
                  </a:xfrm>
                </p:grpSpPr>
                <p:grpSp>
                  <p:nvGrpSpPr>
                    <p:cNvPr id="25" name="Group 65"/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3318" y="1688"/>
                      <a:ext cx="132" cy="144"/>
                      <a:chOff x="2880" y="2112"/>
                      <a:chExt cx="528" cy="576"/>
                    </a:xfrm>
                  </p:grpSpPr>
                  <p:sp>
                    <p:nvSpPr>
                      <p:cNvPr id="5186" name="AutoShap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112"/>
                        <a:ext cx="288" cy="576"/>
                      </a:xfrm>
                      <a:prstGeom prst="flowChartCollat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87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24" y="240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88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4" y="2208"/>
                        <a:ext cx="144" cy="384"/>
                      </a:xfrm>
                      <a:prstGeom prst="flowChartDelay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5189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1776"/>
                      <a:ext cx="240" cy="240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2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4" y="1797"/>
                      <a:ext cx="528" cy="192"/>
                      <a:chOff x="2784" y="1776"/>
                      <a:chExt cx="528" cy="192"/>
                    </a:xfrm>
                  </p:grpSpPr>
                  <p:sp>
                    <p:nvSpPr>
                      <p:cNvPr id="5191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976" y="1776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92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872"/>
                        <a:ext cx="14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193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84" y="1872"/>
                        <a:ext cx="336" cy="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519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3696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195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9" y="3689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7" name="Group 76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000" y="1944"/>
                    <a:ext cx="192" cy="240"/>
                    <a:chOff x="3600" y="2928"/>
                    <a:chExt cx="672" cy="576"/>
                  </a:xfrm>
                </p:grpSpPr>
                <p:sp>
                  <p:nvSpPr>
                    <p:cNvPr id="5197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928"/>
                      <a:ext cx="576" cy="576"/>
                    </a:xfrm>
                    <a:prstGeom prst="rect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198" name="AutoShape 78"/>
                    <p:cNvSpPr>
                      <a:spLocks/>
                    </p:cNvSpPr>
                    <p:nvPr/>
                  </p:nvSpPr>
                  <p:spPr bwMode="auto">
                    <a:xfrm>
                      <a:off x="4176" y="2928"/>
                      <a:ext cx="96" cy="576"/>
                    </a:xfrm>
                    <a:prstGeom prst="rightBracket">
                      <a:avLst>
                        <a:gd name="adj" fmla="val 3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5199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61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0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93" y="187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0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99" y="216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02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8" name="Group 83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270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5204" name="AutoShap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205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206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9" name="Group 87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2838" y="2106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5208" name="AutoShap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209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5211" name="Freeform 91"/>
                  <p:cNvSpPr>
                    <a:spLocks/>
                  </p:cNvSpPr>
                  <p:nvPr/>
                </p:nvSpPr>
                <p:spPr bwMode="auto">
                  <a:xfrm flipV="1">
                    <a:off x="2976" y="2047"/>
                    <a:ext cx="240" cy="29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96" y="0"/>
                      </a:cxn>
                      <a:cxn ang="0">
                        <a:pos x="144" y="48"/>
                      </a:cxn>
                      <a:cxn ang="0">
                        <a:pos x="240" y="0"/>
                      </a:cxn>
                    </a:cxnLst>
                    <a:rect l="0" t="0" r="r" b="b"/>
                    <a:pathLst>
                      <a:path w="240" h="48">
                        <a:moveTo>
                          <a:pt x="0" y="48"/>
                        </a:moveTo>
                        <a:cubicBezTo>
                          <a:pt x="36" y="24"/>
                          <a:pt x="72" y="0"/>
                          <a:pt x="96" y="0"/>
                        </a:cubicBezTo>
                        <a:cubicBezTo>
                          <a:pt x="120" y="0"/>
                          <a:pt x="120" y="48"/>
                          <a:pt x="144" y="48"/>
                        </a:cubicBezTo>
                        <a:cubicBezTo>
                          <a:pt x="168" y="48"/>
                          <a:pt x="224" y="8"/>
                          <a:pt x="240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1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073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606" y="4176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30" name="Group 9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4072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5215" name="AutoShap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21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217" name="AutoShap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52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461" y="2336"/>
                  <a:ext cx="215" cy="87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/>
                    <a:t>C</a:t>
                  </a:r>
                </a:p>
                <a:p>
                  <a:r>
                    <a:rPr lang="en-US" sz="1400" b="1"/>
                    <a:t>O</a:t>
                  </a:r>
                </a:p>
                <a:p>
                  <a:r>
                    <a:rPr lang="en-US" sz="1400" b="1"/>
                    <a:t>L</a:t>
                  </a:r>
                </a:p>
                <a:p>
                  <a:r>
                    <a:rPr lang="en-US" sz="1400" b="1"/>
                    <a:t>U</a:t>
                  </a:r>
                </a:p>
                <a:p>
                  <a:r>
                    <a:rPr lang="en-US" sz="1400" b="1"/>
                    <a:t>M</a:t>
                  </a:r>
                </a:p>
                <a:p>
                  <a:r>
                    <a:rPr lang="en-US" sz="1400" b="1"/>
                    <a:t>N</a:t>
                  </a:r>
                </a:p>
              </p:txBody>
            </p:sp>
          </p:grpSp>
        </p:grpSp>
        <p:sp>
          <p:nvSpPr>
            <p:cNvPr id="5219" name="Text Box 99"/>
            <p:cNvSpPr txBox="1">
              <a:spLocks noChangeArrowheads="1"/>
            </p:cNvSpPr>
            <p:nvPr/>
          </p:nvSpPr>
          <p:spPr bwMode="auto">
            <a:xfrm>
              <a:off x="3552" y="4080"/>
              <a:ext cx="573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Product B</a:t>
              </a:r>
            </a:p>
          </p:txBody>
        </p:sp>
      </p:grpSp>
      <p:grpSp>
        <p:nvGrpSpPr>
          <p:cNvPr id="31" name="Group 161"/>
          <p:cNvGrpSpPr>
            <a:grpSpLocks/>
          </p:cNvGrpSpPr>
          <p:nvPr/>
        </p:nvGrpSpPr>
        <p:grpSpPr bwMode="auto">
          <a:xfrm>
            <a:off x="3700463" y="1851025"/>
            <a:ext cx="4151312" cy="4217988"/>
            <a:chOff x="1371" y="1166"/>
            <a:chExt cx="2615" cy="2657"/>
          </a:xfrm>
        </p:grpSpPr>
        <p:grpSp>
          <p:nvGrpSpPr>
            <p:cNvPr id="5154" name="Group 108"/>
            <p:cNvGrpSpPr>
              <a:grpSpLocks/>
            </p:cNvGrpSpPr>
            <p:nvPr/>
          </p:nvGrpSpPr>
          <p:grpSpPr bwMode="auto">
            <a:xfrm>
              <a:off x="1371" y="2016"/>
              <a:ext cx="1377" cy="473"/>
              <a:chOff x="1371" y="2016"/>
              <a:chExt cx="1377" cy="473"/>
            </a:xfrm>
          </p:grpSpPr>
          <p:grpSp>
            <p:nvGrpSpPr>
              <p:cNvPr id="5158" name="Group 109"/>
              <p:cNvGrpSpPr>
                <a:grpSpLocks/>
              </p:cNvGrpSpPr>
              <p:nvPr/>
            </p:nvGrpSpPr>
            <p:grpSpPr bwMode="auto">
              <a:xfrm>
                <a:off x="1371" y="2016"/>
                <a:ext cx="398" cy="275"/>
                <a:chOff x="1371" y="2016"/>
                <a:chExt cx="398" cy="275"/>
              </a:xfrm>
            </p:grpSpPr>
            <p:grpSp>
              <p:nvGrpSpPr>
                <p:cNvPr id="5159" name="Group 110"/>
                <p:cNvGrpSpPr>
                  <a:grpSpLocks/>
                </p:cNvGrpSpPr>
                <p:nvPr/>
              </p:nvGrpSpPr>
              <p:grpSpPr bwMode="auto">
                <a:xfrm>
                  <a:off x="1371" y="2016"/>
                  <a:ext cx="214" cy="175"/>
                  <a:chOff x="1175" y="2948"/>
                  <a:chExt cx="214" cy="175"/>
                </a:xfrm>
              </p:grpSpPr>
              <p:sp>
                <p:nvSpPr>
                  <p:cNvPr id="5231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14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TC</a:t>
                    </a:r>
                  </a:p>
                </p:txBody>
              </p:sp>
              <p:sp>
                <p:nvSpPr>
                  <p:cNvPr id="523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233" name="Line 113"/>
                <p:cNvSpPr>
                  <a:spLocks noChangeShapeType="1"/>
                </p:cNvSpPr>
                <p:nvPr/>
              </p:nvSpPr>
              <p:spPr bwMode="auto">
                <a:xfrm flipH="1" flipV="1">
                  <a:off x="1577" y="2118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34" name="Line 114"/>
                <p:cNvSpPr>
                  <a:spLocks noChangeShapeType="1"/>
                </p:cNvSpPr>
                <p:nvPr/>
              </p:nvSpPr>
              <p:spPr bwMode="auto">
                <a:xfrm>
                  <a:off x="1502" y="2195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160" name="Group 115"/>
              <p:cNvGrpSpPr>
                <a:grpSpLocks/>
              </p:cNvGrpSpPr>
              <p:nvPr/>
            </p:nvGrpSpPr>
            <p:grpSpPr bwMode="auto">
              <a:xfrm>
                <a:off x="2235" y="2215"/>
                <a:ext cx="513" cy="274"/>
                <a:chOff x="2235" y="2215"/>
                <a:chExt cx="513" cy="274"/>
              </a:xfrm>
            </p:grpSpPr>
            <p:grpSp>
              <p:nvGrpSpPr>
                <p:cNvPr id="5163" name="Group 116"/>
                <p:cNvGrpSpPr>
                  <a:grpSpLocks/>
                </p:cNvGrpSpPr>
                <p:nvPr/>
              </p:nvGrpSpPr>
              <p:grpSpPr bwMode="auto">
                <a:xfrm>
                  <a:off x="2540" y="2215"/>
                  <a:ext cx="208" cy="175"/>
                  <a:chOff x="1175" y="2948"/>
                  <a:chExt cx="208" cy="175"/>
                </a:xfrm>
              </p:grpSpPr>
              <p:sp>
                <p:nvSpPr>
                  <p:cNvPr id="5237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08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LC</a:t>
                    </a:r>
                  </a:p>
                </p:txBody>
              </p:sp>
              <p:sp>
                <p:nvSpPr>
                  <p:cNvPr id="5238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239" name="Line 119"/>
                <p:cNvSpPr>
                  <a:spLocks noChangeShapeType="1"/>
                </p:cNvSpPr>
                <p:nvPr/>
              </p:nvSpPr>
              <p:spPr bwMode="auto">
                <a:xfrm>
                  <a:off x="2235" y="2305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40" name="Line 120"/>
                <p:cNvSpPr>
                  <a:spLocks noChangeShapeType="1"/>
                </p:cNvSpPr>
                <p:nvPr/>
              </p:nvSpPr>
              <p:spPr bwMode="auto">
                <a:xfrm>
                  <a:off x="2661" y="2393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167" name="Group 121"/>
            <p:cNvGrpSpPr>
              <a:grpSpLocks/>
            </p:cNvGrpSpPr>
            <p:nvPr/>
          </p:nvGrpSpPr>
          <p:grpSpPr bwMode="auto">
            <a:xfrm>
              <a:off x="3092" y="1166"/>
              <a:ext cx="894" cy="2657"/>
              <a:chOff x="3092" y="1166"/>
              <a:chExt cx="894" cy="2657"/>
            </a:xfrm>
          </p:grpSpPr>
          <p:grpSp>
            <p:nvGrpSpPr>
              <p:cNvPr id="5168" name="Group 122"/>
              <p:cNvGrpSpPr>
                <a:grpSpLocks/>
              </p:cNvGrpSpPr>
              <p:nvPr/>
            </p:nvGrpSpPr>
            <p:grpSpPr bwMode="auto">
              <a:xfrm>
                <a:off x="3092" y="1166"/>
                <a:ext cx="425" cy="260"/>
                <a:chOff x="3092" y="1166"/>
                <a:chExt cx="425" cy="260"/>
              </a:xfrm>
            </p:grpSpPr>
            <p:grpSp>
              <p:nvGrpSpPr>
                <p:cNvPr id="5169" name="Group 123"/>
                <p:cNvGrpSpPr>
                  <a:grpSpLocks/>
                </p:cNvGrpSpPr>
                <p:nvPr/>
              </p:nvGrpSpPr>
              <p:grpSpPr bwMode="auto">
                <a:xfrm>
                  <a:off x="3298" y="1166"/>
                  <a:ext cx="219" cy="175"/>
                  <a:chOff x="1172" y="2948"/>
                  <a:chExt cx="219" cy="175"/>
                </a:xfrm>
              </p:grpSpPr>
              <p:sp>
                <p:nvSpPr>
                  <p:cNvPr id="5244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2" y="2949"/>
                    <a:ext cx="219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PC</a:t>
                    </a:r>
                  </a:p>
                </p:txBody>
              </p:sp>
              <p:sp>
                <p:nvSpPr>
                  <p:cNvPr id="524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24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3092" y="123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47" name="Line 127"/>
                <p:cNvSpPr>
                  <a:spLocks noChangeShapeType="1"/>
                </p:cNvSpPr>
                <p:nvPr/>
              </p:nvSpPr>
              <p:spPr bwMode="auto">
                <a:xfrm>
                  <a:off x="3093" y="123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174" name="Group 128"/>
              <p:cNvGrpSpPr>
                <a:grpSpLocks/>
              </p:cNvGrpSpPr>
              <p:nvPr/>
            </p:nvGrpSpPr>
            <p:grpSpPr bwMode="auto">
              <a:xfrm>
                <a:off x="3737" y="1687"/>
                <a:ext cx="215" cy="175"/>
                <a:chOff x="3737" y="1687"/>
                <a:chExt cx="215" cy="175"/>
              </a:xfrm>
            </p:grpSpPr>
            <p:grpSp>
              <p:nvGrpSpPr>
                <p:cNvPr id="5175" name="Group 129"/>
                <p:cNvGrpSpPr>
                  <a:grpSpLocks/>
                </p:cNvGrpSpPr>
                <p:nvPr/>
              </p:nvGrpSpPr>
              <p:grpSpPr bwMode="auto">
                <a:xfrm>
                  <a:off x="3744" y="1687"/>
                  <a:ext cx="208" cy="175"/>
                  <a:chOff x="1175" y="2948"/>
                  <a:chExt cx="208" cy="175"/>
                </a:xfrm>
              </p:grpSpPr>
              <p:sp>
                <p:nvSpPr>
                  <p:cNvPr id="5250" name="Text Box 1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08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LC</a:t>
                    </a:r>
                  </a:p>
                </p:txBody>
              </p:sp>
              <p:sp>
                <p:nvSpPr>
                  <p:cNvPr id="5251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252" name="Line 132"/>
                <p:cNvSpPr>
                  <a:spLocks noChangeShapeType="1"/>
                </p:cNvSpPr>
                <p:nvPr/>
              </p:nvSpPr>
              <p:spPr bwMode="auto">
                <a:xfrm>
                  <a:off x="3737" y="1783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180" name="Group 133"/>
              <p:cNvGrpSpPr>
                <a:grpSpLocks/>
              </p:cNvGrpSpPr>
              <p:nvPr/>
            </p:nvGrpSpPr>
            <p:grpSpPr bwMode="auto">
              <a:xfrm>
                <a:off x="3230" y="3648"/>
                <a:ext cx="756" cy="175"/>
                <a:chOff x="3230" y="3648"/>
                <a:chExt cx="756" cy="175"/>
              </a:xfrm>
            </p:grpSpPr>
            <p:grpSp>
              <p:nvGrpSpPr>
                <p:cNvPr id="5184" name="Group 134"/>
                <p:cNvGrpSpPr>
                  <a:grpSpLocks/>
                </p:cNvGrpSpPr>
                <p:nvPr/>
              </p:nvGrpSpPr>
              <p:grpSpPr bwMode="auto">
                <a:xfrm>
                  <a:off x="3778" y="3648"/>
                  <a:ext cx="208" cy="175"/>
                  <a:chOff x="1175" y="2948"/>
                  <a:chExt cx="208" cy="175"/>
                </a:xfrm>
              </p:grpSpPr>
              <p:sp>
                <p:nvSpPr>
                  <p:cNvPr id="5255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5" y="2949"/>
                    <a:ext cx="208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>
                        <a:solidFill>
                          <a:srgbClr val="0000CC"/>
                        </a:solidFill>
                      </a:rPr>
                      <a:t>LC</a:t>
                    </a:r>
                  </a:p>
                </p:txBody>
              </p:sp>
              <p:sp>
                <p:nvSpPr>
                  <p:cNvPr id="5256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207" y="2948"/>
                    <a:ext cx="173" cy="173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5257" name="Line 137"/>
                <p:cNvSpPr>
                  <a:spLocks noChangeShapeType="1"/>
                </p:cNvSpPr>
                <p:nvPr/>
              </p:nvSpPr>
              <p:spPr bwMode="auto">
                <a:xfrm>
                  <a:off x="3230" y="373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185" name="Group 138"/>
            <p:cNvGrpSpPr>
              <a:grpSpLocks/>
            </p:cNvGrpSpPr>
            <p:nvPr/>
          </p:nvGrpSpPr>
          <p:grpSpPr bwMode="auto">
            <a:xfrm>
              <a:off x="2832" y="1680"/>
              <a:ext cx="694" cy="1812"/>
              <a:chOff x="2832" y="1680"/>
              <a:chExt cx="694" cy="1812"/>
            </a:xfrm>
          </p:grpSpPr>
          <p:sp>
            <p:nvSpPr>
              <p:cNvPr id="5259" name="Line 139"/>
              <p:cNvSpPr>
                <a:spLocks noChangeShapeType="1"/>
              </p:cNvSpPr>
              <p:nvPr/>
            </p:nvSpPr>
            <p:spPr bwMode="auto">
              <a:xfrm flipV="1">
                <a:off x="3312" y="185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190" name="Group 140"/>
              <p:cNvGrpSpPr>
                <a:grpSpLocks/>
              </p:cNvGrpSpPr>
              <p:nvPr/>
            </p:nvGrpSpPr>
            <p:grpSpPr bwMode="auto">
              <a:xfrm>
                <a:off x="2832" y="1680"/>
                <a:ext cx="694" cy="1812"/>
                <a:chOff x="2832" y="1680"/>
                <a:chExt cx="694" cy="1812"/>
              </a:xfrm>
            </p:grpSpPr>
            <p:grpSp>
              <p:nvGrpSpPr>
                <p:cNvPr id="5196" name="Group 141"/>
                <p:cNvGrpSpPr>
                  <a:grpSpLocks/>
                </p:cNvGrpSpPr>
                <p:nvPr/>
              </p:nvGrpSpPr>
              <p:grpSpPr bwMode="auto">
                <a:xfrm>
                  <a:off x="2832" y="1680"/>
                  <a:ext cx="609" cy="903"/>
                  <a:chOff x="2832" y="1680"/>
                  <a:chExt cx="609" cy="903"/>
                </a:xfrm>
              </p:grpSpPr>
              <p:grpSp>
                <p:nvGrpSpPr>
                  <p:cNvPr id="5203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211" y="1680"/>
                    <a:ext cx="222" cy="175"/>
                    <a:chOff x="1170" y="2948"/>
                    <a:chExt cx="222" cy="175"/>
                  </a:xfrm>
                </p:grpSpPr>
                <p:sp>
                  <p:nvSpPr>
                    <p:cNvPr id="5263" name="Text Box 1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0" y="2949"/>
                      <a:ext cx="222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RC</a:t>
                      </a:r>
                    </a:p>
                  </p:txBody>
                </p:sp>
                <p:sp>
                  <p:nvSpPr>
                    <p:cNvPr id="5264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5265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48"/>
                    <a:ext cx="0" cy="8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66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741"/>
                    <a:ext cx="41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6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3401" y="1824"/>
                    <a:ext cx="40" cy="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5207" name="Group 148"/>
                <p:cNvGrpSpPr>
                  <a:grpSpLocks/>
                </p:cNvGrpSpPr>
                <p:nvPr/>
              </p:nvGrpSpPr>
              <p:grpSpPr bwMode="auto">
                <a:xfrm>
                  <a:off x="3209" y="3186"/>
                  <a:ext cx="317" cy="306"/>
                  <a:chOff x="3209" y="3186"/>
                  <a:chExt cx="317" cy="306"/>
                </a:xfrm>
              </p:grpSpPr>
              <p:grpSp>
                <p:nvGrpSpPr>
                  <p:cNvPr id="5214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3312" y="3186"/>
                    <a:ext cx="214" cy="175"/>
                    <a:chOff x="1175" y="2948"/>
                    <a:chExt cx="214" cy="175"/>
                  </a:xfrm>
                </p:grpSpPr>
                <p:sp>
                  <p:nvSpPr>
                    <p:cNvPr id="5270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5" y="2949"/>
                      <a:ext cx="214" cy="174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>
                          <a:solidFill>
                            <a:srgbClr val="0000CC"/>
                          </a:solidFill>
                        </a:rPr>
                        <a:t>TC</a:t>
                      </a:r>
                    </a:p>
                  </p:txBody>
                </p:sp>
                <p:sp>
                  <p:nvSpPr>
                    <p:cNvPr id="5271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7" y="2948"/>
                      <a:ext cx="173" cy="173"/>
                    </a:xfrm>
                    <a:prstGeom prst="ellipse">
                      <a:avLst/>
                    </a:prstGeom>
                    <a:noFill/>
                    <a:ln w="9525" algn="ctr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5272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3209" y="3265"/>
                    <a:ext cx="12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527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3449" y="3360"/>
                    <a:ext cx="0" cy="1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</p:grpSp>
      </p:grpSp>
      <p:grpSp>
        <p:nvGrpSpPr>
          <p:cNvPr id="5220" name="Group 159"/>
          <p:cNvGrpSpPr>
            <a:grpSpLocks/>
          </p:cNvGrpSpPr>
          <p:nvPr/>
        </p:nvGrpSpPr>
        <p:grpSpPr bwMode="auto">
          <a:xfrm>
            <a:off x="3336925" y="1143000"/>
            <a:ext cx="1371600" cy="990600"/>
            <a:chOff x="1142" y="720"/>
            <a:chExt cx="864" cy="624"/>
          </a:xfrm>
        </p:grpSpPr>
        <p:grpSp>
          <p:nvGrpSpPr>
            <p:cNvPr id="5221" name="Group 154"/>
            <p:cNvGrpSpPr>
              <a:grpSpLocks/>
            </p:cNvGrpSpPr>
            <p:nvPr/>
          </p:nvGrpSpPr>
          <p:grpSpPr bwMode="auto">
            <a:xfrm>
              <a:off x="1142" y="720"/>
              <a:ext cx="483" cy="174"/>
              <a:chOff x="1142" y="720"/>
              <a:chExt cx="483" cy="174"/>
            </a:xfrm>
          </p:grpSpPr>
          <p:sp>
            <p:nvSpPr>
              <p:cNvPr id="5275" name="Line 155"/>
              <p:cNvSpPr>
                <a:spLocks noChangeShapeType="1"/>
              </p:cNvSpPr>
              <p:nvPr/>
            </p:nvSpPr>
            <p:spPr bwMode="auto">
              <a:xfrm>
                <a:off x="1423" y="809"/>
                <a:ext cx="202" cy="0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76" name="Text Box 156"/>
              <p:cNvSpPr txBox="1">
                <a:spLocks noChangeArrowheads="1"/>
              </p:cNvSpPr>
              <p:nvPr/>
            </p:nvSpPr>
            <p:spPr bwMode="auto">
              <a:xfrm>
                <a:off x="1142" y="720"/>
                <a:ext cx="301" cy="1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solidFill>
                      <a:srgbClr val="0000CC"/>
                    </a:solidFill>
                  </a:rPr>
                  <a:t>TPM</a:t>
                </a:r>
              </a:p>
            </p:txBody>
          </p:sp>
        </p:grpSp>
        <p:grpSp>
          <p:nvGrpSpPr>
            <p:cNvPr id="5224" name="Group 158"/>
            <p:cNvGrpSpPr>
              <a:grpSpLocks/>
            </p:cNvGrpSpPr>
            <p:nvPr/>
          </p:nvGrpSpPr>
          <p:grpSpPr bwMode="auto">
            <a:xfrm>
              <a:off x="1584" y="720"/>
              <a:ext cx="422" cy="624"/>
              <a:chOff x="1584" y="720"/>
              <a:chExt cx="422" cy="624"/>
            </a:xfrm>
          </p:grpSpPr>
          <p:grpSp>
            <p:nvGrpSpPr>
              <p:cNvPr id="5228" name="Group 101"/>
              <p:cNvGrpSpPr>
                <a:grpSpLocks/>
              </p:cNvGrpSpPr>
              <p:nvPr/>
            </p:nvGrpSpPr>
            <p:grpSpPr bwMode="auto">
              <a:xfrm>
                <a:off x="1584" y="720"/>
                <a:ext cx="212" cy="175"/>
                <a:chOff x="1175" y="2948"/>
                <a:chExt cx="212" cy="175"/>
              </a:xfrm>
            </p:grpSpPr>
            <p:sp>
              <p:nvSpPr>
                <p:cNvPr id="5222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75" y="2949"/>
                  <a:ext cx="212" cy="17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>
                      <a:solidFill>
                        <a:srgbClr val="0000CC"/>
                      </a:solidFill>
                    </a:rPr>
                    <a:t>FC</a:t>
                  </a:r>
                </a:p>
              </p:txBody>
            </p:sp>
            <p:sp>
              <p:nvSpPr>
                <p:cNvPr id="5223" name="Oval 103"/>
                <p:cNvSpPr>
                  <a:spLocks noChangeArrowheads="1"/>
                </p:cNvSpPr>
                <p:nvPr/>
              </p:nvSpPr>
              <p:spPr bwMode="auto">
                <a:xfrm>
                  <a:off x="1207" y="2948"/>
                  <a:ext cx="173" cy="173"/>
                </a:xfrm>
                <a:prstGeom prst="ellipse">
                  <a:avLst/>
                </a:prstGeom>
                <a:noFill/>
                <a:ln w="9525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5225" name="Line 105"/>
              <p:cNvSpPr>
                <a:spLocks noChangeShapeType="1"/>
              </p:cNvSpPr>
              <p:nvPr/>
            </p:nvSpPr>
            <p:spPr bwMode="auto">
              <a:xfrm flipV="1">
                <a:off x="1920" y="802"/>
                <a:ext cx="0" cy="54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 flipH="1">
                <a:off x="1790" y="802"/>
                <a:ext cx="13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27" name="Line 107"/>
              <p:cNvSpPr>
                <a:spLocks noChangeShapeType="1"/>
              </p:cNvSpPr>
              <p:nvPr/>
            </p:nvSpPr>
            <p:spPr bwMode="auto">
              <a:xfrm flipH="1">
                <a:off x="1701" y="891"/>
                <a:ext cx="0" cy="10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77" name="Line 157"/>
              <p:cNvSpPr>
                <a:spLocks noChangeShapeType="1"/>
              </p:cNvSpPr>
              <p:nvPr/>
            </p:nvSpPr>
            <p:spPr bwMode="auto">
              <a:xfrm flipH="1">
                <a:off x="1920" y="1344"/>
                <a:ext cx="8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283" name="Rectangle 163"/>
          <p:cNvSpPr>
            <a:spLocks noChangeArrowheads="1"/>
          </p:cNvSpPr>
          <p:nvPr/>
        </p:nvSpPr>
        <p:spPr bwMode="auto">
          <a:xfrm>
            <a:off x="1524000" y="0"/>
            <a:ext cx="9144000" cy="808038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bg1"/>
              </a:gs>
              <a:gs pos="100000">
                <a:srgbClr val="3399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600" b="1">
                <a:solidFill>
                  <a:srgbClr val="800000"/>
                </a:solidFill>
              </a:rPr>
              <a:t>Alternative Control Structures</a:t>
            </a:r>
          </a:p>
        </p:txBody>
      </p:sp>
      <p:sp>
        <p:nvSpPr>
          <p:cNvPr id="157" name="Title 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4475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17356</TotalTime>
  <Words>881</Words>
  <Application>Microsoft Office PowerPoint</Application>
  <PresentationFormat>Widescreen</PresentationFormat>
  <Paragraphs>388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Sans Unicode</vt:lpstr>
      <vt:lpstr>Office Theme</vt:lpstr>
      <vt:lpstr>Plantwide Control Fundamentals</vt:lpstr>
      <vt:lpstr>PWC Basics: A Simple Chemical Process</vt:lpstr>
      <vt:lpstr>PWC Basics: Chemical Process Operation </vt:lpstr>
      <vt:lpstr>PWC Basics</vt:lpstr>
      <vt:lpstr>PWC Basics</vt:lpstr>
      <vt:lpstr>Plantwide Control Hierarchy</vt:lpstr>
      <vt:lpstr>Regulatory PWCS Design</vt:lpstr>
      <vt:lpstr>Control Structure Alternatives</vt:lpstr>
      <vt:lpstr>Alternative Control Structures</vt:lpstr>
      <vt:lpstr>Alternative Control Structures</vt:lpstr>
      <vt:lpstr>Alternative Control Structures</vt:lpstr>
      <vt:lpstr>Alternative Control Structures</vt:lpstr>
      <vt:lpstr>Alternative Control Structures</vt:lpstr>
      <vt:lpstr>PWCS Design: Key Points</vt:lpstr>
      <vt:lpstr>The Transformation of Variability Perspective</vt:lpstr>
      <vt:lpstr>Where to Transform Variability </vt:lpstr>
      <vt:lpstr>A Common Energy Recycle Loop</vt:lpstr>
      <vt:lpstr>A Common Energy Recycle Loop continued</vt:lpstr>
      <vt:lpstr>Material Recycle Snowball Effect</vt:lpstr>
      <vt:lpstr>Material Recycle Snowball Effect continued</vt:lpstr>
      <vt:lpstr>Key Guideline for Recycle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234</cp:revision>
  <dcterms:created xsi:type="dcterms:W3CDTF">2019-12-31T10:16:46Z</dcterms:created>
  <dcterms:modified xsi:type="dcterms:W3CDTF">2021-04-18T12:44:33Z</dcterms:modified>
</cp:coreProperties>
</file>