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84" r:id="rId3"/>
    <p:sldId id="385" r:id="rId4"/>
    <p:sldId id="382" r:id="rId5"/>
    <p:sldId id="386" r:id="rId6"/>
    <p:sldId id="387" r:id="rId7"/>
    <p:sldId id="390" r:id="rId8"/>
    <p:sldId id="3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3300"/>
    <a:srgbClr val="66FF33"/>
    <a:srgbClr val="0000CC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411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Variation of </a:t>
            </a:r>
            <a:r>
              <a:rPr lang="en-IN" b="1" i="1"/>
              <a:t>r</a:t>
            </a:r>
            <a:r>
              <a:rPr lang="en-IN"/>
              <a:t> with </a:t>
            </a:r>
            <a:r>
              <a:rPr lang="en-IN" b="1" i="1"/>
              <a:t>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</c:f>
              <c:numCache>
                <c:formatCode>0.0000</c:formatCode>
                <c:ptCount val="39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0.19999999999999998</c:v>
                </c:pt>
                <c:pt idx="9">
                  <c:v>0.22499999999999998</c:v>
                </c:pt>
                <c:pt idx="10">
                  <c:v>0.24999999999999997</c:v>
                </c:pt>
                <c:pt idx="11">
                  <c:v>0.27499999999999997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0.35000000000000003</c:v>
                </c:pt>
                <c:pt idx="15">
                  <c:v>0.37500000000000006</c:v>
                </c:pt>
                <c:pt idx="16">
                  <c:v>0.40000000000000008</c:v>
                </c:pt>
                <c:pt idx="17">
                  <c:v>0.4250000000000001</c:v>
                </c:pt>
                <c:pt idx="18">
                  <c:v>0.45000000000000012</c:v>
                </c:pt>
                <c:pt idx="19">
                  <c:v>0.47500000000000014</c:v>
                </c:pt>
                <c:pt idx="20">
                  <c:v>0.50000000000000011</c:v>
                </c:pt>
                <c:pt idx="21">
                  <c:v>0.52500000000000013</c:v>
                </c:pt>
                <c:pt idx="22">
                  <c:v>0.55000000000000016</c:v>
                </c:pt>
                <c:pt idx="23">
                  <c:v>0.57500000000000018</c:v>
                </c:pt>
                <c:pt idx="24">
                  <c:v>0.6000000000000002</c:v>
                </c:pt>
                <c:pt idx="25">
                  <c:v>0.62500000000000022</c:v>
                </c:pt>
                <c:pt idx="26">
                  <c:v>0.65000000000000024</c:v>
                </c:pt>
                <c:pt idx="27">
                  <c:v>0.67500000000000027</c:v>
                </c:pt>
                <c:pt idx="28">
                  <c:v>0.70000000000000029</c:v>
                </c:pt>
                <c:pt idx="29">
                  <c:v>0.72500000000000031</c:v>
                </c:pt>
                <c:pt idx="30">
                  <c:v>0.75000000000000033</c:v>
                </c:pt>
                <c:pt idx="31">
                  <c:v>0.77500000000000036</c:v>
                </c:pt>
                <c:pt idx="32">
                  <c:v>0.80000000000000038</c:v>
                </c:pt>
                <c:pt idx="33">
                  <c:v>0.8250000000000004</c:v>
                </c:pt>
                <c:pt idx="34">
                  <c:v>0.85000000000000042</c:v>
                </c:pt>
                <c:pt idx="35">
                  <c:v>0.87500000000000044</c:v>
                </c:pt>
                <c:pt idx="36">
                  <c:v>0.90000000000000047</c:v>
                </c:pt>
                <c:pt idx="37">
                  <c:v>0.92500000000000049</c:v>
                </c:pt>
                <c:pt idx="38">
                  <c:v>0.95000000000000051</c:v>
                </c:pt>
              </c:numCache>
            </c:numRef>
          </c:xVal>
          <c:yVal>
            <c:numRef>
              <c:f>Sheet1!$B$2:$B$40</c:f>
              <c:numCache>
                <c:formatCode>0.0000</c:formatCode>
                <c:ptCount val="39"/>
                <c:pt idx="0">
                  <c:v>0</c:v>
                </c:pt>
                <c:pt idx="1">
                  <c:v>6.4102564102564113E-4</c:v>
                </c:pt>
                <c:pt idx="2">
                  <c:v>2.6315789473684219E-3</c:v>
                </c:pt>
                <c:pt idx="3">
                  <c:v>6.0810810810810806E-3</c:v>
                </c:pt>
                <c:pt idx="4">
                  <c:v>1.1111111111111113E-2</c:v>
                </c:pt>
                <c:pt idx="5">
                  <c:v>1.7857142857142856E-2</c:v>
                </c:pt>
                <c:pt idx="6">
                  <c:v>2.6470588235294117E-2</c:v>
                </c:pt>
                <c:pt idx="7">
                  <c:v>3.7121212121212117E-2</c:v>
                </c:pt>
                <c:pt idx="8">
                  <c:v>4.9999999999999989E-2</c:v>
                </c:pt>
                <c:pt idx="9">
                  <c:v>6.5322580645161277E-2</c:v>
                </c:pt>
                <c:pt idx="10">
                  <c:v>8.3333333333333315E-2</c:v>
                </c:pt>
                <c:pt idx="11">
                  <c:v>0.10431034482758617</c:v>
                </c:pt>
                <c:pt idx="12">
                  <c:v>0.12857142857142859</c:v>
                </c:pt>
                <c:pt idx="13">
                  <c:v>0.1564814814814815</c:v>
                </c:pt>
                <c:pt idx="14">
                  <c:v>0.18846153846153851</c:v>
                </c:pt>
                <c:pt idx="15">
                  <c:v>0.22500000000000009</c:v>
                </c:pt>
                <c:pt idx="16">
                  <c:v>0.26666666666666683</c:v>
                </c:pt>
                <c:pt idx="17">
                  <c:v>0.31413043478260888</c:v>
                </c:pt>
                <c:pt idx="18">
                  <c:v>0.3681818181818185</c:v>
                </c:pt>
                <c:pt idx="19">
                  <c:v>0.42976190476190507</c:v>
                </c:pt>
                <c:pt idx="20">
                  <c:v>0.50000000000000033</c:v>
                </c:pt>
                <c:pt idx="21">
                  <c:v>0.58026315789473726</c:v>
                </c:pt>
                <c:pt idx="22">
                  <c:v>0.67222222222222283</c:v>
                </c:pt>
                <c:pt idx="23">
                  <c:v>0.77794117647058914</c:v>
                </c:pt>
                <c:pt idx="24">
                  <c:v>0.90000000000000113</c:v>
                </c:pt>
                <c:pt idx="25">
                  <c:v>1.0416666666666681</c:v>
                </c:pt>
                <c:pt idx="26">
                  <c:v>1.2071428571428588</c:v>
                </c:pt>
                <c:pt idx="27">
                  <c:v>1.401923076923079</c:v>
                </c:pt>
                <c:pt idx="28">
                  <c:v>1.6333333333333362</c:v>
                </c:pt>
                <c:pt idx="29">
                  <c:v>1.9113636363636402</c:v>
                </c:pt>
                <c:pt idx="30">
                  <c:v>2.2500000000000049</c:v>
                </c:pt>
                <c:pt idx="31">
                  <c:v>2.6694444444444509</c:v>
                </c:pt>
                <c:pt idx="32">
                  <c:v>3.2000000000000091</c:v>
                </c:pt>
                <c:pt idx="33">
                  <c:v>3.8892857142857271</c:v>
                </c:pt>
                <c:pt idx="34">
                  <c:v>4.8166666666666851</c:v>
                </c:pt>
                <c:pt idx="35">
                  <c:v>6.1250000000000284</c:v>
                </c:pt>
                <c:pt idx="36">
                  <c:v>8.1000000000000458</c:v>
                </c:pt>
                <c:pt idx="37">
                  <c:v>11.408333333333418</c:v>
                </c:pt>
                <c:pt idx="38">
                  <c:v>18.050000000000203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2C-417D-A829-3F67A47A9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4049791"/>
        <c:axId val="1744051455"/>
      </c:scatterChart>
      <c:valAx>
        <c:axId val="1744049791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Scaled </a:t>
                </a:r>
                <a:r>
                  <a:rPr lang="en-IN" b="1" baseline="0"/>
                  <a:t> Production Rate, </a:t>
                </a:r>
                <a:r>
                  <a:rPr lang="en-IN" b="1" i="1" baseline="0"/>
                  <a:t>p</a:t>
                </a:r>
                <a:endParaRPr lang="en-IN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051455"/>
        <c:crosses val="autoZero"/>
        <c:crossBetween val="midCat"/>
      </c:valAx>
      <c:valAx>
        <c:axId val="1744051455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Scaled</a:t>
                </a:r>
                <a:r>
                  <a:rPr lang="en-IN" b="1" baseline="0"/>
                  <a:t> Recycle Rate, </a:t>
                </a:r>
                <a:r>
                  <a:rPr lang="en-IN" b="1" i="1" baseline="0"/>
                  <a:t>r</a:t>
                </a:r>
                <a:endParaRPr lang="en-IN" b="1" i="1"/>
              </a:p>
            </c:rich>
          </c:tx>
          <c:overlay val="0"/>
          <c:spPr>
            <a:noFill/>
            <a:ln w="6350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04979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Variation of </a:t>
            </a:r>
            <a:r>
              <a:rPr lang="en-IN" b="1" i="1"/>
              <a:t>dr/dp</a:t>
            </a:r>
            <a:r>
              <a:rPr lang="en-IN"/>
              <a:t> with </a:t>
            </a:r>
            <a:r>
              <a:rPr lang="en-IN" b="1" i="1"/>
              <a:t>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dr/dp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</c:f>
              <c:numCache>
                <c:formatCode>0.0000</c:formatCode>
                <c:ptCount val="39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0.19999999999999998</c:v>
                </c:pt>
                <c:pt idx="9">
                  <c:v>0.22499999999999998</c:v>
                </c:pt>
                <c:pt idx="10">
                  <c:v>0.24999999999999997</c:v>
                </c:pt>
                <c:pt idx="11">
                  <c:v>0.27499999999999997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0.35000000000000003</c:v>
                </c:pt>
                <c:pt idx="15">
                  <c:v>0.37500000000000006</c:v>
                </c:pt>
                <c:pt idx="16">
                  <c:v>0.40000000000000008</c:v>
                </c:pt>
                <c:pt idx="17">
                  <c:v>0.4250000000000001</c:v>
                </c:pt>
                <c:pt idx="18">
                  <c:v>0.45000000000000012</c:v>
                </c:pt>
                <c:pt idx="19">
                  <c:v>0.47500000000000014</c:v>
                </c:pt>
                <c:pt idx="20">
                  <c:v>0.50000000000000011</c:v>
                </c:pt>
                <c:pt idx="21">
                  <c:v>0.52500000000000013</c:v>
                </c:pt>
                <c:pt idx="22">
                  <c:v>0.55000000000000016</c:v>
                </c:pt>
                <c:pt idx="23">
                  <c:v>0.57500000000000018</c:v>
                </c:pt>
                <c:pt idx="24">
                  <c:v>0.6000000000000002</c:v>
                </c:pt>
                <c:pt idx="25">
                  <c:v>0.62500000000000022</c:v>
                </c:pt>
                <c:pt idx="26">
                  <c:v>0.65000000000000024</c:v>
                </c:pt>
                <c:pt idx="27">
                  <c:v>0.67500000000000027</c:v>
                </c:pt>
                <c:pt idx="28">
                  <c:v>0.70000000000000029</c:v>
                </c:pt>
                <c:pt idx="29">
                  <c:v>0.72500000000000031</c:v>
                </c:pt>
                <c:pt idx="30">
                  <c:v>0.75000000000000033</c:v>
                </c:pt>
                <c:pt idx="31">
                  <c:v>0.77500000000000036</c:v>
                </c:pt>
                <c:pt idx="32">
                  <c:v>0.80000000000000038</c:v>
                </c:pt>
                <c:pt idx="33">
                  <c:v>0.8250000000000004</c:v>
                </c:pt>
                <c:pt idx="34">
                  <c:v>0.85000000000000042</c:v>
                </c:pt>
                <c:pt idx="35">
                  <c:v>0.87500000000000044</c:v>
                </c:pt>
                <c:pt idx="36">
                  <c:v>0.90000000000000047</c:v>
                </c:pt>
                <c:pt idx="37">
                  <c:v>0.92500000000000049</c:v>
                </c:pt>
                <c:pt idx="38">
                  <c:v>0.95000000000000051</c:v>
                </c:pt>
              </c:numCache>
            </c:numRef>
          </c:xVal>
          <c:yVal>
            <c:numRef>
              <c:f>Sheet1!$C$2:$C$40</c:f>
              <c:numCache>
                <c:formatCode>0.0000</c:formatCode>
                <c:ptCount val="39"/>
                <c:pt idx="0">
                  <c:v>0</c:v>
                </c:pt>
                <c:pt idx="1">
                  <c:v>5.193951347797502E-2</c:v>
                </c:pt>
                <c:pt idx="2">
                  <c:v>0.10803324099722993</c:v>
                </c:pt>
                <c:pt idx="3">
                  <c:v>0.16873630387143901</c:v>
                </c:pt>
                <c:pt idx="4">
                  <c:v>0.23456790123456789</c:v>
                </c:pt>
                <c:pt idx="5">
                  <c:v>0.30612244897959184</c:v>
                </c:pt>
                <c:pt idx="6">
                  <c:v>0.38408304498269896</c:v>
                </c:pt>
                <c:pt idx="7">
                  <c:v>0.46923783287419651</c:v>
                </c:pt>
                <c:pt idx="8">
                  <c:v>0.56249999999999989</c:v>
                </c:pt>
                <c:pt idx="9">
                  <c:v>0.66493236212278861</c:v>
                </c:pt>
                <c:pt idx="10">
                  <c:v>0.77777777777777768</c:v>
                </c:pt>
                <c:pt idx="11">
                  <c:v>0.90249702734839443</c:v>
                </c:pt>
                <c:pt idx="12">
                  <c:v>1.0408163265306123</c:v>
                </c:pt>
                <c:pt idx="13">
                  <c:v>1.1947873799725652</c:v>
                </c:pt>
                <c:pt idx="14">
                  <c:v>1.3668639053254443</c:v>
                </c:pt>
                <c:pt idx="15">
                  <c:v>1.56</c:v>
                </c:pt>
                <c:pt idx="16">
                  <c:v>1.777777777777779</c:v>
                </c:pt>
                <c:pt idx="17">
                  <c:v>2.024574669187146</c:v>
                </c:pt>
                <c:pt idx="18">
                  <c:v>2.305785123966944</c:v>
                </c:pt>
                <c:pt idx="19">
                  <c:v>2.6281179138322015</c:v>
                </c:pt>
                <c:pt idx="20">
                  <c:v>3.0000000000000018</c:v>
                </c:pt>
                <c:pt idx="21">
                  <c:v>3.4321329639889222</c:v>
                </c:pt>
                <c:pt idx="22">
                  <c:v>3.9382716049382749</c:v>
                </c:pt>
                <c:pt idx="23">
                  <c:v>4.5363321799308007</c:v>
                </c:pt>
                <c:pt idx="24">
                  <c:v>5.2500000000000062</c:v>
                </c:pt>
                <c:pt idx="25">
                  <c:v>6.1111111111111196</c:v>
                </c:pt>
                <c:pt idx="26">
                  <c:v>7.1632653061224598</c:v>
                </c:pt>
                <c:pt idx="27">
                  <c:v>8.4674556213017897</c:v>
                </c:pt>
                <c:pt idx="28">
                  <c:v>10.111111111111132</c:v>
                </c:pt>
                <c:pt idx="29">
                  <c:v>12.223140495867797</c:v>
                </c:pt>
                <c:pt idx="30">
                  <c:v>15.000000000000043</c:v>
                </c:pt>
                <c:pt idx="31">
                  <c:v>18.753086419753149</c:v>
                </c:pt>
                <c:pt idx="32">
                  <c:v>24.000000000000096</c:v>
                </c:pt>
                <c:pt idx="33">
                  <c:v>31.653061224489942</c:v>
                </c:pt>
                <c:pt idx="34">
                  <c:v>43.444444444444692</c:v>
                </c:pt>
                <c:pt idx="35">
                  <c:v>63.000000000000455</c:v>
                </c:pt>
                <c:pt idx="36">
                  <c:v>99.000000000000938</c:v>
                </c:pt>
                <c:pt idx="37">
                  <c:v>176.7777777777801</c:v>
                </c:pt>
                <c:pt idx="38">
                  <c:v>399.00000000000819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22-43E1-8C7B-52BE6C486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456927"/>
        <c:axId val="1925458591"/>
      </c:scatterChart>
      <c:valAx>
        <c:axId val="1925456927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Scaled</a:t>
                </a:r>
                <a:r>
                  <a:rPr lang="en-IN" b="1" baseline="0"/>
                  <a:t> Production Rate, </a:t>
                </a:r>
                <a:r>
                  <a:rPr lang="en-IN" b="1" i="1" baseline="0"/>
                  <a:t>p</a:t>
                </a:r>
                <a:endParaRPr lang="en-IN" b="1" i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458591"/>
        <c:crosses val="autoZero"/>
        <c:crossBetween val="midCat"/>
      </c:valAx>
      <c:valAx>
        <c:axId val="1925458591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Scaled</a:t>
                </a:r>
                <a:r>
                  <a:rPr lang="en-IN" b="1" baseline="0"/>
                  <a:t> Recycle Rate Sensitivity, </a:t>
                </a:r>
                <a:r>
                  <a:rPr lang="en-IN" b="1" i="1" baseline="0"/>
                  <a:t>dr/dp</a:t>
                </a:r>
                <a:endParaRPr lang="en-IN" b="1" i="1"/>
              </a:p>
            </c:rich>
          </c:tx>
          <c:layout>
            <c:manualLayout>
              <c:xMode val="edge"/>
              <c:yMode val="edge"/>
              <c:x val="3.0555555555555555E-2"/>
              <c:y val="9.76388888888889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456927"/>
        <c:crosses val="autoZero"/>
        <c:crossBetween val="midCat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Plantwide</a:t>
            </a:r>
            <a:r>
              <a:rPr lang="en-US" dirty="0"/>
              <a:t> Control Fundamentals</a:t>
            </a:r>
            <a:br>
              <a:rPr lang="en-US" sz="4800" dirty="0"/>
            </a:br>
            <a:r>
              <a:rPr lang="en-US" sz="4800" dirty="0" err="1">
                <a:solidFill>
                  <a:srgbClr val="FFFF00"/>
                </a:solidFill>
              </a:rPr>
              <a:t>Recyle</a:t>
            </a:r>
            <a:r>
              <a:rPr lang="en-US" sz="4800" dirty="0">
                <a:solidFill>
                  <a:srgbClr val="FFFF00"/>
                </a:solidFill>
              </a:rPr>
              <a:t> Loop Issues: Snowball Effect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# 7.2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Snowball Effect Analysis</a:t>
            </a:r>
            <a:endParaRPr lang="en-IN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07951" y="1055688"/>
            <a:ext cx="4775200" cy="4702176"/>
            <a:chOff x="107951" y="1055688"/>
            <a:chExt cx="4775200" cy="4702176"/>
          </a:xfrm>
        </p:grpSpPr>
        <p:grpSp>
          <p:nvGrpSpPr>
            <p:cNvPr id="162" name="Group 161"/>
            <p:cNvGrpSpPr/>
            <p:nvPr/>
          </p:nvGrpSpPr>
          <p:grpSpPr>
            <a:xfrm>
              <a:off x="107951" y="1055688"/>
              <a:ext cx="4775200" cy="4702176"/>
              <a:chOff x="107951" y="1055688"/>
              <a:chExt cx="4775200" cy="4702176"/>
            </a:xfrm>
          </p:grpSpPr>
          <p:grpSp>
            <p:nvGrpSpPr>
              <p:cNvPr id="2" name="Group 118"/>
              <p:cNvGrpSpPr>
                <a:grpSpLocks/>
              </p:cNvGrpSpPr>
              <p:nvPr/>
            </p:nvGrpSpPr>
            <p:grpSpPr bwMode="auto">
              <a:xfrm>
                <a:off x="107951" y="2274889"/>
                <a:ext cx="1976438" cy="1189038"/>
                <a:chOff x="1130" y="1769"/>
                <a:chExt cx="1245" cy="749"/>
              </a:xfrm>
            </p:grpSpPr>
            <p:sp>
              <p:nvSpPr>
                <p:cNvPr id="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680" y="2043"/>
                  <a:ext cx="547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REACTOR</a:t>
                  </a:r>
                </a:p>
              </p:txBody>
            </p:sp>
            <p:grpSp>
              <p:nvGrpSpPr>
                <p:cNvPr id="3" name="Group 107"/>
                <p:cNvGrpSpPr>
                  <a:grpSpLocks/>
                </p:cNvGrpSpPr>
                <p:nvPr/>
              </p:nvGrpSpPr>
              <p:grpSpPr bwMode="auto">
                <a:xfrm>
                  <a:off x="1130" y="1769"/>
                  <a:ext cx="1245" cy="749"/>
                  <a:chOff x="606" y="2016"/>
                  <a:chExt cx="1245" cy="749"/>
                </a:xfrm>
              </p:grpSpPr>
              <p:grpSp>
                <p:nvGrpSpPr>
                  <p:cNvPr id="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843" y="2016"/>
                    <a:ext cx="1008" cy="672"/>
                    <a:chOff x="843" y="2016"/>
                    <a:chExt cx="1008" cy="672"/>
                  </a:xfrm>
                </p:grpSpPr>
                <p:grpSp>
                  <p:nvGrpSpPr>
                    <p:cNvPr id="6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3" y="2016"/>
                      <a:ext cx="1008" cy="672"/>
                      <a:chOff x="843" y="2016"/>
                      <a:chExt cx="1008" cy="672"/>
                    </a:xfrm>
                  </p:grpSpPr>
                  <p:grpSp>
                    <p:nvGrpSpPr>
                      <p:cNvPr id="7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31" y="2016"/>
                        <a:ext cx="720" cy="672"/>
                        <a:chOff x="1131" y="2016"/>
                        <a:chExt cx="720" cy="672"/>
                      </a:xfrm>
                    </p:grpSpPr>
                    <p:grpSp>
                      <p:nvGrpSpPr>
                        <p:cNvPr id="9" name="Group 6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-5400000">
                          <a:off x="1152" y="2064"/>
                          <a:ext cx="672" cy="576"/>
                          <a:chOff x="1152" y="2064"/>
                          <a:chExt cx="672" cy="576"/>
                        </a:xfrm>
                      </p:grpSpPr>
                      <p:sp>
                        <p:nvSpPr>
                          <p:cNvPr id="22" name="Rectangle 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52" y="2064"/>
                            <a:ext cx="576" cy="57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3" name="AutoShape 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28" y="2064"/>
                            <a:ext cx="96" cy="576"/>
                          </a:xfrm>
                          <a:prstGeom prst="rightBracket">
                            <a:avLst>
                              <a:gd name="adj" fmla="val 219806"/>
                            </a:avLst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1" name="Rectangle 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31" y="2112"/>
                          <a:ext cx="720" cy="576"/>
                        </a:xfrm>
                        <a:prstGeom prst="rect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43" y="2160"/>
                        <a:ext cx="288" cy="516"/>
                        <a:chOff x="843" y="2160"/>
                        <a:chExt cx="288" cy="516"/>
                      </a:xfrm>
                    </p:grpSpPr>
                    <p:sp>
                      <p:nvSpPr>
                        <p:cNvPr id="14" name="Line 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3" y="2640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grpSp>
                      <p:nvGrpSpPr>
                        <p:cNvPr id="13" name="Group 1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-5400000">
                          <a:off x="918" y="2538"/>
                          <a:ext cx="132" cy="144"/>
                          <a:chOff x="2880" y="2112"/>
                          <a:chExt cx="528" cy="576"/>
                        </a:xfrm>
                      </p:grpSpPr>
                      <p:sp>
                        <p:nvSpPr>
                          <p:cNvPr id="17" name="AutoShape 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288" cy="576"/>
                          </a:xfrm>
                          <a:prstGeom prst="flowChartCollate">
                            <a:avLst/>
                          </a:prstGeom>
                          <a:solidFill>
                            <a:schemeClr val="bg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" name="Lin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24" y="2400"/>
                            <a:ext cx="24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9" name="AutoShape 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2208"/>
                            <a:ext cx="144" cy="384"/>
                          </a:xfrm>
                          <a:prstGeom prst="flowChartDelay">
                            <a:avLst/>
                          </a:prstGeom>
                          <a:solidFill>
                            <a:schemeClr val="bg1"/>
                          </a:solidFill>
                          <a:ln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6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885" y="216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10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7" y="2432"/>
                      <a:ext cx="405" cy="19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/>
                        <a:t>A </a:t>
                      </a:r>
                      <a:r>
                        <a:rPr lang="en-US" sz="1400">
                          <a:sym typeface="Wingdings" pitchFamily="2" charset="2"/>
                        </a:rPr>
                        <a:t> B</a:t>
                      </a:r>
                      <a:endParaRPr lang="en-US" sz="1400"/>
                    </a:p>
                  </p:txBody>
                </p:sp>
                <p:sp>
                  <p:nvSpPr>
                    <p:cNvPr id="11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1200" y="2256"/>
                      <a:ext cx="576" cy="48"/>
                    </a:xfrm>
                    <a:custGeom>
                      <a:avLst/>
                      <a:gdLst>
                        <a:gd name="T0" fmla="*/ 0 w 576"/>
                        <a:gd name="T1" fmla="*/ 48 h 48"/>
                        <a:gd name="T2" fmla="*/ 144 w 576"/>
                        <a:gd name="T3" fmla="*/ 0 h 48"/>
                        <a:gd name="T4" fmla="*/ 336 w 576"/>
                        <a:gd name="T5" fmla="*/ 48 h 48"/>
                        <a:gd name="T6" fmla="*/ 576 w 576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576"/>
                        <a:gd name="T13" fmla="*/ 0 h 48"/>
                        <a:gd name="T14" fmla="*/ 576 w 576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576" h="48">
                          <a:moveTo>
                            <a:pt x="0" y="48"/>
                          </a:moveTo>
                          <a:cubicBezTo>
                            <a:pt x="44" y="24"/>
                            <a:pt x="88" y="0"/>
                            <a:pt x="144" y="0"/>
                          </a:cubicBezTo>
                          <a:cubicBezTo>
                            <a:pt x="200" y="0"/>
                            <a:pt x="264" y="48"/>
                            <a:pt x="336" y="48"/>
                          </a:cubicBezTo>
                          <a:cubicBezTo>
                            <a:pt x="408" y="48"/>
                            <a:pt x="492" y="24"/>
                            <a:pt x="576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6" y="2571"/>
                    <a:ext cx="277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err="1"/>
                      <a:t>Q</a:t>
                    </a:r>
                    <a:r>
                      <a:rPr lang="en-US" sz="1400" baseline="-25000" dirty="0" err="1"/>
                      <a:t>rxr</a:t>
                    </a:r>
                    <a:endParaRPr lang="en-US" sz="1400" dirty="0"/>
                  </a:p>
                </p:txBody>
              </p:sp>
            </p:grpSp>
          </p:grp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273051" y="1055688"/>
                <a:ext cx="1252538" cy="1219200"/>
                <a:chOff x="710" y="1248"/>
                <a:chExt cx="789" cy="768"/>
              </a:xfrm>
            </p:grpSpPr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912" y="1248"/>
                  <a:ext cx="587" cy="768"/>
                  <a:chOff x="912" y="1248"/>
                  <a:chExt cx="587" cy="768"/>
                </a:xfrm>
              </p:grpSpPr>
              <p:sp>
                <p:nvSpPr>
                  <p:cNvPr id="2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344"/>
                    <a:ext cx="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1344"/>
                    <a:ext cx="58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4" name="Group 1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1110" y="124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30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2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710" y="1252"/>
                  <a:ext cx="20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F</a:t>
                  </a:r>
                  <a:r>
                    <a:rPr lang="en-US" sz="1400" baseline="-25000" dirty="0"/>
                    <a:t>A</a:t>
                  </a:r>
                  <a:endParaRPr lang="en-US" sz="1400" dirty="0"/>
                </a:p>
              </p:txBody>
            </p:sp>
          </p:grpSp>
          <p:grpSp>
            <p:nvGrpSpPr>
              <p:cNvPr id="25" name="Group 117"/>
              <p:cNvGrpSpPr>
                <a:grpSpLocks/>
              </p:cNvGrpSpPr>
              <p:nvPr/>
            </p:nvGrpSpPr>
            <p:grpSpPr bwMode="auto">
              <a:xfrm>
                <a:off x="1508125" y="1187451"/>
                <a:ext cx="3290888" cy="1381125"/>
                <a:chOff x="1488" y="1331"/>
                <a:chExt cx="2073" cy="870"/>
              </a:xfrm>
            </p:grpSpPr>
            <p:sp>
              <p:nvSpPr>
                <p:cNvPr id="34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552" y="1344"/>
                  <a:ext cx="0" cy="8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488" y="1344"/>
                  <a:ext cx="20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156" y="1331"/>
                  <a:ext cx="366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R, </a:t>
                  </a:r>
                  <a:r>
                    <a:rPr lang="en-US" sz="1400" dirty="0" err="1"/>
                    <a:t>x</a:t>
                  </a:r>
                  <a:r>
                    <a:rPr lang="en-US" sz="1400" baseline="-25000" dirty="0" err="1"/>
                    <a:t>A</a:t>
                  </a:r>
                  <a:r>
                    <a:rPr lang="en-US" sz="1400" baseline="30000" dirty="0" err="1"/>
                    <a:t>R</a:t>
                  </a:r>
                  <a:endParaRPr lang="en-US" sz="1400" dirty="0"/>
                </a:p>
              </p:txBody>
            </p:sp>
          </p:grpSp>
          <p:grpSp>
            <p:nvGrpSpPr>
              <p:cNvPr id="29" name="Group 116"/>
              <p:cNvGrpSpPr>
                <a:grpSpLocks/>
              </p:cNvGrpSpPr>
              <p:nvPr/>
            </p:nvGrpSpPr>
            <p:grpSpPr bwMode="auto">
              <a:xfrm>
                <a:off x="1508125" y="1600201"/>
                <a:ext cx="3375026" cy="4157663"/>
                <a:chOff x="1488" y="1591"/>
                <a:chExt cx="2126" cy="2619"/>
              </a:xfrm>
            </p:grpSpPr>
            <p:grpSp>
              <p:nvGrpSpPr>
                <p:cNvPr id="33" name="Group 109"/>
                <p:cNvGrpSpPr>
                  <a:grpSpLocks/>
                </p:cNvGrpSpPr>
                <p:nvPr/>
              </p:nvGrpSpPr>
              <p:grpSpPr bwMode="auto">
                <a:xfrm>
                  <a:off x="1488" y="1591"/>
                  <a:ext cx="2126" cy="2619"/>
                  <a:chOff x="1488" y="1591"/>
                  <a:chExt cx="2126" cy="2619"/>
                </a:xfrm>
              </p:grpSpPr>
              <p:grpSp>
                <p:nvGrpSpPr>
                  <p:cNvPr id="37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488" y="2688"/>
                    <a:ext cx="960" cy="180"/>
                    <a:chOff x="1488" y="2688"/>
                    <a:chExt cx="960" cy="180"/>
                  </a:xfrm>
                </p:grpSpPr>
                <p:sp>
                  <p:nvSpPr>
                    <p:cNvPr id="9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2688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94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2832"/>
                      <a:ext cx="9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8" name="Group 13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2070" y="2730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96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98" name="AutoShap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1303" cy="2619"/>
                    <a:chOff x="2311" y="1591"/>
                    <a:chExt cx="1303" cy="2619"/>
                  </a:xfrm>
                </p:grpSpPr>
                <p:grpSp>
                  <p:nvGrpSpPr>
                    <p:cNvPr id="41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1" y="1591"/>
                      <a:ext cx="1303" cy="2619"/>
                      <a:chOff x="2311" y="1591"/>
                      <a:chExt cx="1303" cy="2619"/>
                    </a:xfrm>
                  </p:grpSpPr>
                  <p:grpSp>
                    <p:nvGrpSpPr>
                      <p:cNvPr id="42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48" y="2010"/>
                        <a:ext cx="240" cy="1686"/>
                        <a:chOff x="2448" y="2010"/>
                        <a:chExt cx="240" cy="1686"/>
                      </a:xfrm>
                    </p:grpSpPr>
                    <p:sp>
                      <p:nvSpPr>
                        <p:cNvPr id="90" name="Rectangle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48" y="2064"/>
                          <a:ext cx="240" cy="1584"/>
                        </a:xfrm>
                        <a:prstGeom prst="rect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1" name="AutoShape 57"/>
                        <p:cNvSpPr>
                          <a:spLocks/>
                        </p:cNvSpPr>
                        <p:nvPr/>
                      </p:nvSpPr>
                      <p:spPr bwMode="auto">
                        <a:xfrm rot="-5400000">
                          <a:off x="2544" y="1914"/>
                          <a:ext cx="48" cy="240"/>
                        </a:xfrm>
                        <a:prstGeom prst="rightBracket">
                          <a:avLst>
                            <a:gd name="adj" fmla="val 250000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2" name="AutoShape 58"/>
                        <p:cNvSpPr>
                          <a:spLocks/>
                        </p:cNvSpPr>
                        <p:nvPr/>
                      </p:nvSpPr>
                      <p:spPr bwMode="auto">
                        <a:xfrm rot="5400000" flipV="1">
                          <a:off x="2544" y="3552"/>
                          <a:ext cx="48" cy="240"/>
                        </a:xfrm>
                        <a:prstGeom prst="rightBracket">
                          <a:avLst>
                            <a:gd name="adj" fmla="val 250000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5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78" y="1913"/>
                        <a:ext cx="0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44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11" y="1591"/>
                        <a:ext cx="672" cy="322"/>
                        <a:chOff x="2784" y="1694"/>
                        <a:chExt cx="672" cy="322"/>
                      </a:xfrm>
                    </p:grpSpPr>
                    <p:grpSp>
                      <p:nvGrpSpPr>
                        <p:cNvPr id="46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-5400000">
                          <a:off x="3318" y="1688"/>
                          <a:ext cx="132" cy="144"/>
                          <a:chOff x="2880" y="2112"/>
                          <a:chExt cx="528" cy="576"/>
                        </a:xfrm>
                      </p:grpSpPr>
                      <p:sp>
                        <p:nvSpPr>
                          <p:cNvPr id="87" name="AutoShape 2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288" cy="576"/>
                          </a:xfrm>
                          <a:prstGeom prst="flowChartCollat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8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24" y="2400"/>
                            <a:ext cx="24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9" name="AutoShape 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2208"/>
                            <a:ext cx="144" cy="384"/>
                          </a:xfrm>
                          <a:prstGeom prst="flowChartDelay">
                            <a:avLst/>
                          </a:prstGeom>
                          <a:noFill/>
                          <a:ln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82" name="Oval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1776"/>
                          <a:ext cx="240" cy="240"/>
                        </a:xfrm>
                        <a:prstGeom prst="ellipse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7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84" y="1797"/>
                          <a:ext cx="528" cy="192"/>
                          <a:chOff x="2784" y="1776"/>
                          <a:chExt cx="528" cy="192"/>
                        </a:xfrm>
                      </p:grpSpPr>
                      <p:sp>
                        <p:nvSpPr>
                          <p:cNvPr id="84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976" y="1776"/>
                            <a:ext cx="336" cy="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5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76" y="1872"/>
                            <a:ext cx="144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6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784" y="1872"/>
                            <a:ext cx="336" cy="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50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4" y="3744"/>
                        <a:ext cx="672" cy="322"/>
                        <a:chOff x="2784" y="1694"/>
                        <a:chExt cx="672" cy="322"/>
                      </a:xfrm>
                    </p:grpSpPr>
                    <p:grpSp>
                      <p:nvGrpSpPr>
                        <p:cNvPr id="55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-5400000">
                          <a:off x="3318" y="1688"/>
                          <a:ext cx="132" cy="144"/>
                          <a:chOff x="2880" y="2112"/>
                          <a:chExt cx="528" cy="576"/>
                        </a:xfrm>
                      </p:grpSpPr>
                      <p:sp>
                        <p:nvSpPr>
                          <p:cNvPr id="78" name="AutoShape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112"/>
                            <a:ext cx="288" cy="576"/>
                          </a:xfrm>
                          <a:prstGeom prst="flowChartCollat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9" name="Line 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024" y="2400"/>
                            <a:ext cx="24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0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2208"/>
                            <a:ext cx="144" cy="384"/>
                          </a:xfrm>
                          <a:prstGeom prst="flowChartDelay">
                            <a:avLst/>
                          </a:prstGeom>
                          <a:noFill/>
                          <a:ln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3" name="Oval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1776"/>
                          <a:ext cx="240" cy="240"/>
                        </a:xfrm>
                        <a:prstGeom prst="ellipse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6" name="Group 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84" y="1797"/>
                          <a:ext cx="528" cy="192"/>
                          <a:chOff x="2784" y="1776"/>
                          <a:chExt cx="528" cy="192"/>
                        </a:xfrm>
                      </p:grpSpPr>
                      <p:sp>
                        <p:nvSpPr>
                          <p:cNvPr id="75" name="Line 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976" y="1776"/>
                            <a:ext cx="336" cy="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76" name="Line 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76" y="1872"/>
                            <a:ext cx="144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77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2784" y="1872"/>
                            <a:ext cx="336" cy="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sp>
                    <p:nvSpPr>
                      <p:cNvPr id="48" name="Line 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45" y="3696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9" name="Line 7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19" y="3689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60" name="Group 83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3000" y="1938"/>
                        <a:ext cx="193" cy="240"/>
                        <a:chOff x="3600" y="2928"/>
                        <a:chExt cx="672" cy="576"/>
                      </a:xfrm>
                    </p:grpSpPr>
                    <p:sp>
                      <p:nvSpPr>
                        <p:cNvPr id="70" name="Rectangl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00" y="2928"/>
                          <a:ext cx="576" cy="576"/>
                        </a:xfrm>
                        <a:prstGeom prst="rect">
                          <a:avLst/>
                        </a:prstGeom>
                        <a:noFill/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1" name="AutoShape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76" y="2928"/>
                          <a:ext cx="96" cy="576"/>
                        </a:xfrm>
                        <a:prstGeom prst="rightBracket">
                          <a:avLst>
                            <a:gd name="adj" fmla="val 300000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5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61" y="1872"/>
                        <a:ext cx="43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2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3" y="1872"/>
                        <a:ext cx="0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3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9" y="2160"/>
                        <a:ext cx="0" cy="4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4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88" y="2208"/>
                        <a:ext cx="86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triangle" w="med" len="med"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72" name="Group 21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3270" y="2106"/>
                        <a:ext cx="132" cy="144"/>
                        <a:chOff x="2880" y="2112"/>
                        <a:chExt cx="528" cy="576"/>
                      </a:xfrm>
                    </p:grpSpPr>
                    <p:sp>
                      <p:nvSpPr>
                        <p:cNvPr id="67" name="AutoShape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112"/>
                          <a:ext cx="288" cy="576"/>
                        </a:xfrm>
                        <a:prstGeom prst="flowChartCollat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240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9" name="AutoShap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2208"/>
                          <a:ext cx="144" cy="384"/>
                        </a:xfrm>
                        <a:prstGeom prst="flowChartDelay">
                          <a:avLst/>
                        </a:prstGeom>
                        <a:solidFill>
                          <a:schemeClr val="bg1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74" name="Group 88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2838" y="2106"/>
                        <a:ext cx="132" cy="144"/>
                        <a:chOff x="2880" y="2112"/>
                        <a:chExt cx="528" cy="576"/>
                      </a:xfrm>
                    </p:grpSpPr>
                    <p:sp>
                      <p:nvSpPr>
                        <p:cNvPr id="64" name="AutoShape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112"/>
                          <a:ext cx="288" cy="576"/>
                        </a:xfrm>
                        <a:prstGeom prst="flowChartCollat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240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6" name="AutoShape 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2208"/>
                          <a:ext cx="144" cy="384"/>
                        </a:xfrm>
                        <a:prstGeom prst="flowChartDelay">
                          <a:avLst/>
                        </a:prstGeom>
                        <a:solidFill>
                          <a:schemeClr val="bg1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57" name="Freeform 92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976" y="2047"/>
                        <a:ext cx="240" cy="29"/>
                      </a:xfrm>
                      <a:custGeom>
                        <a:avLst/>
                        <a:gdLst>
                          <a:gd name="T0" fmla="*/ 0 w 240"/>
                          <a:gd name="T1" fmla="*/ 7 h 48"/>
                          <a:gd name="T2" fmla="*/ 96 w 240"/>
                          <a:gd name="T3" fmla="*/ 0 h 48"/>
                          <a:gd name="T4" fmla="*/ 144 w 240"/>
                          <a:gd name="T5" fmla="*/ 7 h 48"/>
                          <a:gd name="T6" fmla="*/ 240 w 240"/>
                          <a:gd name="T7" fmla="*/ 0 h 4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40"/>
                          <a:gd name="T13" fmla="*/ 0 h 48"/>
                          <a:gd name="T14" fmla="*/ 240 w 240"/>
                          <a:gd name="T15" fmla="*/ 48 h 4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40" h="48">
                            <a:moveTo>
                              <a:pt x="0" y="48"/>
                            </a:moveTo>
                            <a:cubicBezTo>
                              <a:pt x="36" y="24"/>
                              <a:pt x="72" y="0"/>
                              <a:pt x="96" y="0"/>
                            </a:cubicBezTo>
                            <a:cubicBezTo>
                              <a:pt x="120" y="0"/>
                              <a:pt x="120" y="48"/>
                              <a:pt x="144" y="48"/>
                            </a:cubicBezTo>
                            <a:cubicBezTo>
                              <a:pt x="168" y="48"/>
                              <a:pt x="224" y="8"/>
                              <a:pt x="240" y="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06" y="4073"/>
                        <a:ext cx="0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9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06" y="4176"/>
                        <a:ext cx="100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81" name="Group 98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3318" y="4072"/>
                        <a:ext cx="132" cy="144"/>
                        <a:chOff x="2880" y="2112"/>
                        <a:chExt cx="528" cy="576"/>
                      </a:xfrm>
                    </p:grpSpPr>
                    <p:sp>
                      <p:nvSpPr>
                        <p:cNvPr id="61" name="AutoShape 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112"/>
                          <a:ext cx="288" cy="576"/>
                        </a:xfrm>
                        <a:prstGeom prst="flowChartCollat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2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240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3" name="AutoShape 1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2208"/>
                          <a:ext cx="144" cy="384"/>
                        </a:xfrm>
                        <a:prstGeom prst="flowChartDelay">
                          <a:avLst/>
                        </a:prstGeom>
                        <a:solidFill>
                          <a:schemeClr val="bg1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43" name="Text Box 1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1" y="2336"/>
                      <a:ext cx="213" cy="872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/>
                        <a:t>C</a:t>
                      </a:r>
                    </a:p>
                    <a:p>
                      <a:r>
                        <a:rPr lang="en-US" sz="1400"/>
                        <a:t>O</a:t>
                      </a:r>
                    </a:p>
                    <a:p>
                      <a:r>
                        <a:rPr lang="en-US" sz="1400"/>
                        <a:t>L</a:t>
                      </a:r>
                    </a:p>
                    <a:p>
                      <a:r>
                        <a:rPr lang="en-US" sz="1400"/>
                        <a:t>U</a:t>
                      </a:r>
                    </a:p>
                    <a:p>
                      <a:r>
                        <a:rPr lang="en-US" sz="1400"/>
                        <a:t>M</a:t>
                      </a:r>
                    </a:p>
                    <a:p>
                      <a:r>
                        <a:rPr lang="en-US" sz="1400"/>
                        <a:t>N</a:t>
                      </a:r>
                    </a:p>
                  </p:txBody>
                </p:sp>
              </p:grpSp>
            </p:grpSp>
            <p:sp>
              <p:nvSpPr>
                <p:cNvPr id="39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903" y="3981"/>
                  <a:ext cx="34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P, </a:t>
                  </a:r>
                  <a:r>
                    <a:rPr lang="en-US" sz="1400" dirty="0" err="1"/>
                    <a:t>x</a:t>
                  </a:r>
                  <a:r>
                    <a:rPr lang="en-US" sz="1400" baseline="-25000" dirty="0" err="1"/>
                    <a:t>B</a:t>
                  </a:r>
                  <a:r>
                    <a:rPr lang="en-US" sz="1400" baseline="30000" dirty="0" err="1"/>
                    <a:t>P</a:t>
                  </a:r>
                  <a:endParaRPr lang="en-US" sz="1400" dirty="0"/>
                </a:p>
              </p:txBody>
            </p:sp>
          </p:grpSp>
        </p:grpSp>
        <p:sp>
          <p:nvSpPr>
            <p:cNvPr id="164" name="TextBox 163"/>
            <p:cNvSpPr txBox="1"/>
            <p:nvPr/>
          </p:nvSpPr>
          <p:spPr>
            <a:xfrm>
              <a:off x="685372" y="332371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= k </a:t>
              </a:r>
              <a:r>
                <a:rPr lang="en-US" dirty="0" err="1"/>
                <a:t>x</a:t>
              </a:r>
              <a:r>
                <a:rPr lang="en-US" baseline="-25000" dirty="0" err="1"/>
                <a:t>A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9090771" y="1092200"/>
                <a:ext cx="2542876" cy="1011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Column Material Balance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771" y="1092200"/>
                <a:ext cx="2542876" cy="1011944"/>
              </a:xfrm>
              <a:prstGeom prst="rect">
                <a:avLst/>
              </a:prstGeom>
              <a:blipFill>
                <a:blip r:embed="rId2"/>
                <a:stretch>
                  <a:fillRect l="-1918" t="-3012" r="-1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366496" y="1200166"/>
                <a:ext cx="2478179" cy="727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Overall Material Balance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96" y="1200166"/>
                <a:ext cx="2478179" cy="727250"/>
              </a:xfrm>
              <a:prstGeom prst="rect">
                <a:avLst/>
              </a:prstGeom>
              <a:blipFill>
                <a:blip r:embed="rId3"/>
                <a:stretch>
                  <a:fillRect l="-1966" t="-5042" r="-1474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5444723" y="2385537"/>
                <a:ext cx="2399952" cy="10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Combine and rearrange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𝑃𝑘𝑉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23" y="2385537"/>
                <a:ext cx="2399952" cy="1074846"/>
              </a:xfrm>
              <a:prstGeom prst="rect">
                <a:avLst/>
              </a:prstGeom>
              <a:blipFill>
                <a:blip r:embed="rId4"/>
                <a:stretch>
                  <a:fillRect l="-2030" t="-2825" r="-1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9251167" y="2427288"/>
                <a:ext cx="2222083" cy="1074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As R→∞, P→P</a:t>
                </a:r>
                <a:r>
                  <a:rPr lang="en-US" baseline="30000" dirty="0"/>
                  <a:t>MAX</a:t>
                </a:r>
                <a:r>
                  <a:rPr lang="en-US" dirty="0"/>
                  <a:t>.</a:t>
                </a:r>
                <a:r>
                  <a:rPr lang="en-US" baseline="30000" dirty="0"/>
                  <a:t> </a:t>
                </a:r>
                <a:r>
                  <a:rPr lang="en-US" dirty="0"/>
                  <a:t>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67" y="2427288"/>
                <a:ext cx="2222083" cy="1074140"/>
              </a:xfrm>
              <a:prstGeom prst="rect">
                <a:avLst/>
              </a:prstGeom>
              <a:blipFill>
                <a:blip r:embed="rId5"/>
                <a:stretch>
                  <a:fillRect l="-2473" t="-2841" r="-1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5366496" y="3684853"/>
                <a:ext cx="3059940" cy="1180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𝑀𝐴𝑋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96" y="3684853"/>
                <a:ext cx="3059940" cy="1180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003926" y="5127499"/>
                <a:ext cx="1632050" cy="9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26" y="5127499"/>
                <a:ext cx="1632050" cy="996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9105304" y="5100762"/>
                <a:ext cx="2175467" cy="9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𝒅𝒑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304" y="5100762"/>
                <a:ext cx="2175467" cy="996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1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Snowball Effect Analysis </a:t>
            </a:r>
            <a:r>
              <a:rPr lang="en-US" baseline="-25000" dirty="0"/>
              <a:t>Continued</a:t>
            </a:r>
            <a:endParaRPr lang="en-IN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9110" y="1022224"/>
            <a:ext cx="2460331" cy="1858270"/>
            <a:chOff x="189110" y="1022224"/>
            <a:chExt cx="2460331" cy="1858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03251" y="1022224"/>
                  <a:ext cx="1632050" cy="996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p>
                                </m:sSubSup>
                              </m:den>
                            </m:f>
                          </m:num>
                          <m:den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51" y="1022224"/>
                  <a:ext cx="1632050" cy="9966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89110" y="2049497"/>
              <a:ext cx="24603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Blows up as p → 1 (</a:t>
              </a:r>
              <a:r>
                <a:rPr lang="en-US" sz="2400" dirty="0" err="1">
                  <a:solidFill>
                    <a:srgbClr val="C00000"/>
                  </a:solidFill>
                </a:rPr>
                <a:t>ie</a:t>
              </a:r>
              <a:r>
                <a:rPr lang="en-US" sz="2400" dirty="0">
                  <a:solidFill>
                    <a:srgbClr val="C00000"/>
                  </a:solidFill>
                </a:rPr>
                <a:t> P → P</a:t>
              </a:r>
              <a:r>
                <a:rPr lang="en-US" sz="2400" baseline="30000" dirty="0">
                  <a:solidFill>
                    <a:srgbClr val="C00000"/>
                  </a:solidFill>
                </a:rPr>
                <a:t>MAX</a:t>
              </a:r>
              <a:r>
                <a:rPr lang="en-US" sz="2400" dirty="0">
                  <a:solidFill>
                    <a:srgbClr val="C00000"/>
                  </a:solidFill>
                </a:rPr>
                <a:t>) </a:t>
              </a:r>
              <a:endParaRPr lang="en-IN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85725" y="3751036"/>
            <a:ext cx="3333750" cy="1884766"/>
            <a:chOff x="-85725" y="3751036"/>
            <a:chExt cx="3333750" cy="1884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03251" y="3751036"/>
                  <a:ext cx="2175467" cy="9966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𝒅𝒓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sup>
                                </m:sSubSup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3399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51" y="3751036"/>
                  <a:ext cx="2175467" cy="9966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-85725" y="4804805"/>
              <a:ext cx="3333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Blows up faster as p → 1 (</a:t>
              </a:r>
              <a:r>
                <a:rPr lang="en-US" sz="2400" dirty="0" err="1">
                  <a:solidFill>
                    <a:srgbClr val="C00000"/>
                  </a:solidFill>
                </a:rPr>
                <a:t>ie</a:t>
              </a:r>
              <a:r>
                <a:rPr lang="en-US" sz="2400" dirty="0">
                  <a:solidFill>
                    <a:srgbClr val="C00000"/>
                  </a:solidFill>
                </a:rPr>
                <a:t> P → P</a:t>
              </a:r>
              <a:r>
                <a:rPr lang="en-US" sz="2400" baseline="30000" dirty="0">
                  <a:solidFill>
                    <a:srgbClr val="C00000"/>
                  </a:solidFill>
                </a:rPr>
                <a:t>MAX</a:t>
              </a:r>
              <a:r>
                <a:rPr lang="en-US" sz="2400" dirty="0">
                  <a:solidFill>
                    <a:srgbClr val="C00000"/>
                  </a:solidFill>
                </a:rPr>
                <a:t>) </a:t>
              </a:r>
              <a:endParaRPr lang="en-IN" sz="2400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11600"/>
              </p:ext>
            </p:extLst>
          </p:nvPr>
        </p:nvGraphicFramePr>
        <p:xfrm>
          <a:off x="3400427" y="1638060"/>
          <a:ext cx="362902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674">
                  <a:extLst>
                    <a:ext uri="{9D8B030D-6E8A-4147-A177-3AD203B41FA5}">
                      <a16:colId xmlns:a16="http://schemas.microsoft.com/office/drawing/2014/main" val="921805370"/>
                    </a:ext>
                  </a:extLst>
                </a:gridCol>
                <a:gridCol w="1209674">
                  <a:extLst>
                    <a:ext uri="{9D8B030D-6E8A-4147-A177-3AD203B41FA5}">
                      <a16:colId xmlns:a16="http://schemas.microsoft.com/office/drawing/2014/main" val="837717880"/>
                    </a:ext>
                  </a:extLst>
                </a:gridCol>
                <a:gridCol w="1209674">
                  <a:extLst>
                    <a:ext uri="{9D8B030D-6E8A-4147-A177-3AD203B41FA5}">
                      <a16:colId xmlns:a16="http://schemas.microsoft.com/office/drawing/2014/main" val="1188816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p</a:t>
                      </a:r>
                      <a:endParaRPr lang="en-IN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r</a:t>
                      </a:r>
                      <a:endParaRPr lang="en-IN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/>
                        <a:t>dr</a:t>
                      </a:r>
                      <a:r>
                        <a:rPr lang="en-US" b="1" i="1" dirty="0"/>
                        <a:t>/</a:t>
                      </a:r>
                      <a:r>
                        <a:rPr lang="en-US" b="1" i="1" dirty="0" err="1"/>
                        <a:t>dp</a:t>
                      </a:r>
                      <a:endParaRPr lang="en-IN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36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0.2346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2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70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92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0.2667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1.778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7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5.250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0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1.633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9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5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8.100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764686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291790" y="922110"/>
            <a:ext cx="4572000" cy="5584068"/>
            <a:chOff x="7291790" y="1007835"/>
            <a:chExt cx="4572000" cy="5584068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1746761"/>
                </p:ext>
              </p:extLst>
            </p:nvPr>
          </p:nvGraphicFramePr>
          <p:xfrm>
            <a:off x="7291790" y="100783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7257344"/>
                </p:ext>
              </p:extLst>
            </p:nvPr>
          </p:nvGraphicFramePr>
          <p:xfrm>
            <a:off x="7291790" y="384870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924300" y="1335867"/>
            <a:ext cx="28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pure P and R (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baseline="30000" dirty="0" err="1"/>
              <a:t>P</a:t>
            </a:r>
            <a:r>
              <a:rPr lang="en-US" dirty="0"/>
              <a:t>=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baseline="30000" dirty="0" err="1"/>
              <a:t>R</a:t>
            </a:r>
            <a:r>
              <a:rPr lang="en-US" dirty="0"/>
              <a:t>=0)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Nonlinearity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62766" y="1635430"/>
            <a:ext cx="2559085" cy="2133376"/>
            <a:chOff x="538435" y="1635430"/>
            <a:chExt cx="2559085" cy="21333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8662" y="1635430"/>
              <a:ext cx="0" cy="18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2017520" y="2349000"/>
              <a:ext cx="0" cy="21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14414" y="3399474"/>
              <a:ext cx="1678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Fresh Feed Rate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435" y="1801654"/>
              <a:ext cx="461665" cy="1270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dirty="0"/>
                <a:t>Recycle Rate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5129230" y="1706880"/>
            <a:ext cx="1438910" cy="1436370"/>
          </a:xfrm>
          <a:custGeom>
            <a:avLst/>
            <a:gdLst>
              <a:gd name="connsiteX0" fmla="*/ 0 w 1438910"/>
              <a:gd name="connsiteY0" fmla="*/ 1432560 h 1436370"/>
              <a:gd name="connsiteX1" fmla="*/ 708660 w 1438910"/>
              <a:gd name="connsiteY1" fmla="*/ 1318260 h 1436370"/>
              <a:gd name="connsiteX2" fmla="*/ 1417320 w 1438910"/>
              <a:gd name="connsiteY2" fmla="*/ 723900 h 1436370"/>
              <a:gd name="connsiteX3" fmla="*/ 838200 w 1438910"/>
              <a:gd name="connsiteY3" fmla="*/ 0 h 1436370"/>
              <a:gd name="connsiteX4" fmla="*/ 838200 w 1438910"/>
              <a:gd name="connsiteY4" fmla="*/ 0 h 143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10" h="1436370">
                <a:moveTo>
                  <a:pt x="0" y="1432560"/>
                </a:moveTo>
                <a:cubicBezTo>
                  <a:pt x="236220" y="1434465"/>
                  <a:pt x="472440" y="1436370"/>
                  <a:pt x="708660" y="1318260"/>
                </a:cubicBezTo>
                <a:cubicBezTo>
                  <a:pt x="944880" y="1200150"/>
                  <a:pt x="1395730" y="943610"/>
                  <a:pt x="1417320" y="723900"/>
                </a:cubicBezTo>
                <a:cubicBezTo>
                  <a:pt x="1438910" y="504190"/>
                  <a:pt x="838200" y="0"/>
                  <a:pt x="838200" y="0"/>
                </a:cubicBezTo>
                <a:lnTo>
                  <a:pt x="838200" y="0"/>
                </a:ln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/>
          <p:cNvGrpSpPr/>
          <p:nvPr/>
        </p:nvGrpSpPr>
        <p:grpSpPr>
          <a:xfrm>
            <a:off x="6596066" y="1326818"/>
            <a:ext cx="1214446" cy="2256802"/>
            <a:chOff x="2571736" y="1326818"/>
            <a:chExt cx="1214446" cy="2256802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1672530" y="2528206"/>
              <a:ext cx="1800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>
              <a:spLocks noChangeAspect="1"/>
            </p:cNvSpPr>
            <p:nvPr/>
          </p:nvSpPr>
          <p:spPr>
            <a:xfrm>
              <a:off x="2571736" y="1785926"/>
              <a:ext cx="489204" cy="242316"/>
            </a:xfrm>
            <a:prstGeom prst="rightArrow">
              <a:avLst>
                <a:gd name="adj1" fmla="val 34276"/>
                <a:gd name="adj2" fmla="val 3584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>
              <a:off x="2571736" y="2387910"/>
              <a:ext cx="489204" cy="242316"/>
            </a:xfrm>
            <a:prstGeom prst="rightArrow">
              <a:avLst>
                <a:gd name="adj1" fmla="val 34276"/>
                <a:gd name="adj2" fmla="val 3584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ight Arrow 15"/>
            <p:cNvSpPr>
              <a:spLocks noChangeAspect="1"/>
            </p:cNvSpPr>
            <p:nvPr/>
          </p:nvSpPr>
          <p:spPr>
            <a:xfrm>
              <a:off x="2571736" y="2972370"/>
              <a:ext cx="489204" cy="242316"/>
            </a:xfrm>
            <a:prstGeom prst="rightArrow">
              <a:avLst>
                <a:gd name="adj1" fmla="val 34276"/>
                <a:gd name="adj2" fmla="val 3584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5963" y="1326818"/>
              <a:ext cx="800219" cy="225680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FF0000"/>
                  </a:solidFill>
                </a:rPr>
                <a:t>NO FEASIBLE STEADY STATES</a:t>
              </a:r>
            </a:p>
          </p:txBody>
        </p:sp>
      </p:grpSp>
      <p:sp>
        <p:nvSpPr>
          <p:cNvPr id="9" name="Freeform 8"/>
          <p:cNvSpPr>
            <a:spLocks noChangeAspect="1"/>
          </p:cNvSpPr>
          <p:nvPr/>
        </p:nvSpPr>
        <p:spPr>
          <a:xfrm>
            <a:off x="5095868" y="1643050"/>
            <a:ext cx="1463040" cy="1581912"/>
          </a:xfrm>
          <a:custGeom>
            <a:avLst/>
            <a:gdLst>
              <a:gd name="connsiteX0" fmla="*/ 0 w 1219200"/>
              <a:gd name="connsiteY0" fmla="*/ 1318260 h 1318260"/>
              <a:gd name="connsiteX1" fmla="*/ 449580 w 1219200"/>
              <a:gd name="connsiteY1" fmla="*/ 1257300 h 1318260"/>
              <a:gd name="connsiteX2" fmla="*/ 822960 w 1219200"/>
              <a:gd name="connsiteY2" fmla="*/ 1112520 h 1318260"/>
              <a:gd name="connsiteX3" fmla="*/ 1089660 w 1219200"/>
              <a:gd name="connsiteY3" fmla="*/ 822960 h 1318260"/>
              <a:gd name="connsiteX4" fmla="*/ 1196340 w 1219200"/>
              <a:gd name="connsiteY4" fmla="*/ 495300 h 1318260"/>
              <a:gd name="connsiteX5" fmla="*/ 1219200 w 1219200"/>
              <a:gd name="connsiteY5" fmla="*/ 0 h 1318260"/>
              <a:gd name="connsiteX6" fmla="*/ 1219200 w 1219200"/>
              <a:gd name="connsiteY6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1318260">
                <a:moveTo>
                  <a:pt x="0" y="1318260"/>
                </a:moveTo>
                <a:cubicBezTo>
                  <a:pt x="156210" y="1304925"/>
                  <a:pt x="312420" y="1291590"/>
                  <a:pt x="449580" y="1257300"/>
                </a:cubicBezTo>
                <a:cubicBezTo>
                  <a:pt x="586740" y="1223010"/>
                  <a:pt x="716280" y="1184910"/>
                  <a:pt x="822960" y="1112520"/>
                </a:cubicBezTo>
                <a:cubicBezTo>
                  <a:pt x="929640" y="1040130"/>
                  <a:pt x="1027430" y="925830"/>
                  <a:pt x="1089660" y="822960"/>
                </a:cubicBezTo>
                <a:cubicBezTo>
                  <a:pt x="1151890" y="720090"/>
                  <a:pt x="1174750" y="632460"/>
                  <a:pt x="1196340" y="495300"/>
                </a:cubicBezTo>
                <a:cubicBezTo>
                  <a:pt x="1217930" y="358140"/>
                  <a:pt x="1219200" y="0"/>
                  <a:pt x="1219200" y="0"/>
                </a:cubicBezTo>
                <a:lnTo>
                  <a:pt x="121920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4994905" y="1839267"/>
            <a:ext cx="1499281" cy="671541"/>
            <a:chOff x="970574" y="1839266"/>
            <a:chExt cx="1499281" cy="671541"/>
          </a:xfrm>
        </p:grpSpPr>
        <p:sp>
          <p:nvSpPr>
            <p:cNvPr id="19" name="Right Arrow 18"/>
            <p:cNvSpPr>
              <a:spLocks noChangeAspect="1"/>
            </p:cNvSpPr>
            <p:nvPr/>
          </p:nvSpPr>
          <p:spPr>
            <a:xfrm rot="1707488">
              <a:off x="1791644" y="2174871"/>
              <a:ext cx="678211" cy="335936"/>
            </a:xfrm>
            <a:prstGeom prst="rightArrow">
              <a:avLst>
                <a:gd name="adj1" fmla="val 34276"/>
                <a:gd name="adj2" fmla="val 358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0574" y="1839266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Snowballing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91052" y="4467534"/>
            <a:ext cx="9005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C3300"/>
                </a:solidFill>
              </a:rPr>
              <a:t>Fixing the fresh feed rate of a recycled component is NOT a good idea</a:t>
            </a:r>
          </a:p>
          <a:p>
            <a:endParaRPr lang="en-IN" sz="2400" b="1" dirty="0">
              <a:solidFill>
                <a:srgbClr val="CC3300"/>
              </a:solidFill>
            </a:endParaRPr>
          </a:p>
          <a:p>
            <a:r>
              <a:rPr lang="en-IN" sz="2400" b="1" dirty="0">
                <a:solidFill>
                  <a:srgbClr val="CC3300"/>
                </a:solidFill>
              </a:rPr>
              <a:t>Possibility of overfeeding induced instability</a:t>
            </a:r>
          </a:p>
        </p:txBody>
      </p:sp>
    </p:spTree>
    <p:extLst>
      <p:ext uri="{BB962C8B-B14F-4D97-AF65-F5344CB8AC3E}">
        <p14:creationId xmlns:p14="http://schemas.microsoft.com/office/powerpoint/2010/main" val="566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4" name="Text Box 105"/>
            <p:cNvSpPr txBox="1">
              <a:spLocks noChangeArrowheads="1"/>
            </p:cNvSpPr>
            <p:nvPr/>
          </p:nvSpPr>
          <p:spPr bwMode="auto">
            <a:xfrm>
              <a:off x="1680" y="2043"/>
              <a:ext cx="54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REACTOR</a:t>
              </a:r>
            </a:p>
          </p:txBody>
        </p:sp>
        <p:grpSp>
          <p:nvGrpSpPr>
            <p:cNvPr id="5" name="Group 10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8" name="Group 50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1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12" name="Group 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21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" name="AutoShape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19" name="Group 13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6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0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A </a:t>
                  </a:r>
                  <a:r>
                    <a:rPr lang="en-US" sz="1400">
                      <a:sym typeface="Wingdings" pitchFamily="2" charset="2"/>
                    </a:rPr>
                    <a:t> B</a:t>
                  </a:r>
                  <a:endParaRPr lang="en-US" sz="1400"/>
                </a:p>
              </p:txBody>
            </p:sp>
            <p:sp>
              <p:nvSpPr>
                <p:cNvPr id="10" name="Freeform 52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>
                    <a:gd name="T0" fmla="*/ 0 w 576"/>
                    <a:gd name="T1" fmla="*/ 48 h 48"/>
                    <a:gd name="T2" fmla="*/ 144 w 576"/>
                    <a:gd name="T3" fmla="*/ 0 h 48"/>
                    <a:gd name="T4" fmla="*/ 336 w 576"/>
                    <a:gd name="T5" fmla="*/ 48 h 48"/>
                    <a:gd name="T6" fmla="*/ 576 w 576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48"/>
                    <a:gd name="T14" fmla="*/ 576 w 576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Text Box 106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23" name="Group 113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24" name="Group 111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26" name="Line 9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46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8" name="Group 17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29" name="AutoShape 18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AutoShape 20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Text Box 112"/>
            <p:cNvSpPr txBox="1">
              <a:spLocks noChangeArrowheads="1"/>
            </p:cNvSpPr>
            <p:nvPr/>
          </p:nvSpPr>
          <p:spPr bwMode="auto">
            <a:xfrm>
              <a:off x="380" y="1252"/>
              <a:ext cx="45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Fresh A</a:t>
              </a:r>
            </a:p>
          </p:txBody>
        </p:sp>
      </p:grpSp>
      <p:grpSp>
        <p:nvGrpSpPr>
          <p:cNvPr id="32" name="Group 117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33" name="Line 93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94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2027" y="1159"/>
              <a:ext cx="55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Recycle A</a:t>
              </a:r>
            </a:p>
          </p:txBody>
        </p:sp>
      </p:grpSp>
      <p:grpSp>
        <p:nvGrpSpPr>
          <p:cNvPr id="36" name="Group 116"/>
          <p:cNvGrpSpPr>
            <a:grpSpLocks/>
          </p:cNvGrpSpPr>
          <p:nvPr/>
        </p:nvGrpSpPr>
        <p:grpSpPr bwMode="auto">
          <a:xfrm>
            <a:off x="4718050" y="2133601"/>
            <a:ext cx="4171950" cy="4259263"/>
            <a:chOff x="1488" y="1591"/>
            <a:chExt cx="2628" cy="2683"/>
          </a:xfrm>
        </p:grpSpPr>
        <p:grpSp>
          <p:nvGrpSpPr>
            <p:cNvPr id="37" name="Group 10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39" name="Group 108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92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3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40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95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7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" name="Group 104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43" name="Group 102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4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89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AutoShape 5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AutoShape 58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4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49" name="Group 2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86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8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1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4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83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4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55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59" name="Group 70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77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9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1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74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5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6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4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8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73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38"/>
                    <a:ext cx="193" cy="240"/>
                    <a:chOff x="3600" y="2928"/>
                    <a:chExt cx="672" cy="576"/>
                  </a:xfrm>
                </p:grpSpPr>
                <p:sp>
                  <p:nvSpPr>
                    <p:cNvPr id="69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AutoShape 82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0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80" name="Group 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6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oup 8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92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>
                      <a:gd name="T0" fmla="*/ 0 w 240"/>
                      <a:gd name="T1" fmla="*/ 7 h 48"/>
                      <a:gd name="T2" fmla="*/ 96 w 240"/>
                      <a:gd name="T3" fmla="*/ 0 h 48"/>
                      <a:gd name="T4" fmla="*/ 144 w 240"/>
                      <a:gd name="T5" fmla="*/ 7 h 48"/>
                      <a:gd name="T6" fmla="*/ 240 w 240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0"/>
                      <a:gd name="T13" fmla="*/ 0 h 48"/>
                      <a:gd name="T14" fmla="*/ 240 w 240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94" name="Group 9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0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2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3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</p:grpSp>
        <p:sp>
          <p:nvSpPr>
            <p:cNvPr id="38" name="Text Box 115"/>
            <p:cNvSpPr txBox="1">
              <a:spLocks noChangeArrowheads="1"/>
            </p:cNvSpPr>
            <p:nvPr/>
          </p:nvSpPr>
          <p:spPr bwMode="auto">
            <a:xfrm>
              <a:off x="3552" y="4080"/>
              <a:ext cx="56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Product B</a:t>
              </a:r>
            </a:p>
          </p:txBody>
        </p:sp>
      </p:grpSp>
      <p:grpSp>
        <p:nvGrpSpPr>
          <p:cNvPr id="98" name="Group 173"/>
          <p:cNvGrpSpPr>
            <a:grpSpLocks/>
          </p:cNvGrpSpPr>
          <p:nvPr/>
        </p:nvGrpSpPr>
        <p:grpSpPr bwMode="auto">
          <a:xfrm>
            <a:off x="3700463" y="3200400"/>
            <a:ext cx="2184400" cy="750888"/>
            <a:chOff x="1371" y="2016"/>
            <a:chExt cx="1376" cy="473"/>
          </a:xfrm>
        </p:grpSpPr>
        <p:grpSp>
          <p:nvGrpSpPr>
            <p:cNvPr id="99" name="Group 129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100" name="Group 12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3" cy="175"/>
                <a:chOff x="1175" y="2948"/>
                <a:chExt cx="213" cy="175"/>
              </a:xfrm>
            </p:grpSpPr>
            <p:sp>
              <p:nvSpPr>
                <p:cNvPr id="10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3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10" name="Oval 12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Line 122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8" name="Line 124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1" name="Group 172"/>
            <p:cNvGrpSpPr>
              <a:grpSpLocks/>
            </p:cNvGrpSpPr>
            <p:nvPr/>
          </p:nvGrpSpPr>
          <p:grpSpPr bwMode="auto">
            <a:xfrm>
              <a:off x="2235" y="2215"/>
              <a:ext cx="512" cy="274"/>
              <a:chOff x="2235" y="2215"/>
              <a:chExt cx="512" cy="274"/>
            </a:xfrm>
          </p:grpSpPr>
          <p:grpSp>
            <p:nvGrpSpPr>
              <p:cNvPr id="106" name="Group 135"/>
              <p:cNvGrpSpPr>
                <a:grpSpLocks/>
              </p:cNvGrpSpPr>
              <p:nvPr/>
            </p:nvGrpSpPr>
            <p:grpSpPr bwMode="auto">
              <a:xfrm>
                <a:off x="2540" y="2215"/>
                <a:ext cx="207" cy="175"/>
                <a:chOff x="1175" y="2948"/>
                <a:chExt cx="207" cy="175"/>
              </a:xfrm>
            </p:grpSpPr>
            <p:sp>
              <p:nvSpPr>
                <p:cNvPr id="10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05" name="Oval 137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>
                <a:off x="2235" y="2305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1" name="Group 174"/>
          <p:cNvGrpSpPr>
            <a:grpSpLocks/>
          </p:cNvGrpSpPr>
          <p:nvPr/>
        </p:nvGrpSpPr>
        <p:grpSpPr bwMode="auto">
          <a:xfrm>
            <a:off x="6432552" y="1851025"/>
            <a:ext cx="1417638" cy="4217988"/>
            <a:chOff x="3092" y="1166"/>
            <a:chExt cx="893" cy="2657"/>
          </a:xfrm>
        </p:grpSpPr>
        <p:grpSp>
          <p:nvGrpSpPr>
            <p:cNvPr id="112" name="Group 145"/>
            <p:cNvGrpSpPr>
              <a:grpSpLocks/>
            </p:cNvGrpSpPr>
            <p:nvPr/>
          </p:nvGrpSpPr>
          <p:grpSpPr bwMode="auto">
            <a:xfrm>
              <a:off x="3092" y="1166"/>
              <a:ext cx="424" cy="260"/>
              <a:chOff x="3092" y="1166"/>
              <a:chExt cx="424" cy="260"/>
            </a:xfrm>
          </p:grpSpPr>
          <p:grpSp>
            <p:nvGrpSpPr>
              <p:cNvPr id="113" name="Group 138"/>
              <p:cNvGrpSpPr>
                <a:grpSpLocks/>
              </p:cNvGrpSpPr>
              <p:nvPr/>
            </p:nvGrpSpPr>
            <p:grpSpPr bwMode="auto">
              <a:xfrm>
                <a:off x="3298" y="1166"/>
                <a:ext cx="218" cy="175"/>
                <a:chOff x="1172" y="2948"/>
                <a:chExt cx="218" cy="175"/>
              </a:xfrm>
            </p:grpSpPr>
            <p:sp>
              <p:nvSpPr>
                <p:cNvPr id="126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172" y="2949"/>
                  <a:ext cx="21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PC</a:t>
                  </a:r>
                </a:p>
              </p:txBody>
            </p:sp>
            <p:sp>
              <p:nvSpPr>
                <p:cNvPr id="127" name="Oval 14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Line 143"/>
              <p:cNvSpPr>
                <a:spLocks noChangeShapeType="1"/>
              </p:cNvSpPr>
              <p:nvPr/>
            </p:nvSpPr>
            <p:spPr bwMode="auto">
              <a:xfrm flipV="1">
                <a:off x="3092" y="12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" name="Line 144"/>
              <p:cNvSpPr>
                <a:spLocks noChangeShapeType="1"/>
              </p:cNvSpPr>
              <p:nvPr/>
            </p:nvSpPr>
            <p:spPr bwMode="auto">
              <a:xfrm>
                <a:off x="3093" y="123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4" name="Group 155"/>
            <p:cNvGrpSpPr>
              <a:grpSpLocks/>
            </p:cNvGrpSpPr>
            <p:nvPr/>
          </p:nvGrpSpPr>
          <p:grpSpPr bwMode="auto">
            <a:xfrm>
              <a:off x="3737" y="1687"/>
              <a:ext cx="214" cy="175"/>
              <a:chOff x="3737" y="1687"/>
              <a:chExt cx="214" cy="175"/>
            </a:xfrm>
          </p:grpSpPr>
          <p:grpSp>
            <p:nvGrpSpPr>
              <p:cNvPr id="115" name="Group 148"/>
              <p:cNvGrpSpPr>
                <a:grpSpLocks/>
              </p:cNvGrpSpPr>
              <p:nvPr/>
            </p:nvGrpSpPr>
            <p:grpSpPr bwMode="auto">
              <a:xfrm>
                <a:off x="3744" y="1687"/>
                <a:ext cx="207" cy="175"/>
                <a:chOff x="1175" y="2948"/>
                <a:chExt cx="207" cy="175"/>
              </a:xfrm>
            </p:grpSpPr>
            <p:sp>
              <p:nvSpPr>
                <p:cNvPr id="12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737" y="1783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9" name="Group 158"/>
            <p:cNvGrpSpPr>
              <a:grpSpLocks/>
            </p:cNvGrpSpPr>
            <p:nvPr/>
          </p:nvGrpSpPr>
          <p:grpSpPr bwMode="auto">
            <a:xfrm>
              <a:off x="3230" y="3648"/>
              <a:ext cx="755" cy="175"/>
              <a:chOff x="3230" y="3648"/>
              <a:chExt cx="755" cy="175"/>
            </a:xfrm>
          </p:grpSpPr>
          <p:grpSp>
            <p:nvGrpSpPr>
              <p:cNvPr id="123" name="Group 151"/>
              <p:cNvGrpSpPr>
                <a:grpSpLocks/>
              </p:cNvGrpSpPr>
              <p:nvPr/>
            </p:nvGrpSpPr>
            <p:grpSpPr bwMode="auto">
              <a:xfrm>
                <a:off x="3778" y="3648"/>
                <a:ext cx="207" cy="175"/>
                <a:chOff x="1175" y="2948"/>
                <a:chExt cx="207" cy="175"/>
              </a:xfrm>
            </p:grpSpPr>
            <p:sp>
              <p:nvSpPr>
                <p:cNvPr id="11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8" name="Oval 15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6" name="Line 157"/>
              <p:cNvSpPr>
                <a:spLocks noChangeShapeType="1"/>
              </p:cNvSpPr>
              <p:nvPr/>
            </p:nvSpPr>
            <p:spPr bwMode="auto">
              <a:xfrm>
                <a:off x="3230" y="3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8" name="Group 180"/>
          <p:cNvGrpSpPr>
            <a:grpSpLocks/>
          </p:cNvGrpSpPr>
          <p:nvPr/>
        </p:nvGrpSpPr>
        <p:grpSpPr bwMode="auto">
          <a:xfrm>
            <a:off x="6019802" y="2667000"/>
            <a:ext cx="1100138" cy="2876550"/>
            <a:chOff x="2832" y="1680"/>
            <a:chExt cx="693" cy="1812"/>
          </a:xfrm>
        </p:grpSpPr>
        <p:sp>
          <p:nvSpPr>
            <p:cNvPr id="129" name="Line 162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0" name="Group 176"/>
            <p:cNvGrpSpPr>
              <a:grpSpLocks/>
            </p:cNvGrpSpPr>
            <p:nvPr/>
          </p:nvGrpSpPr>
          <p:grpSpPr bwMode="auto">
            <a:xfrm>
              <a:off x="2832" y="1680"/>
              <a:ext cx="693" cy="1812"/>
              <a:chOff x="2832" y="1680"/>
              <a:chExt cx="693" cy="1812"/>
            </a:xfrm>
          </p:grpSpPr>
          <p:grpSp>
            <p:nvGrpSpPr>
              <p:cNvPr id="131" name="Group 175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32" name="Group 159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19" cy="175"/>
                  <a:chOff x="1170" y="2948"/>
                  <a:chExt cx="219" cy="175"/>
                </a:xfrm>
              </p:grpSpPr>
              <p:sp>
                <p:nvSpPr>
                  <p:cNvPr id="14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43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9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0" name="Line 164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1" name="Line 165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3" name="Group 171"/>
              <p:cNvGrpSpPr>
                <a:grpSpLocks/>
              </p:cNvGrpSpPr>
              <p:nvPr/>
            </p:nvGrpSpPr>
            <p:grpSpPr bwMode="auto">
              <a:xfrm>
                <a:off x="3209" y="3186"/>
                <a:ext cx="316" cy="306"/>
                <a:chOff x="3209" y="3186"/>
                <a:chExt cx="316" cy="306"/>
              </a:xfrm>
            </p:grpSpPr>
            <p:grpSp>
              <p:nvGrpSpPr>
                <p:cNvPr id="138" name="Group 166"/>
                <p:cNvGrpSpPr>
                  <a:grpSpLocks/>
                </p:cNvGrpSpPr>
                <p:nvPr/>
              </p:nvGrpSpPr>
              <p:grpSpPr bwMode="auto">
                <a:xfrm>
                  <a:off x="3312" y="3186"/>
                  <a:ext cx="213" cy="175"/>
                  <a:chOff x="1175" y="2948"/>
                  <a:chExt cx="213" cy="175"/>
                </a:xfrm>
              </p:grpSpPr>
              <p:sp>
                <p:nvSpPr>
                  <p:cNvPr id="136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3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137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" name="Line 169"/>
                <p:cNvSpPr>
                  <a:spLocks noChangeShapeType="1"/>
                </p:cNvSpPr>
                <p:nvPr/>
              </p:nvSpPr>
              <p:spPr bwMode="auto">
                <a:xfrm>
                  <a:off x="3209" y="3265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5" name="Line 170"/>
                <p:cNvSpPr>
                  <a:spLocks noChangeShapeType="1"/>
                </p:cNvSpPr>
                <p:nvPr/>
              </p:nvSpPr>
              <p:spPr bwMode="auto">
                <a:xfrm>
                  <a:off x="3449" y="3360"/>
                  <a:ext cx="0" cy="13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44" name="Group 189"/>
          <p:cNvGrpSpPr>
            <a:grpSpLocks/>
          </p:cNvGrpSpPr>
          <p:nvPr/>
        </p:nvGrpSpPr>
        <p:grpSpPr bwMode="auto">
          <a:xfrm>
            <a:off x="3336925" y="1143001"/>
            <a:ext cx="1238250" cy="587375"/>
            <a:chOff x="1142" y="720"/>
            <a:chExt cx="780" cy="370"/>
          </a:xfrm>
        </p:grpSpPr>
        <p:grpSp>
          <p:nvGrpSpPr>
            <p:cNvPr id="145" name="Group 146"/>
            <p:cNvGrpSpPr>
              <a:grpSpLocks/>
            </p:cNvGrpSpPr>
            <p:nvPr/>
          </p:nvGrpSpPr>
          <p:grpSpPr bwMode="auto">
            <a:xfrm>
              <a:off x="1584" y="720"/>
              <a:ext cx="338" cy="370"/>
              <a:chOff x="1584" y="720"/>
              <a:chExt cx="338" cy="370"/>
            </a:xfrm>
          </p:grpSpPr>
          <p:grpSp>
            <p:nvGrpSpPr>
              <p:cNvPr id="146" name="Group 126"/>
              <p:cNvGrpSpPr>
                <a:grpSpLocks/>
              </p:cNvGrpSpPr>
              <p:nvPr/>
            </p:nvGrpSpPr>
            <p:grpSpPr bwMode="auto">
              <a:xfrm>
                <a:off x="1584" y="720"/>
                <a:ext cx="211" cy="175"/>
                <a:chOff x="1175" y="2948"/>
                <a:chExt cx="211" cy="175"/>
              </a:xfrm>
            </p:grpSpPr>
            <p:sp>
              <p:nvSpPr>
                <p:cNvPr id="15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1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CC3300"/>
                      </a:solidFill>
                    </a:rPr>
                    <a:t>FC</a:t>
                  </a:r>
                </a:p>
              </p:txBody>
            </p:sp>
            <p:sp>
              <p:nvSpPr>
                <p:cNvPr id="155" name="Oval 128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34"/>
              <p:cNvGrpSpPr>
                <a:grpSpLocks/>
              </p:cNvGrpSpPr>
              <p:nvPr/>
            </p:nvGrpSpPr>
            <p:grpSpPr bwMode="auto">
              <a:xfrm>
                <a:off x="1701" y="802"/>
                <a:ext cx="221" cy="288"/>
                <a:chOff x="1701" y="802"/>
                <a:chExt cx="221" cy="288"/>
              </a:xfrm>
            </p:grpSpPr>
            <p:sp>
              <p:nvSpPr>
                <p:cNvPr id="15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920" y="80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790" y="802"/>
                  <a:ext cx="132" cy="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3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701" y="891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1142" y="720"/>
              <a:ext cx="483" cy="174"/>
              <a:chOff x="1142" y="720"/>
              <a:chExt cx="483" cy="174"/>
            </a:xfrm>
          </p:grpSpPr>
          <p:sp>
            <p:nvSpPr>
              <p:cNvPr id="147" name="Line 177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" name="Text Box 178"/>
              <p:cNvSpPr txBox="1">
                <a:spLocks noChangeArrowheads="1"/>
              </p:cNvSpPr>
              <p:nvPr/>
            </p:nvSpPr>
            <p:spPr bwMode="auto">
              <a:xfrm>
                <a:off x="1142" y="720"/>
                <a:ext cx="297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3300"/>
                    </a:solidFill>
                  </a:rPr>
                  <a:t>TPM</a:t>
                </a:r>
              </a:p>
            </p:txBody>
          </p:sp>
        </p:grpSp>
      </p:grpSp>
      <p:grpSp>
        <p:nvGrpSpPr>
          <p:cNvPr id="156" name="Group 188"/>
          <p:cNvGrpSpPr>
            <a:grpSpLocks/>
          </p:cNvGrpSpPr>
          <p:nvPr/>
        </p:nvGrpSpPr>
        <p:grpSpPr bwMode="auto">
          <a:xfrm>
            <a:off x="3548063" y="2427288"/>
            <a:ext cx="3505200" cy="2633662"/>
            <a:chOff x="1275" y="1529"/>
            <a:chExt cx="2208" cy="1659"/>
          </a:xfrm>
        </p:grpSpPr>
        <p:sp>
          <p:nvSpPr>
            <p:cNvPr id="157" name="Line 184"/>
            <p:cNvSpPr>
              <a:spLocks noChangeShapeType="1"/>
            </p:cNvSpPr>
            <p:nvPr/>
          </p:nvSpPr>
          <p:spPr bwMode="auto">
            <a:xfrm>
              <a:off x="1275" y="1955"/>
              <a:ext cx="144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85"/>
            <p:cNvSpPr>
              <a:spLocks noChangeShapeType="1"/>
            </p:cNvSpPr>
            <p:nvPr/>
          </p:nvSpPr>
          <p:spPr bwMode="auto">
            <a:xfrm>
              <a:off x="2661" y="20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86"/>
            <p:cNvSpPr>
              <a:spLocks noChangeShapeType="1"/>
            </p:cNvSpPr>
            <p:nvPr/>
          </p:nvSpPr>
          <p:spPr bwMode="auto">
            <a:xfrm>
              <a:off x="3429" y="30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187"/>
            <p:cNvSpPr>
              <a:spLocks noChangeShapeType="1"/>
            </p:cNvSpPr>
            <p:nvPr/>
          </p:nvSpPr>
          <p:spPr bwMode="auto">
            <a:xfrm flipH="1">
              <a:off x="3395" y="1529"/>
              <a:ext cx="88" cy="17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238480" y="1785926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U-Turn Arrow 161"/>
          <p:cNvSpPr/>
          <p:nvPr/>
        </p:nvSpPr>
        <p:spPr>
          <a:xfrm rot="5400000" flipH="1">
            <a:off x="4984139" y="1835743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3" name="Group 180"/>
          <p:cNvGrpSpPr/>
          <p:nvPr/>
        </p:nvGrpSpPr>
        <p:grpSpPr>
          <a:xfrm>
            <a:off x="2309786" y="4643446"/>
            <a:ext cx="2428892" cy="1785950"/>
            <a:chOff x="1285852" y="4286256"/>
            <a:chExt cx="2428892" cy="1785950"/>
          </a:xfrm>
        </p:grpSpPr>
        <p:grpSp>
          <p:nvGrpSpPr>
            <p:cNvPr id="164" name="Group 89"/>
            <p:cNvGrpSpPr/>
            <p:nvPr/>
          </p:nvGrpSpPr>
          <p:grpSpPr>
            <a:xfrm>
              <a:off x="1285852" y="4429133"/>
              <a:ext cx="2428892" cy="1643073"/>
              <a:chOff x="5286380" y="5644372"/>
              <a:chExt cx="1162001" cy="680883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5400000">
                <a:off x="5187818" y="5967578"/>
                <a:ext cx="648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10800000">
                <a:off x="5440381" y="6213493"/>
                <a:ext cx="1008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286380" y="5786454"/>
                <a:ext cx="88377" cy="114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764851" y="6210468"/>
                <a:ext cx="273537" cy="11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Time</a:t>
                </a:r>
                <a:endParaRPr lang="en-IN" sz="1200" dirty="0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519750" y="5676900"/>
                <a:ext cx="876300" cy="433388"/>
              </a:xfrm>
              <a:custGeom>
                <a:avLst/>
                <a:gdLst>
                  <a:gd name="connsiteX0" fmla="*/ 0 w 876300"/>
                  <a:gd name="connsiteY0" fmla="*/ 428625 h 433388"/>
                  <a:gd name="connsiteX1" fmla="*/ 142875 w 876300"/>
                  <a:gd name="connsiteY1" fmla="*/ 409575 h 433388"/>
                  <a:gd name="connsiteX2" fmla="*/ 238125 w 876300"/>
                  <a:gd name="connsiteY2" fmla="*/ 285750 h 433388"/>
                  <a:gd name="connsiteX3" fmla="*/ 352425 w 876300"/>
                  <a:gd name="connsiteY3" fmla="*/ 114300 h 433388"/>
                  <a:gd name="connsiteX4" fmla="*/ 523875 w 876300"/>
                  <a:gd name="connsiteY4" fmla="*/ 19050 h 433388"/>
                  <a:gd name="connsiteX5" fmla="*/ 876300 w 876300"/>
                  <a:gd name="connsiteY5" fmla="*/ 0 h 4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300" h="433388">
                    <a:moveTo>
                      <a:pt x="0" y="428625"/>
                    </a:moveTo>
                    <a:cubicBezTo>
                      <a:pt x="51594" y="431006"/>
                      <a:pt x="103188" y="433388"/>
                      <a:pt x="142875" y="409575"/>
                    </a:cubicBezTo>
                    <a:cubicBezTo>
                      <a:pt x="182563" y="385763"/>
                      <a:pt x="203200" y="334963"/>
                      <a:pt x="238125" y="285750"/>
                    </a:cubicBezTo>
                    <a:cubicBezTo>
                      <a:pt x="273050" y="236538"/>
                      <a:pt x="304800" y="158750"/>
                      <a:pt x="352425" y="114300"/>
                    </a:cubicBezTo>
                    <a:cubicBezTo>
                      <a:pt x="400050" y="69850"/>
                      <a:pt x="436563" y="38100"/>
                      <a:pt x="523875" y="19050"/>
                    </a:cubicBezTo>
                    <a:cubicBezTo>
                      <a:pt x="611187" y="0"/>
                      <a:pt x="743743" y="0"/>
                      <a:pt x="87630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5" name="Group 176"/>
            <p:cNvGrpSpPr/>
            <p:nvPr/>
          </p:nvGrpSpPr>
          <p:grpSpPr>
            <a:xfrm>
              <a:off x="1752580" y="5305437"/>
              <a:ext cx="1783867" cy="247653"/>
              <a:chOff x="785786" y="5713428"/>
              <a:chExt cx="1078408" cy="225427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85786" y="5929330"/>
                <a:ext cx="152343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 flipH="1" flipV="1">
                <a:off x="829138" y="5830904"/>
                <a:ext cx="214314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935500" y="5713428"/>
                <a:ext cx="928694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500166" y="5143512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%</a:t>
              </a:r>
              <a:endParaRPr lang="en-IN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71736" y="5080827"/>
              <a:ext cx="571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A</a:t>
              </a:r>
              <a:endParaRPr lang="en-IN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38450" y="4286256"/>
              <a:ext cx="347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</a:t>
              </a:r>
              <a:endParaRPr lang="en-IN" sz="1200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7381884" y="4357695"/>
            <a:ext cx="3246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Recycle loop shows large swings</a:t>
            </a:r>
          </a:p>
          <a:p>
            <a:r>
              <a:rPr lang="en-US" b="1" dirty="0"/>
              <a:t>Large Throughput De-rating</a:t>
            </a:r>
            <a:endParaRPr lang="en-IN" b="1" dirty="0"/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Implication of Snowballing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1680" y="2043"/>
              <a:ext cx="54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REACTOR</a:t>
              </a:r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6" name="Group 50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9" name="Group 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22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" name="AutoShape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13" name="Group 14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7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9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0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A </a:t>
                  </a:r>
                  <a:r>
                    <a:rPr lang="en-US" sz="1400">
                      <a:sym typeface="Wingdings" pitchFamily="2" charset="2"/>
                    </a:rPr>
                    <a:t> B</a:t>
                  </a:r>
                  <a:endParaRPr lang="en-US" sz="1400"/>
                </a:p>
              </p:txBody>
            </p:sp>
            <p:sp>
              <p:nvSpPr>
                <p:cNvPr id="11" name="Freeform 52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>
                    <a:gd name="T0" fmla="*/ 0 w 576"/>
                    <a:gd name="T1" fmla="*/ 48 h 48"/>
                    <a:gd name="T2" fmla="*/ 144 w 576"/>
                    <a:gd name="T3" fmla="*/ 0 h 48"/>
                    <a:gd name="T4" fmla="*/ 336 w 576"/>
                    <a:gd name="T5" fmla="*/ 48 h 48"/>
                    <a:gd name="T6" fmla="*/ 576 w 576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48"/>
                    <a:gd name="T14" fmla="*/ 576 w 576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Text Box 106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20" name="Group 111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27" name="Line 9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4" name="Group 17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30" name="AutoShape 18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AutoShape 20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Text Box 112"/>
            <p:cNvSpPr txBox="1">
              <a:spLocks noChangeArrowheads="1"/>
            </p:cNvSpPr>
            <p:nvPr/>
          </p:nvSpPr>
          <p:spPr bwMode="auto">
            <a:xfrm>
              <a:off x="380" y="1252"/>
              <a:ext cx="45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Fresh A</a:t>
              </a:r>
            </a:p>
          </p:txBody>
        </p: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34" name="Line 93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94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 Box 114"/>
            <p:cNvSpPr txBox="1">
              <a:spLocks noChangeArrowheads="1"/>
            </p:cNvSpPr>
            <p:nvPr/>
          </p:nvSpPr>
          <p:spPr bwMode="auto">
            <a:xfrm>
              <a:off x="2027" y="1159"/>
              <a:ext cx="55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Recycle A</a:t>
              </a:r>
            </a:p>
          </p:txBody>
        </p:sp>
      </p:grpSp>
      <p:grpSp>
        <p:nvGrpSpPr>
          <p:cNvPr id="29" name="Group 116"/>
          <p:cNvGrpSpPr>
            <a:grpSpLocks/>
          </p:cNvGrpSpPr>
          <p:nvPr/>
        </p:nvGrpSpPr>
        <p:grpSpPr bwMode="auto">
          <a:xfrm>
            <a:off x="4718050" y="2133601"/>
            <a:ext cx="4171950" cy="4259263"/>
            <a:chOff x="1488" y="1591"/>
            <a:chExt cx="2628" cy="2683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37" name="Group 108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93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4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38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9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" name="Group 104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41" name="Group 102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4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90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AutoShape 5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AutoShape 58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44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46" name="Group 2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87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9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2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8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6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5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55" name="Group 7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78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0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3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75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6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7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4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38"/>
                    <a:ext cx="193" cy="240"/>
                    <a:chOff x="3600" y="2928"/>
                    <a:chExt cx="672" cy="576"/>
                  </a:xfrm>
                </p:grpSpPr>
                <p:sp>
                  <p:nvSpPr>
                    <p:cNvPr id="70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AutoShape 82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4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72" name="Group 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7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" name="Group 8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4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" name="Freeform 92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>
                      <a:gd name="T0" fmla="*/ 0 w 240"/>
                      <a:gd name="T1" fmla="*/ 7 h 48"/>
                      <a:gd name="T2" fmla="*/ 96 w 240"/>
                      <a:gd name="T3" fmla="*/ 0 h 48"/>
                      <a:gd name="T4" fmla="*/ 144 w 240"/>
                      <a:gd name="T5" fmla="*/ 7 h 48"/>
                      <a:gd name="T6" fmla="*/ 240 w 240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0"/>
                      <a:gd name="T13" fmla="*/ 0 h 48"/>
                      <a:gd name="T14" fmla="*/ 240 w 240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81" name="Group 9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1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3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3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</p:grpSp>
        <p:sp>
          <p:nvSpPr>
            <p:cNvPr id="39" name="Text Box 115"/>
            <p:cNvSpPr txBox="1">
              <a:spLocks noChangeArrowheads="1"/>
            </p:cNvSpPr>
            <p:nvPr/>
          </p:nvSpPr>
          <p:spPr bwMode="auto">
            <a:xfrm>
              <a:off x="3552" y="4080"/>
              <a:ext cx="56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Product B</a:t>
              </a:r>
            </a:p>
          </p:txBody>
        </p:sp>
      </p:grpSp>
      <p:grpSp>
        <p:nvGrpSpPr>
          <p:cNvPr id="83" name="Group 173"/>
          <p:cNvGrpSpPr>
            <a:grpSpLocks/>
          </p:cNvGrpSpPr>
          <p:nvPr/>
        </p:nvGrpSpPr>
        <p:grpSpPr bwMode="auto">
          <a:xfrm>
            <a:off x="3700463" y="3200400"/>
            <a:ext cx="2184400" cy="750888"/>
            <a:chOff x="1371" y="2016"/>
            <a:chExt cx="1376" cy="473"/>
          </a:xfrm>
        </p:grpSpPr>
        <p:grpSp>
          <p:nvGrpSpPr>
            <p:cNvPr id="95" name="Group 129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99" name="Group 12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3" cy="175"/>
                <a:chOff x="1175" y="2948"/>
                <a:chExt cx="213" cy="175"/>
              </a:xfrm>
            </p:grpSpPr>
            <p:sp>
              <p:nvSpPr>
                <p:cNvPr id="11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3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11" name="Oval 12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" name="Line 122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Line 124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0" name="Group 172"/>
            <p:cNvGrpSpPr>
              <a:grpSpLocks/>
            </p:cNvGrpSpPr>
            <p:nvPr/>
          </p:nvGrpSpPr>
          <p:grpSpPr bwMode="auto">
            <a:xfrm>
              <a:off x="2235" y="2215"/>
              <a:ext cx="512" cy="274"/>
              <a:chOff x="2235" y="2215"/>
              <a:chExt cx="512" cy="274"/>
            </a:xfrm>
          </p:grpSpPr>
          <p:grpSp>
            <p:nvGrpSpPr>
              <p:cNvPr id="101" name="Group 135"/>
              <p:cNvGrpSpPr>
                <a:grpSpLocks/>
              </p:cNvGrpSpPr>
              <p:nvPr/>
            </p:nvGrpSpPr>
            <p:grpSpPr bwMode="auto">
              <a:xfrm>
                <a:off x="2540" y="2215"/>
                <a:ext cx="207" cy="175"/>
                <a:chOff x="1175" y="2948"/>
                <a:chExt cx="207" cy="175"/>
              </a:xfrm>
            </p:grpSpPr>
            <p:sp>
              <p:nvSpPr>
                <p:cNvPr id="105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06" name="Oval 137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Line 141"/>
              <p:cNvSpPr>
                <a:spLocks noChangeShapeType="1"/>
              </p:cNvSpPr>
              <p:nvPr/>
            </p:nvSpPr>
            <p:spPr bwMode="auto">
              <a:xfrm>
                <a:off x="2235" y="2305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Line 142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02" name="Group 174"/>
          <p:cNvGrpSpPr>
            <a:grpSpLocks/>
          </p:cNvGrpSpPr>
          <p:nvPr/>
        </p:nvGrpSpPr>
        <p:grpSpPr bwMode="auto">
          <a:xfrm>
            <a:off x="6432552" y="1851025"/>
            <a:ext cx="1417638" cy="4217988"/>
            <a:chOff x="3092" y="1166"/>
            <a:chExt cx="893" cy="2657"/>
          </a:xfrm>
        </p:grpSpPr>
        <p:grpSp>
          <p:nvGrpSpPr>
            <p:cNvPr id="107" name="Group 145"/>
            <p:cNvGrpSpPr>
              <a:grpSpLocks/>
            </p:cNvGrpSpPr>
            <p:nvPr/>
          </p:nvGrpSpPr>
          <p:grpSpPr bwMode="auto">
            <a:xfrm>
              <a:off x="3092" y="1166"/>
              <a:ext cx="424" cy="260"/>
              <a:chOff x="3092" y="1166"/>
              <a:chExt cx="424" cy="260"/>
            </a:xfrm>
          </p:grpSpPr>
          <p:grpSp>
            <p:nvGrpSpPr>
              <p:cNvPr id="112" name="Group 138"/>
              <p:cNvGrpSpPr>
                <a:grpSpLocks/>
              </p:cNvGrpSpPr>
              <p:nvPr/>
            </p:nvGrpSpPr>
            <p:grpSpPr bwMode="auto">
              <a:xfrm>
                <a:off x="3298" y="1166"/>
                <a:ext cx="218" cy="175"/>
                <a:chOff x="1172" y="2948"/>
                <a:chExt cx="218" cy="175"/>
              </a:xfrm>
            </p:grpSpPr>
            <p:sp>
              <p:nvSpPr>
                <p:cNvPr id="12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172" y="2949"/>
                  <a:ext cx="21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PC</a:t>
                  </a:r>
                </a:p>
              </p:txBody>
            </p:sp>
            <p:sp>
              <p:nvSpPr>
                <p:cNvPr id="128" name="Oval 14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" name="Line 143"/>
              <p:cNvSpPr>
                <a:spLocks noChangeShapeType="1"/>
              </p:cNvSpPr>
              <p:nvPr/>
            </p:nvSpPr>
            <p:spPr bwMode="auto">
              <a:xfrm flipV="1">
                <a:off x="3092" y="12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" name="Line 144"/>
              <p:cNvSpPr>
                <a:spLocks noChangeShapeType="1"/>
              </p:cNvSpPr>
              <p:nvPr/>
            </p:nvSpPr>
            <p:spPr bwMode="auto">
              <a:xfrm>
                <a:off x="3093" y="123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3737" y="1687"/>
              <a:ext cx="214" cy="175"/>
              <a:chOff x="3737" y="1687"/>
              <a:chExt cx="214" cy="175"/>
            </a:xfrm>
          </p:grpSpPr>
          <p:grpSp>
            <p:nvGrpSpPr>
              <p:cNvPr id="114" name="Group 148"/>
              <p:cNvGrpSpPr>
                <a:grpSpLocks/>
              </p:cNvGrpSpPr>
              <p:nvPr/>
            </p:nvGrpSpPr>
            <p:grpSpPr bwMode="auto">
              <a:xfrm>
                <a:off x="3744" y="1687"/>
                <a:ext cx="207" cy="175"/>
                <a:chOff x="1175" y="2948"/>
                <a:chExt cx="207" cy="175"/>
              </a:xfrm>
            </p:grpSpPr>
            <p:sp>
              <p:nvSpPr>
                <p:cNvPr id="12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23" name="Oval 15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Line 154"/>
              <p:cNvSpPr>
                <a:spLocks noChangeShapeType="1"/>
              </p:cNvSpPr>
              <p:nvPr/>
            </p:nvSpPr>
            <p:spPr bwMode="auto">
              <a:xfrm>
                <a:off x="3737" y="1783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5" name="Group 158"/>
            <p:cNvGrpSpPr>
              <a:grpSpLocks/>
            </p:cNvGrpSpPr>
            <p:nvPr/>
          </p:nvGrpSpPr>
          <p:grpSpPr bwMode="auto">
            <a:xfrm>
              <a:off x="3230" y="3648"/>
              <a:ext cx="755" cy="175"/>
              <a:chOff x="3230" y="3648"/>
              <a:chExt cx="755" cy="175"/>
            </a:xfrm>
          </p:grpSpPr>
          <p:grpSp>
            <p:nvGrpSpPr>
              <p:cNvPr id="116" name="Group 151"/>
              <p:cNvGrpSpPr>
                <a:grpSpLocks/>
              </p:cNvGrpSpPr>
              <p:nvPr/>
            </p:nvGrpSpPr>
            <p:grpSpPr bwMode="auto">
              <a:xfrm>
                <a:off x="3778" y="3648"/>
                <a:ext cx="207" cy="175"/>
                <a:chOff x="1175" y="2948"/>
                <a:chExt cx="207" cy="175"/>
              </a:xfrm>
            </p:grpSpPr>
            <p:sp>
              <p:nvSpPr>
                <p:cNvPr id="11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9" name="Oval 15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Line 157"/>
              <p:cNvSpPr>
                <a:spLocks noChangeShapeType="1"/>
              </p:cNvSpPr>
              <p:nvPr/>
            </p:nvSpPr>
            <p:spPr bwMode="auto">
              <a:xfrm>
                <a:off x="3230" y="3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0" name="Group 180"/>
          <p:cNvGrpSpPr>
            <a:grpSpLocks/>
          </p:cNvGrpSpPr>
          <p:nvPr/>
        </p:nvGrpSpPr>
        <p:grpSpPr bwMode="auto">
          <a:xfrm>
            <a:off x="6019802" y="2667000"/>
            <a:ext cx="1100138" cy="2876550"/>
            <a:chOff x="2832" y="1680"/>
            <a:chExt cx="693" cy="1812"/>
          </a:xfrm>
        </p:grpSpPr>
        <p:sp>
          <p:nvSpPr>
            <p:cNvPr id="130" name="Line 162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4" name="Group 176"/>
            <p:cNvGrpSpPr>
              <a:grpSpLocks/>
            </p:cNvGrpSpPr>
            <p:nvPr/>
          </p:nvGrpSpPr>
          <p:grpSpPr bwMode="auto">
            <a:xfrm>
              <a:off x="2832" y="1680"/>
              <a:ext cx="693" cy="1812"/>
              <a:chOff x="2832" y="1680"/>
              <a:chExt cx="693" cy="1812"/>
            </a:xfrm>
          </p:grpSpPr>
          <p:grpSp>
            <p:nvGrpSpPr>
              <p:cNvPr id="129" name="Group 175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31" name="Group 159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19" cy="175"/>
                  <a:chOff x="1170" y="2948"/>
                  <a:chExt cx="219" cy="175"/>
                </a:xfrm>
              </p:grpSpPr>
              <p:sp>
                <p:nvSpPr>
                  <p:cNvPr id="143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44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1" name="Line 164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Line 165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2" name="Group 171"/>
              <p:cNvGrpSpPr>
                <a:grpSpLocks/>
              </p:cNvGrpSpPr>
              <p:nvPr/>
            </p:nvGrpSpPr>
            <p:grpSpPr bwMode="auto">
              <a:xfrm>
                <a:off x="3209" y="3186"/>
                <a:ext cx="316" cy="306"/>
                <a:chOff x="3209" y="3186"/>
                <a:chExt cx="316" cy="306"/>
              </a:xfrm>
            </p:grpSpPr>
            <p:grpSp>
              <p:nvGrpSpPr>
                <p:cNvPr id="133" name="Group 166"/>
                <p:cNvGrpSpPr>
                  <a:grpSpLocks/>
                </p:cNvGrpSpPr>
                <p:nvPr/>
              </p:nvGrpSpPr>
              <p:grpSpPr bwMode="auto">
                <a:xfrm>
                  <a:off x="3312" y="3186"/>
                  <a:ext cx="213" cy="175"/>
                  <a:chOff x="1175" y="2948"/>
                  <a:chExt cx="213" cy="175"/>
                </a:xfrm>
              </p:grpSpPr>
              <p:sp>
                <p:nvSpPr>
                  <p:cNvPr id="137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3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138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Line 169"/>
                <p:cNvSpPr>
                  <a:spLocks noChangeShapeType="1"/>
                </p:cNvSpPr>
                <p:nvPr/>
              </p:nvSpPr>
              <p:spPr bwMode="auto">
                <a:xfrm>
                  <a:off x="3209" y="3265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6" name="Line 170"/>
                <p:cNvSpPr>
                  <a:spLocks noChangeShapeType="1"/>
                </p:cNvSpPr>
                <p:nvPr/>
              </p:nvSpPr>
              <p:spPr bwMode="auto">
                <a:xfrm>
                  <a:off x="3449" y="3360"/>
                  <a:ext cx="0" cy="13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34" name="Group 188"/>
          <p:cNvGrpSpPr>
            <a:grpSpLocks/>
          </p:cNvGrpSpPr>
          <p:nvPr/>
        </p:nvGrpSpPr>
        <p:grpSpPr bwMode="auto">
          <a:xfrm>
            <a:off x="3548063" y="2427288"/>
            <a:ext cx="3505200" cy="2633662"/>
            <a:chOff x="1275" y="1529"/>
            <a:chExt cx="2208" cy="1659"/>
          </a:xfrm>
        </p:grpSpPr>
        <p:sp>
          <p:nvSpPr>
            <p:cNvPr id="158" name="Line 184"/>
            <p:cNvSpPr>
              <a:spLocks noChangeShapeType="1"/>
            </p:cNvSpPr>
            <p:nvPr/>
          </p:nvSpPr>
          <p:spPr bwMode="auto">
            <a:xfrm>
              <a:off x="1275" y="1955"/>
              <a:ext cx="144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85"/>
            <p:cNvSpPr>
              <a:spLocks noChangeShapeType="1"/>
            </p:cNvSpPr>
            <p:nvPr/>
          </p:nvSpPr>
          <p:spPr bwMode="auto">
            <a:xfrm>
              <a:off x="2661" y="20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186"/>
            <p:cNvSpPr>
              <a:spLocks noChangeShapeType="1"/>
            </p:cNvSpPr>
            <p:nvPr/>
          </p:nvSpPr>
          <p:spPr bwMode="auto">
            <a:xfrm>
              <a:off x="3429" y="30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Line 187"/>
            <p:cNvSpPr>
              <a:spLocks noChangeShapeType="1"/>
            </p:cNvSpPr>
            <p:nvPr/>
          </p:nvSpPr>
          <p:spPr bwMode="auto">
            <a:xfrm flipH="1">
              <a:off x="3395" y="1529"/>
              <a:ext cx="88" cy="17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9" name="Group 163"/>
          <p:cNvGrpSpPr/>
          <p:nvPr/>
        </p:nvGrpSpPr>
        <p:grpSpPr>
          <a:xfrm>
            <a:off x="3336926" y="1143001"/>
            <a:ext cx="1382703" cy="928688"/>
            <a:chOff x="1812925" y="1143001"/>
            <a:chExt cx="1382703" cy="928688"/>
          </a:xfrm>
        </p:grpSpPr>
        <p:grpSp>
          <p:nvGrpSpPr>
            <p:cNvPr id="145" name="Group 189"/>
            <p:cNvGrpSpPr>
              <a:grpSpLocks/>
            </p:cNvGrpSpPr>
            <p:nvPr/>
          </p:nvGrpSpPr>
          <p:grpSpPr bwMode="auto">
            <a:xfrm>
              <a:off x="1812925" y="1143001"/>
              <a:ext cx="1238250" cy="928688"/>
              <a:chOff x="1142" y="720"/>
              <a:chExt cx="780" cy="585"/>
            </a:xfrm>
          </p:grpSpPr>
          <p:grpSp>
            <p:nvGrpSpPr>
              <p:cNvPr id="146" name="Group 146"/>
              <p:cNvGrpSpPr>
                <a:grpSpLocks/>
              </p:cNvGrpSpPr>
              <p:nvPr/>
            </p:nvGrpSpPr>
            <p:grpSpPr bwMode="auto">
              <a:xfrm>
                <a:off x="1584" y="720"/>
                <a:ext cx="338" cy="585"/>
                <a:chOff x="1584" y="720"/>
                <a:chExt cx="338" cy="585"/>
              </a:xfrm>
            </p:grpSpPr>
            <p:grpSp>
              <p:nvGrpSpPr>
                <p:cNvPr id="147" name="Group 126"/>
                <p:cNvGrpSpPr>
                  <a:grpSpLocks/>
                </p:cNvGrpSpPr>
                <p:nvPr/>
              </p:nvGrpSpPr>
              <p:grpSpPr bwMode="auto">
                <a:xfrm>
                  <a:off x="1584" y="720"/>
                  <a:ext cx="211" cy="175"/>
                  <a:chOff x="1175" y="2948"/>
                  <a:chExt cx="211" cy="175"/>
                </a:xfrm>
              </p:grpSpPr>
              <p:sp>
                <p:nvSpPr>
                  <p:cNvPr id="155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CC3300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15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0" name="Group 134"/>
                <p:cNvGrpSpPr>
                  <a:grpSpLocks/>
                </p:cNvGrpSpPr>
                <p:nvPr/>
              </p:nvGrpSpPr>
              <p:grpSpPr bwMode="auto">
                <a:xfrm>
                  <a:off x="1701" y="802"/>
                  <a:ext cx="221" cy="503"/>
                  <a:chOff x="1701" y="802"/>
                  <a:chExt cx="221" cy="503"/>
                </a:xfrm>
              </p:grpSpPr>
              <p:sp>
                <p:nvSpPr>
                  <p:cNvPr id="152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920" y="802"/>
                    <a:ext cx="0" cy="503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5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0" y="802"/>
                    <a:ext cx="1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54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1" y="891"/>
                    <a:ext cx="0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51" name="Group 179"/>
              <p:cNvGrpSpPr>
                <a:grpSpLocks/>
              </p:cNvGrpSpPr>
              <p:nvPr/>
            </p:nvGrpSpPr>
            <p:grpSpPr bwMode="auto">
              <a:xfrm>
                <a:off x="1142" y="720"/>
                <a:ext cx="483" cy="174"/>
                <a:chOff x="1142" y="720"/>
                <a:chExt cx="483" cy="174"/>
              </a:xfrm>
            </p:grpSpPr>
            <p:sp>
              <p:nvSpPr>
                <p:cNvPr id="148" name="Line 177"/>
                <p:cNvSpPr>
                  <a:spLocks noChangeShapeType="1"/>
                </p:cNvSpPr>
                <p:nvPr/>
              </p:nvSpPr>
              <p:spPr bwMode="auto">
                <a:xfrm>
                  <a:off x="1423" y="809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9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142" y="720"/>
                  <a:ext cx="29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CC3300"/>
                      </a:solidFill>
                    </a:rPr>
                    <a:t>TPM</a:t>
                  </a:r>
                </a:p>
              </p:txBody>
            </p:sp>
          </p:grpSp>
        </p:grpSp>
        <p:sp>
          <p:nvSpPr>
            <p:cNvPr id="163" name="Line 132"/>
            <p:cNvSpPr>
              <a:spLocks noChangeShapeType="1"/>
            </p:cNvSpPr>
            <p:nvPr/>
          </p:nvSpPr>
          <p:spPr bwMode="auto">
            <a:xfrm flipH="1">
              <a:off x="3051628" y="2071678"/>
              <a:ext cx="14400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5" name="Right Arrow 164"/>
          <p:cNvSpPr/>
          <p:nvPr/>
        </p:nvSpPr>
        <p:spPr>
          <a:xfrm>
            <a:off x="3238480" y="1785926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U-Turn Arrow 165"/>
          <p:cNvSpPr/>
          <p:nvPr/>
        </p:nvSpPr>
        <p:spPr>
          <a:xfrm rot="5400000" flipH="1">
            <a:off x="4984139" y="1835743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7" name="Right Arrow 166"/>
          <p:cNvSpPr/>
          <p:nvPr/>
        </p:nvSpPr>
        <p:spPr>
          <a:xfrm flipH="1">
            <a:off x="4310050" y="1285860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/>
          <p:cNvSpPr txBox="1"/>
          <p:nvPr/>
        </p:nvSpPr>
        <p:spPr>
          <a:xfrm>
            <a:off x="7524761" y="4643447"/>
            <a:ext cx="306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large swings in recycle rate</a:t>
            </a:r>
          </a:p>
          <a:p>
            <a:r>
              <a:rPr lang="en-US" b="1" dirty="0"/>
              <a:t>Lower Throughput De-rating</a:t>
            </a:r>
            <a:endParaRPr lang="en-IN" b="1" dirty="0"/>
          </a:p>
        </p:txBody>
      </p:sp>
      <p:sp>
        <p:nvSpPr>
          <p:cNvPr id="157" name="Titl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Implication of Snowballing </a:t>
            </a:r>
            <a:r>
              <a:rPr lang="en-US" baseline="-25000" dirty="0"/>
              <a:t>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6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Location Flexibility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82890" y="1357298"/>
            <a:ext cx="5213260" cy="1785950"/>
            <a:chOff x="1558890" y="2428868"/>
            <a:chExt cx="5213260" cy="1785950"/>
          </a:xfrm>
        </p:grpSpPr>
        <p:sp>
          <p:nvSpPr>
            <p:cNvPr id="4" name="Rectangle 3"/>
            <p:cNvSpPr/>
            <p:nvPr/>
          </p:nvSpPr>
          <p:spPr>
            <a:xfrm>
              <a:off x="2857488" y="2428868"/>
              <a:ext cx="2643206" cy="17859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813488" y="3295749"/>
              <a:ext cx="10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500694" y="3286124"/>
              <a:ext cx="104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>
              <a:spLocks noChangeAspect="1"/>
            </p:cNvSpPr>
            <p:nvPr/>
          </p:nvSpPr>
          <p:spPr>
            <a:xfrm>
              <a:off x="3714744" y="2974662"/>
              <a:ext cx="1097280" cy="1097280"/>
            </a:xfrm>
            <a:prstGeom prst="arc">
              <a:avLst>
                <a:gd name="adj1" fmla="val 10826580"/>
                <a:gd name="adj2" fmla="val 5231619"/>
              </a:avLst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8890" y="3131106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endParaRPr lang="en-IN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68862" y="308854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</a:t>
              </a:r>
              <a:endParaRPr lang="en-IN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8671" y="3273982"/>
              <a:ext cx="886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Recycle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 rot="-5400000">
            <a:off x="3755216" y="2055010"/>
            <a:ext cx="201613" cy="234950"/>
            <a:chOff x="4860" y="4860"/>
            <a:chExt cx="1620" cy="1440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 rot="-5400000">
            <a:off x="7540043" y="2035760"/>
            <a:ext cx="201613" cy="234950"/>
            <a:chOff x="4860" y="4860"/>
            <a:chExt cx="1620" cy="1440"/>
          </a:xfrm>
        </p:grpSpPr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39445" y="1743363"/>
            <a:ext cx="598285" cy="480816"/>
            <a:chOff x="1915444" y="3734002"/>
            <a:chExt cx="598285" cy="480816"/>
          </a:xfrm>
        </p:grpSpPr>
        <p:grpSp>
          <p:nvGrpSpPr>
            <p:cNvPr id="33" name="Group 41"/>
            <p:cNvGrpSpPr/>
            <p:nvPr/>
          </p:nvGrpSpPr>
          <p:grpSpPr>
            <a:xfrm>
              <a:off x="2152733" y="3734002"/>
              <a:ext cx="360996" cy="311150"/>
              <a:chOff x="5680385" y="3260726"/>
              <a:chExt cx="360996" cy="311150"/>
            </a:xfrm>
          </p:grpSpPr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Text Box 127"/>
              <p:cNvSpPr txBox="1">
                <a:spLocks noChangeArrowheads="1"/>
              </p:cNvSpPr>
              <p:nvPr/>
            </p:nvSpPr>
            <p:spPr bwMode="auto">
              <a:xfrm>
                <a:off x="5680385" y="3260726"/>
                <a:ext cx="3609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 flipV="1">
              <a:off x="1919169" y="3926818"/>
              <a:ext cx="0" cy="28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rot="5400000" flipV="1">
              <a:off x="2041444" y="3789378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 rot="-5400000">
            <a:off x="5684042" y="1729770"/>
            <a:ext cx="201613" cy="234950"/>
            <a:chOff x="4860" y="4860"/>
            <a:chExt cx="1620" cy="1440"/>
          </a:xfrm>
        </p:grpSpPr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>
              <a:off x="4860" y="4860"/>
              <a:ext cx="720" cy="1440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5940" y="4950"/>
              <a:ext cx="540" cy="1245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5220" y="55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32228" y="1724113"/>
            <a:ext cx="762269" cy="311150"/>
            <a:chOff x="1735444" y="3734002"/>
            <a:chExt cx="762269" cy="311150"/>
          </a:xfrm>
        </p:grpSpPr>
        <p:grpSp>
          <p:nvGrpSpPr>
            <p:cNvPr id="43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45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6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 rot="5400000" flipV="1">
              <a:off x="1951444" y="3699378"/>
              <a:ext cx="0" cy="43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298620" y="1417027"/>
            <a:ext cx="654269" cy="753899"/>
            <a:chOff x="3774619" y="1417026"/>
            <a:chExt cx="654269" cy="753899"/>
          </a:xfrm>
        </p:grpSpPr>
        <p:grpSp>
          <p:nvGrpSpPr>
            <p:cNvPr id="47" name="Group 46"/>
            <p:cNvGrpSpPr/>
            <p:nvPr/>
          </p:nvGrpSpPr>
          <p:grpSpPr>
            <a:xfrm>
              <a:off x="3774619" y="1417026"/>
              <a:ext cx="654269" cy="311150"/>
              <a:chOff x="1843444" y="3734002"/>
              <a:chExt cx="654269" cy="311150"/>
            </a:xfrm>
          </p:grpSpPr>
          <p:grpSp>
            <p:nvGrpSpPr>
              <p:cNvPr id="48" name="Group 41"/>
              <p:cNvGrpSpPr/>
              <p:nvPr/>
            </p:nvGrpSpPr>
            <p:grpSpPr>
              <a:xfrm>
                <a:off x="2171983" y="3734002"/>
                <a:ext cx="325730" cy="311150"/>
                <a:chOff x="5699635" y="3260726"/>
                <a:chExt cx="325730" cy="311150"/>
              </a:xfrm>
            </p:grpSpPr>
            <p:sp>
              <p:nvSpPr>
                <p:cNvPr id="50" name="Oval 126"/>
                <p:cNvSpPr>
                  <a:spLocks noChangeArrowheads="1"/>
                </p:cNvSpPr>
                <p:nvPr/>
              </p:nvSpPr>
              <p:spPr bwMode="auto">
                <a:xfrm>
                  <a:off x="5700723" y="3260726"/>
                  <a:ext cx="311150" cy="311150"/>
                </a:xfrm>
                <a:prstGeom prst="ellipse">
                  <a:avLst/>
                </a:prstGeom>
                <a:noFill/>
                <a:ln w="9525" algn="ctr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699635" y="3260726"/>
                  <a:ext cx="32573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CC"/>
                      </a:solidFill>
                    </a:rPr>
                    <a:t>IC</a:t>
                  </a:r>
                </a:p>
              </p:txBody>
            </p:sp>
          </p:grp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 rot="5400000" flipV="1">
                <a:off x="2005444" y="3753378"/>
                <a:ext cx="0" cy="324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2" name="Line 96"/>
            <p:cNvSpPr>
              <a:spLocks noChangeShapeType="1"/>
            </p:cNvSpPr>
            <p:nvPr/>
          </p:nvSpPr>
          <p:spPr bwMode="auto">
            <a:xfrm flipV="1">
              <a:off x="3784683" y="1594925"/>
              <a:ext cx="0" cy="576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05216" y="4000504"/>
            <a:ext cx="598285" cy="660816"/>
            <a:chOff x="1915444" y="3734002"/>
            <a:chExt cx="598285" cy="660816"/>
          </a:xfrm>
        </p:grpSpPr>
        <p:grpSp>
          <p:nvGrpSpPr>
            <p:cNvPr id="70" name="Group 41"/>
            <p:cNvGrpSpPr/>
            <p:nvPr/>
          </p:nvGrpSpPr>
          <p:grpSpPr>
            <a:xfrm>
              <a:off x="2152733" y="3734002"/>
              <a:ext cx="360996" cy="311150"/>
              <a:chOff x="5680385" y="3260726"/>
              <a:chExt cx="360996" cy="311150"/>
            </a:xfrm>
          </p:grpSpPr>
          <p:sp>
            <p:nvSpPr>
              <p:cNvPr id="73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Text Box 127"/>
              <p:cNvSpPr txBox="1">
                <a:spLocks noChangeArrowheads="1"/>
              </p:cNvSpPr>
              <p:nvPr/>
            </p:nvSpPr>
            <p:spPr bwMode="auto">
              <a:xfrm>
                <a:off x="5680385" y="3260726"/>
                <a:ext cx="3609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sp>
          <p:nvSpPr>
            <p:cNvPr id="71" name="Line 96"/>
            <p:cNvSpPr>
              <a:spLocks noChangeShapeType="1"/>
            </p:cNvSpPr>
            <p:nvPr/>
          </p:nvSpPr>
          <p:spPr bwMode="auto">
            <a:xfrm flipV="1">
              <a:off x="1919169" y="3926818"/>
              <a:ext cx="0" cy="46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96"/>
            <p:cNvSpPr>
              <a:spLocks noChangeShapeType="1"/>
            </p:cNvSpPr>
            <p:nvPr/>
          </p:nvSpPr>
          <p:spPr bwMode="auto">
            <a:xfrm rot="5400000" flipV="1">
              <a:off x="2041444" y="3789378"/>
              <a:ext cx="0" cy="25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024166" y="3929066"/>
            <a:ext cx="5213260" cy="1785950"/>
            <a:chOff x="1500166" y="3929066"/>
            <a:chExt cx="5213260" cy="1785950"/>
          </a:xfrm>
        </p:grpSpPr>
        <p:grpSp>
          <p:nvGrpSpPr>
            <p:cNvPr id="91" name="Group 90"/>
            <p:cNvGrpSpPr/>
            <p:nvPr/>
          </p:nvGrpSpPr>
          <p:grpSpPr>
            <a:xfrm>
              <a:off x="1500166" y="3929066"/>
              <a:ext cx="5213260" cy="1785950"/>
              <a:chOff x="1500166" y="3929066"/>
              <a:chExt cx="5213260" cy="178595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500166" y="3929066"/>
                <a:ext cx="5213260" cy="1785950"/>
                <a:chOff x="1558890" y="2428868"/>
                <a:chExt cx="5213260" cy="178595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857488" y="2428868"/>
                  <a:ext cx="2643206" cy="17859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813488" y="3295749"/>
                  <a:ext cx="10440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5500694" y="3286124"/>
                  <a:ext cx="10440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 56"/>
                <p:cNvSpPr>
                  <a:spLocks noChangeAspect="1"/>
                </p:cNvSpPr>
                <p:nvPr/>
              </p:nvSpPr>
              <p:spPr>
                <a:xfrm>
                  <a:off x="3714744" y="2974662"/>
                  <a:ext cx="1097280" cy="1097280"/>
                </a:xfrm>
                <a:prstGeom prst="arc">
                  <a:avLst>
                    <a:gd name="adj1" fmla="val 10826580"/>
                    <a:gd name="adj2" fmla="val 5231619"/>
                  </a:avLst>
                </a:prstGeom>
                <a:ln w="19050">
                  <a:solidFill>
                    <a:schemeClr val="tx1"/>
                  </a:solidFill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558890" y="3131106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F</a:t>
                  </a:r>
                  <a:endParaRPr lang="en-IN" baseline="-250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468862" y="3088543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P</a:t>
                  </a:r>
                  <a:endParaRPr lang="en-IN" baseline="-250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828671" y="3273982"/>
                  <a:ext cx="886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Recycle</a:t>
                  </a:r>
                </a:p>
              </p:txBody>
            </p:sp>
          </p:grpSp>
          <p:grpSp>
            <p:nvGrpSpPr>
              <p:cNvPr id="61" name="Group 22"/>
              <p:cNvGrpSpPr>
                <a:grpSpLocks/>
              </p:cNvGrpSpPr>
              <p:nvPr/>
            </p:nvGrpSpPr>
            <p:grpSpPr bwMode="auto">
              <a:xfrm rot="-5400000">
                <a:off x="2172491" y="4626778"/>
                <a:ext cx="201613" cy="234950"/>
                <a:chOff x="4860" y="4860"/>
                <a:chExt cx="1620" cy="1440"/>
              </a:xfrm>
            </p:grpSpPr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65" name="Group 22"/>
              <p:cNvGrpSpPr>
                <a:grpSpLocks/>
              </p:cNvGrpSpPr>
              <p:nvPr/>
            </p:nvGrpSpPr>
            <p:grpSpPr bwMode="auto">
              <a:xfrm rot="-5400000">
                <a:off x="5957318" y="4607528"/>
                <a:ext cx="201613" cy="234950"/>
                <a:chOff x="4860" y="4860"/>
                <a:chExt cx="1620" cy="1440"/>
              </a:xfrm>
            </p:grpSpPr>
            <p:sp>
              <p:nvSpPr>
                <p:cNvPr id="66" name="AutoShape 23"/>
                <p:cNvSpPr>
                  <a:spLocks noChangeArrowheads="1"/>
                </p:cNvSpPr>
                <p:nvPr/>
              </p:nvSpPr>
              <p:spPr bwMode="auto">
                <a:xfrm>
                  <a:off x="4860" y="4860"/>
                  <a:ext cx="720" cy="1440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7" name="AutoShape 24"/>
                <p:cNvSpPr>
                  <a:spLocks noChangeArrowheads="1"/>
                </p:cNvSpPr>
                <p:nvPr/>
              </p:nvSpPr>
              <p:spPr bwMode="auto">
                <a:xfrm>
                  <a:off x="5940" y="4950"/>
                  <a:ext cx="540" cy="124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8" name="Line 25"/>
                <p:cNvSpPr>
                  <a:spLocks noChangeShapeType="1"/>
                </p:cNvSpPr>
                <p:nvPr/>
              </p:nvSpPr>
              <p:spPr bwMode="auto">
                <a:xfrm>
                  <a:off x="5220" y="5580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75" name="Group 22"/>
            <p:cNvGrpSpPr>
              <a:grpSpLocks/>
            </p:cNvGrpSpPr>
            <p:nvPr/>
          </p:nvGrpSpPr>
          <p:grpSpPr bwMode="auto">
            <a:xfrm rot="-5400000">
              <a:off x="4101317" y="4301538"/>
              <a:ext cx="201613" cy="234950"/>
              <a:chOff x="4860" y="4860"/>
              <a:chExt cx="1620" cy="1440"/>
            </a:xfrm>
          </p:grpSpPr>
          <p:sp>
            <p:nvSpPr>
              <p:cNvPr id="76" name="AutoShape 23"/>
              <p:cNvSpPr>
                <a:spLocks noChangeArrowheads="1"/>
              </p:cNvSpPr>
              <p:nvPr/>
            </p:nvSpPr>
            <p:spPr bwMode="auto">
              <a:xfrm>
                <a:off x="4860" y="4860"/>
                <a:ext cx="720" cy="1440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AutoShape 24"/>
              <p:cNvSpPr>
                <a:spLocks noChangeArrowheads="1"/>
              </p:cNvSpPr>
              <p:nvPr/>
            </p:nvSpPr>
            <p:spPr bwMode="auto">
              <a:xfrm>
                <a:off x="5940" y="4950"/>
                <a:ext cx="540" cy="1245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" name="Line 25"/>
              <p:cNvSpPr>
                <a:spLocks noChangeShapeType="1"/>
              </p:cNvSpPr>
              <p:nvPr/>
            </p:nvSpPr>
            <p:spPr bwMode="auto">
              <a:xfrm>
                <a:off x="5220" y="5580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973504" y="4295881"/>
            <a:ext cx="762269" cy="311150"/>
            <a:chOff x="1735444" y="3734002"/>
            <a:chExt cx="762269" cy="311150"/>
          </a:xfrm>
        </p:grpSpPr>
        <p:grpSp>
          <p:nvGrpSpPr>
            <p:cNvPr id="80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82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 rot="5400000" flipV="1">
              <a:off x="1951444" y="3699378"/>
              <a:ext cx="0" cy="43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75803" y="4546610"/>
            <a:ext cx="1374269" cy="311150"/>
            <a:chOff x="1123444" y="3734002"/>
            <a:chExt cx="1374269" cy="311150"/>
          </a:xfrm>
        </p:grpSpPr>
        <p:grpSp>
          <p:nvGrpSpPr>
            <p:cNvPr id="85" name="Group 41"/>
            <p:cNvGrpSpPr/>
            <p:nvPr/>
          </p:nvGrpSpPr>
          <p:grpSpPr>
            <a:xfrm>
              <a:off x="2171983" y="3734002"/>
              <a:ext cx="325730" cy="311150"/>
              <a:chOff x="5699635" y="3260726"/>
              <a:chExt cx="325730" cy="311150"/>
            </a:xfrm>
          </p:grpSpPr>
          <p:sp>
            <p:nvSpPr>
              <p:cNvPr id="87" name="Oval 126"/>
              <p:cNvSpPr>
                <a:spLocks noChangeArrowheads="1"/>
              </p:cNvSpPr>
              <p:nvPr/>
            </p:nvSpPr>
            <p:spPr bwMode="auto">
              <a:xfrm>
                <a:off x="5700723" y="3260726"/>
                <a:ext cx="311150" cy="311150"/>
              </a:xfrm>
              <a:prstGeom prst="ellipse">
                <a:avLst/>
              </a:prstGeom>
              <a:noFill/>
              <a:ln w="9525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" name="Text Box 127"/>
              <p:cNvSpPr txBox="1">
                <a:spLocks noChangeArrowheads="1"/>
              </p:cNvSpPr>
              <p:nvPr/>
            </p:nvSpPr>
            <p:spPr bwMode="auto">
              <a:xfrm>
                <a:off x="5699635" y="3260726"/>
                <a:ext cx="32573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CC"/>
                    </a:solidFill>
                  </a:rPr>
                  <a:t>IC</a:t>
                </a:r>
              </a:p>
            </p:txBody>
          </p:sp>
        </p:grp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 rot="5400000" flipV="1">
              <a:off x="1645444" y="3364503"/>
              <a:ext cx="0" cy="1044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567375" y="1917536"/>
            <a:ext cx="2576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Transforms variability into recycle loop</a:t>
            </a:r>
            <a:endParaRPr lang="en-IN" sz="2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523333" y="4449769"/>
            <a:ext cx="262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Transforms variability out of recycle loop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5749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Recycle rate typically highly sensitive to production rate changes (snowball effect)</a:t>
            </a:r>
          </a:p>
          <a:p>
            <a:pPr>
              <a:spcAft>
                <a:spcPts val="1200"/>
              </a:spcAft>
            </a:pPr>
            <a:r>
              <a:rPr lang="en-US" dirty="0"/>
              <a:t>TPM at fresh feed will likely result in large swings in recycle rate, thus disturbing the entire plant. </a:t>
            </a:r>
          </a:p>
          <a:p>
            <a:pPr>
              <a:spcAft>
                <a:spcPts val="1200"/>
              </a:spcAft>
            </a:pPr>
            <a:r>
              <a:rPr lang="en-US" dirty="0"/>
              <a:t>May also result in overfeeding induced instability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3399"/>
                </a:solidFill>
              </a:rPr>
              <a:t>When TPM location is flexible, fix a flow inside the recycle loop (</a:t>
            </a:r>
            <a:r>
              <a:rPr lang="en-US" dirty="0" err="1">
                <a:solidFill>
                  <a:srgbClr val="FF3399"/>
                </a:solidFill>
              </a:rPr>
              <a:t>Luyben’s</a:t>
            </a:r>
            <a:r>
              <a:rPr lang="en-US" dirty="0">
                <a:solidFill>
                  <a:srgbClr val="FF3399"/>
                </a:solidFill>
              </a:rPr>
              <a:t> rule) and bring in fresh feed(s) as make-up stream(s) under inventory control.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3399"/>
                </a:solidFill>
              </a:rPr>
              <a:t>The fixed flow rate inside the recycle loop may be used as TPM. </a:t>
            </a:r>
            <a:endParaRPr lang="en-IN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17705</TotalTime>
  <Words>436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Plantwide Control Fundamentals Recyle Loop Issues: Snowball Effect</vt:lpstr>
      <vt:lpstr>Snowball Effect Analysis</vt:lpstr>
      <vt:lpstr>Snowball Effect Analysis Continued</vt:lpstr>
      <vt:lpstr>Nonlinearity</vt:lpstr>
      <vt:lpstr>Control Implication of Snowballing</vt:lpstr>
      <vt:lpstr>Control Implication of Snowballing continued</vt:lpstr>
      <vt:lpstr>TPM Location Flexibility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247</cp:revision>
  <dcterms:created xsi:type="dcterms:W3CDTF">2019-12-31T10:16:46Z</dcterms:created>
  <dcterms:modified xsi:type="dcterms:W3CDTF">2021-04-18T12:50:16Z</dcterms:modified>
</cp:coreProperties>
</file>