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3300"/>
    <a:srgbClr val="0000CC"/>
    <a:srgbClr val="66FF33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411" autoAdjust="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Plantwide</a:t>
            </a:r>
            <a:r>
              <a:rPr lang="en-US" dirty="0"/>
              <a:t> Control Fundamentals</a:t>
            </a:r>
            <a:br>
              <a:rPr lang="en-US" sz="4800" dirty="0"/>
            </a:br>
            <a:r>
              <a:rPr lang="en-US" sz="4800" dirty="0">
                <a:solidFill>
                  <a:srgbClr val="FFFF00"/>
                </a:solidFill>
              </a:rPr>
              <a:t>Throughput Manipulation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 Dynamics and Control</a:t>
            </a:r>
          </a:p>
          <a:p>
            <a:r>
              <a:rPr lang="en-IN" dirty="0"/>
              <a:t>Supplementary Material</a:t>
            </a:r>
          </a:p>
          <a:p>
            <a:r>
              <a:rPr lang="en-IN" dirty="0"/>
              <a:t>Indian Institute of Technology Kanpur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rgbClr val="0000CC"/>
                </a:solidFill>
              </a:rPr>
              <a:t>Module 7.3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Exercise III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5670" y="731291"/>
            <a:ext cx="51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TPM Location Flexible: At Reactor Feed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9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9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3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7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1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6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90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3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4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97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8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95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" name="Group 107"/>
          <p:cNvGrpSpPr>
            <a:grpSpLocks/>
          </p:cNvGrpSpPr>
          <p:nvPr/>
        </p:nvGrpSpPr>
        <p:grpSpPr bwMode="auto">
          <a:xfrm>
            <a:off x="7891465" y="4843484"/>
            <a:ext cx="371475" cy="957263"/>
            <a:chOff x="4011" y="2640"/>
            <a:chExt cx="234" cy="603"/>
          </a:xfrm>
        </p:grpSpPr>
        <p:grpSp>
          <p:nvGrpSpPr>
            <p:cNvPr id="100" name="Group 108"/>
            <p:cNvGrpSpPr>
              <a:grpSpLocks/>
            </p:cNvGrpSpPr>
            <p:nvPr/>
          </p:nvGrpSpPr>
          <p:grpSpPr bwMode="auto">
            <a:xfrm>
              <a:off x="4018" y="3047"/>
              <a:ext cx="227" cy="196"/>
              <a:chOff x="1234" y="2215"/>
              <a:chExt cx="227" cy="196"/>
            </a:xfrm>
          </p:grpSpPr>
          <p:sp>
            <p:nvSpPr>
              <p:cNvPr id="103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Text Box 110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01" name="Line 111"/>
            <p:cNvSpPr>
              <a:spLocks noChangeShapeType="1"/>
            </p:cNvSpPr>
            <p:nvPr/>
          </p:nvSpPr>
          <p:spPr bwMode="auto">
            <a:xfrm>
              <a:off x="4011" y="2640"/>
              <a:ext cx="1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" name="Line 112"/>
            <p:cNvSpPr>
              <a:spLocks noChangeShapeType="1"/>
            </p:cNvSpPr>
            <p:nvPr/>
          </p:nvSpPr>
          <p:spPr bwMode="auto">
            <a:xfrm>
              <a:off x="4128" y="2640"/>
              <a:ext cx="0" cy="40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" name="Group 113"/>
          <p:cNvGrpSpPr>
            <a:grpSpLocks/>
          </p:cNvGrpSpPr>
          <p:nvPr/>
        </p:nvGrpSpPr>
        <p:grpSpPr bwMode="auto">
          <a:xfrm>
            <a:off x="6280152" y="4310084"/>
            <a:ext cx="1187450" cy="468313"/>
            <a:chOff x="2996" y="2304"/>
            <a:chExt cx="748" cy="295"/>
          </a:xfrm>
        </p:grpSpPr>
        <p:sp>
          <p:nvSpPr>
            <p:cNvPr id="106" name="Line 114"/>
            <p:cNvSpPr>
              <a:spLocks noChangeShapeType="1"/>
            </p:cNvSpPr>
            <p:nvPr/>
          </p:nvSpPr>
          <p:spPr bwMode="auto">
            <a:xfrm flipH="1">
              <a:off x="3223" y="2400"/>
              <a:ext cx="521" cy="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7" name="Group 115"/>
            <p:cNvGrpSpPr>
              <a:grpSpLocks/>
            </p:cNvGrpSpPr>
            <p:nvPr/>
          </p:nvGrpSpPr>
          <p:grpSpPr bwMode="auto">
            <a:xfrm>
              <a:off x="2996" y="2304"/>
              <a:ext cx="230" cy="196"/>
              <a:chOff x="1234" y="2215"/>
              <a:chExt cx="230" cy="196"/>
            </a:xfrm>
          </p:grpSpPr>
          <p:sp>
            <p:nvSpPr>
              <p:cNvPr id="109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0" name="Text Box 11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3127" y="2503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1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12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14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5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13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17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22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18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19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0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1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4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5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6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7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749807" y="1719283"/>
            <a:ext cx="376238" cy="2161499"/>
            <a:chOff x="3225807" y="1719282"/>
            <a:chExt cx="376238" cy="2161499"/>
          </a:xfrm>
        </p:grpSpPr>
        <p:grpSp>
          <p:nvGrpSpPr>
            <p:cNvPr id="130" name="Group 93"/>
            <p:cNvGrpSpPr>
              <a:grpSpLocks/>
            </p:cNvGrpSpPr>
            <p:nvPr/>
          </p:nvGrpSpPr>
          <p:grpSpPr bwMode="auto">
            <a:xfrm>
              <a:off x="3225807" y="1719282"/>
              <a:ext cx="376238" cy="311150"/>
              <a:chOff x="1244" y="2215"/>
              <a:chExt cx="237" cy="196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" name="Text Box 95"/>
              <p:cNvSpPr txBox="1">
                <a:spLocks noChangeArrowheads="1"/>
              </p:cNvSpPr>
              <p:nvPr/>
            </p:nvSpPr>
            <p:spPr bwMode="auto">
              <a:xfrm>
                <a:off x="1244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31" name="Line 96"/>
            <p:cNvSpPr>
              <a:spLocks noChangeShapeType="1"/>
            </p:cNvSpPr>
            <p:nvPr/>
          </p:nvSpPr>
          <p:spPr bwMode="auto">
            <a:xfrm flipV="1">
              <a:off x="3428992" y="2044781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35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6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38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44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4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8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45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6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9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42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3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40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1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7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9" name="Group 181"/>
          <p:cNvGrpSpPr>
            <a:grpSpLocks/>
          </p:cNvGrpSpPr>
          <p:nvPr/>
        </p:nvGrpSpPr>
        <p:grpSpPr bwMode="auto">
          <a:xfrm>
            <a:off x="5159376" y="3460771"/>
            <a:ext cx="1906588" cy="398463"/>
            <a:chOff x="2290" y="2057"/>
            <a:chExt cx="1201" cy="251"/>
          </a:xfrm>
        </p:grpSpPr>
        <p:grpSp>
          <p:nvGrpSpPr>
            <p:cNvPr id="150" name="Group 163"/>
            <p:cNvGrpSpPr>
              <a:grpSpLocks/>
            </p:cNvGrpSpPr>
            <p:nvPr/>
          </p:nvGrpSpPr>
          <p:grpSpPr bwMode="auto">
            <a:xfrm>
              <a:off x="3264" y="2112"/>
              <a:ext cx="227" cy="196"/>
              <a:chOff x="1234" y="2215"/>
              <a:chExt cx="227" cy="196"/>
            </a:xfrm>
          </p:grpSpPr>
          <p:sp>
            <p:nvSpPr>
              <p:cNvPr id="154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5" name="Text Box 165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1" name="Line 166"/>
            <p:cNvSpPr>
              <a:spLocks noChangeShapeType="1"/>
            </p:cNvSpPr>
            <p:nvPr/>
          </p:nvSpPr>
          <p:spPr bwMode="auto">
            <a:xfrm flipV="1">
              <a:off x="2290" y="2065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Line 174"/>
            <p:cNvSpPr>
              <a:spLocks noChangeShapeType="1"/>
            </p:cNvSpPr>
            <p:nvPr/>
          </p:nvSpPr>
          <p:spPr bwMode="auto">
            <a:xfrm flipV="1">
              <a:off x="3401" y="2057"/>
              <a:ext cx="0" cy="5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Line 175"/>
            <p:cNvSpPr>
              <a:spLocks noChangeShapeType="1"/>
            </p:cNvSpPr>
            <p:nvPr/>
          </p:nvSpPr>
          <p:spPr bwMode="auto">
            <a:xfrm flipH="1">
              <a:off x="2290" y="2057"/>
              <a:ext cx="110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65" name="TextBox 164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6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68" name="TextBox 167"/>
            <p:cNvSpPr txBox="1"/>
            <p:nvPr/>
          </p:nvSpPr>
          <p:spPr>
            <a:xfrm>
              <a:off x="4416955" y="355494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9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593421" y="4198974"/>
            <a:ext cx="789616" cy="338554"/>
            <a:chOff x="5069421" y="4198974"/>
            <a:chExt cx="789616" cy="338554"/>
          </a:xfrm>
        </p:grpSpPr>
        <p:sp>
          <p:nvSpPr>
            <p:cNvPr id="171" name="TextBox 170"/>
            <p:cNvSpPr txBox="1"/>
            <p:nvPr/>
          </p:nvSpPr>
          <p:spPr>
            <a:xfrm>
              <a:off x="5315298" y="4198974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72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74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77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155950" y="2774971"/>
            <a:ext cx="1709348" cy="717001"/>
            <a:chOff x="1631950" y="2774970"/>
            <a:chExt cx="1709348" cy="717001"/>
          </a:xfrm>
        </p:grpSpPr>
        <p:grpSp>
          <p:nvGrpSpPr>
            <p:cNvPr id="157" name="Group 170"/>
            <p:cNvGrpSpPr/>
            <p:nvPr/>
          </p:nvGrpSpPr>
          <p:grpSpPr>
            <a:xfrm>
              <a:off x="2602431" y="2798782"/>
              <a:ext cx="360363" cy="311150"/>
              <a:chOff x="2602431" y="2603500"/>
              <a:chExt cx="360363" cy="311150"/>
            </a:xfrm>
          </p:grpSpPr>
          <p:sp>
            <p:nvSpPr>
              <p:cNvPr id="162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3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58" name="Line 151"/>
            <p:cNvSpPr>
              <a:spLocks noChangeShapeType="1"/>
            </p:cNvSpPr>
            <p:nvPr/>
          </p:nvSpPr>
          <p:spPr bwMode="auto">
            <a:xfrm flipH="1" flipV="1">
              <a:off x="3019427" y="2973407"/>
              <a:ext cx="0" cy="504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Line 152"/>
            <p:cNvSpPr>
              <a:spLocks noChangeShapeType="1"/>
            </p:cNvSpPr>
            <p:nvPr/>
          </p:nvSpPr>
          <p:spPr bwMode="auto">
            <a:xfrm>
              <a:off x="2941639" y="2971819"/>
              <a:ext cx="762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Line 177"/>
            <p:cNvSpPr>
              <a:spLocks noChangeShapeType="1"/>
            </p:cNvSpPr>
            <p:nvPr/>
          </p:nvSpPr>
          <p:spPr bwMode="auto">
            <a:xfrm>
              <a:off x="2187575" y="2949595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Text Box 178"/>
            <p:cNvSpPr txBox="1">
              <a:spLocks noChangeArrowheads="1"/>
            </p:cNvSpPr>
            <p:nvPr/>
          </p:nvSpPr>
          <p:spPr bwMode="auto">
            <a:xfrm>
              <a:off x="1631950" y="2774970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  <p:sp>
          <p:nvSpPr>
            <p:cNvPr id="179" name="Line 152"/>
            <p:cNvSpPr>
              <a:spLocks noChangeShapeType="1"/>
            </p:cNvSpPr>
            <p:nvPr/>
          </p:nvSpPr>
          <p:spPr bwMode="auto">
            <a:xfrm>
              <a:off x="3017298" y="3491971"/>
              <a:ext cx="324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911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Exercise IV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6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0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8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7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3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2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96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04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13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10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21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11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0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5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4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6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6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17" name="Group 185"/>
          <p:cNvGrpSpPr/>
          <p:nvPr/>
        </p:nvGrpSpPr>
        <p:grpSpPr>
          <a:xfrm>
            <a:off x="4757743" y="1719282"/>
            <a:ext cx="376238" cy="2156288"/>
            <a:chOff x="3233743" y="1719282"/>
            <a:chExt cx="376238" cy="2156288"/>
          </a:xfrm>
        </p:grpSpPr>
        <p:grpSp>
          <p:nvGrpSpPr>
            <p:cNvPr id="123" name="Group 93"/>
            <p:cNvGrpSpPr>
              <a:grpSpLocks/>
            </p:cNvGrpSpPr>
            <p:nvPr/>
          </p:nvGrpSpPr>
          <p:grpSpPr bwMode="auto">
            <a:xfrm>
              <a:off x="3233743" y="1719282"/>
              <a:ext cx="376238" cy="311150"/>
              <a:chOff x="1249" y="2215"/>
              <a:chExt cx="237" cy="196"/>
            </a:xfrm>
          </p:grpSpPr>
          <p:sp>
            <p:nvSpPr>
              <p:cNvPr id="129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" name="Text Box 95"/>
              <p:cNvSpPr txBox="1">
                <a:spLocks noChangeArrowheads="1"/>
              </p:cNvSpPr>
              <p:nvPr/>
            </p:nvSpPr>
            <p:spPr bwMode="auto">
              <a:xfrm>
                <a:off x="1249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31" name="Line 96"/>
            <p:cNvSpPr>
              <a:spLocks noChangeShapeType="1"/>
            </p:cNvSpPr>
            <p:nvPr/>
          </p:nvSpPr>
          <p:spPr bwMode="auto">
            <a:xfrm flipV="1">
              <a:off x="3466562" y="2039570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5" name="Group 132"/>
          <p:cNvGrpSpPr/>
          <p:nvPr/>
        </p:nvGrpSpPr>
        <p:grpSpPr>
          <a:xfrm>
            <a:off x="3886208" y="1728807"/>
            <a:ext cx="892168" cy="1512888"/>
            <a:chOff x="2362208" y="1533525"/>
            <a:chExt cx="892168" cy="1512888"/>
          </a:xfrm>
        </p:grpSpPr>
        <p:sp>
          <p:nvSpPr>
            <p:cNvPr id="134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8" name="Group 182"/>
            <p:cNvGrpSpPr>
              <a:grpSpLocks/>
            </p:cNvGrpSpPr>
            <p:nvPr/>
          </p:nvGrpSpPr>
          <p:grpSpPr bwMode="auto">
            <a:xfrm>
              <a:off x="2362208" y="1533525"/>
              <a:ext cx="549277" cy="1512888"/>
              <a:chOff x="1488" y="967"/>
              <a:chExt cx="346" cy="953"/>
            </a:xfrm>
          </p:grpSpPr>
          <p:grpSp>
            <p:nvGrpSpPr>
              <p:cNvPr id="132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64" cy="288"/>
                <a:chOff x="1608" y="953"/>
                <a:chExt cx="264" cy="288"/>
              </a:xfrm>
            </p:grpSpPr>
            <p:grpSp>
              <p:nvGrpSpPr>
                <p:cNvPr id="133" name="Group 142"/>
                <p:cNvGrpSpPr>
                  <a:grpSpLocks/>
                </p:cNvGrpSpPr>
                <p:nvPr/>
              </p:nvGrpSpPr>
              <p:grpSpPr bwMode="auto">
                <a:xfrm>
                  <a:off x="1608" y="953"/>
                  <a:ext cx="227" cy="196"/>
                  <a:chOff x="1251" y="2215"/>
                  <a:chExt cx="227" cy="196"/>
                </a:xfrm>
              </p:grpSpPr>
              <p:sp>
                <p:nvSpPr>
                  <p:cNvPr id="14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7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1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44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5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5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41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7" name="Group 183"/>
          <p:cNvGrpSpPr/>
          <p:nvPr/>
        </p:nvGrpSpPr>
        <p:grpSpPr>
          <a:xfrm>
            <a:off x="4087270" y="2786058"/>
            <a:ext cx="579971" cy="1114876"/>
            <a:chOff x="2563269" y="2786058"/>
            <a:chExt cx="579971" cy="1114876"/>
          </a:xfrm>
        </p:grpSpPr>
        <p:grpSp>
          <p:nvGrpSpPr>
            <p:cNvPr id="138" name="Group 108"/>
            <p:cNvGrpSpPr>
              <a:grpSpLocks/>
            </p:cNvGrpSpPr>
            <p:nvPr/>
          </p:nvGrpSpPr>
          <p:grpSpPr bwMode="auto">
            <a:xfrm>
              <a:off x="2563269" y="2786058"/>
              <a:ext cx="354013" cy="311150"/>
              <a:chOff x="1250" y="2215"/>
              <a:chExt cx="223" cy="196"/>
            </a:xfrm>
          </p:grpSpPr>
          <p:sp>
            <p:nvSpPr>
              <p:cNvPr id="102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Text Box 110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0" name="Line 166"/>
            <p:cNvSpPr>
              <a:spLocks noChangeShapeType="1"/>
            </p:cNvSpPr>
            <p:nvPr/>
          </p:nvSpPr>
          <p:spPr bwMode="auto">
            <a:xfrm flipV="1">
              <a:off x="3143240" y="2928934"/>
              <a:ext cx="0" cy="97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Line 175"/>
            <p:cNvSpPr>
              <a:spLocks noChangeShapeType="1"/>
            </p:cNvSpPr>
            <p:nvPr/>
          </p:nvSpPr>
          <p:spPr bwMode="auto">
            <a:xfrm flipH="1">
              <a:off x="2890838" y="2928934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3" name="Group 162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64" name="TextBox 163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8" name="Group 165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67" name="TextBox 166"/>
            <p:cNvSpPr txBox="1"/>
            <p:nvPr/>
          </p:nvSpPr>
          <p:spPr>
            <a:xfrm>
              <a:off x="4416955" y="355494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68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9" name="Group 168"/>
          <p:cNvGrpSpPr/>
          <p:nvPr/>
        </p:nvGrpSpPr>
        <p:grpSpPr>
          <a:xfrm flipH="1">
            <a:off x="3276050" y="2786058"/>
            <a:ext cx="823484" cy="338554"/>
            <a:chOff x="5069421" y="4198974"/>
            <a:chExt cx="823484" cy="338554"/>
          </a:xfrm>
        </p:grpSpPr>
        <p:sp>
          <p:nvSpPr>
            <p:cNvPr id="170" name="TextBox 169"/>
            <p:cNvSpPr txBox="1"/>
            <p:nvPr/>
          </p:nvSpPr>
          <p:spPr>
            <a:xfrm>
              <a:off x="5309091" y="4198974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71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1" name="Group 171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55" name="Group 174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76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58" name="Group 182"/>
          <p:cNvGrpSpPr/>
          <p:nvPr/>
        </p:nvGrpSpPr>
        <p:grpSpPr>
          <a:xfrm>
            <a:off x="6731007" y="3571877"/>
            <a:ext cx="722927" cy="670669"/>
            <a:chOff x="5207006" y="3548083"/>
            <a:chExt cx="722927" cy="670669"/>
          </a:xfrm>
        </p:grpSpPr>
        <p:sp>
          <p:nvSpPr>
            <p:cNvPr id="100" name="Line 111"/>
            <p:cNvSpPr>
              <a:spLocks noChangeShapeType="1"/>
            </p:cNvSpPr>
            <p:nvPr/>
          </p:nvSpPr>
          <p:spPr bwMode="auto">
            <a:xfrm>
              <a:off x="5555198" y="3718454"/>
              <a:ext cx="18256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Line 112"/>
            <p:cNvSpPr>
              <a:spLocks noChangeShapeType="1"/>
            </p:cNvSpPr>
            <p:nvPr/>
          </p:nvSpPr>
          <p:spPr bwMode="auto">
            <a:xfrm>
              <a:off x="5744111" y="3714752"/>
              <a:ext cx="0" cy="50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63" name="Group 163"/>
            <p:cNvGrpSpPr>
              <a:grpSpLocks/>
            </p:cNvGrpSpPr>
            <p:nvPr/>
          </p:nvGrpSpPr>
          <p:grpSpPr bwMode="auto">
            <a:xfrm>
              <a:off x="5207006" y="3548083"/>
              <a:ext cx="365125" cy="311150"/>
              <a:chOff x="1250" y="2215"/>
              <a:chExt cx="230" cy="196"/>
            </a:xfrm>
          </p:grpSpPr>
          <p:sp>
            <p:nvSpPr>
              <p:cNvPr id="153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" name="Text Box 165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82" name="Line 111"/>
            <p:cNvSpPr>
              <a:spLocks noChangeShapeType="1"/>
            </p:cNvSpPr>
            <p:nvPr/>
          </p:nvSpPr>
          <p:spPr bwMode="auto">
            <a:xfrm>
              <a:off x="5749933" y="4214818"/>
              <a:ext cx="180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217177" y="4019141"/>
            <a:ext cx="564578" cy="982369"/>
            <a:chOff x="4693177" y="4019140"/>
            <a:chExt cx="564578" cy="982369"/>
          </a:xfrm>
        </p:grpSpPr>
        <p:grpSp>
          <p:nvGrpSpPr>
            <p:cNvPr id="157" name="Group 170"/>
            <p:cNvGrpSpPr/>
            <p:nvPr/>
          </p:nvGrpSpPr>
          <p:grpSpPr>
            <a:xfrm>
              <a:off x="4765678" y="4475169"/>
              <a:ext cx="360363" cy="311150"/>
              <a:chOff x="2602431" y="2603500"/>
              <a:chExt cx="360363" cy="311150"/>
            </a:xfrm>
          </p:grpSpPr>
          <p:sp>
            <p:nvSpPr>
              <p:cNvPr id="161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2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59" name="Line 177"/>
            <p:cNvSpPr>
              <a:spLocks noChangeShapeType="1"/>
            </p:cNvSpPr>
            <p:nvPr/>
          </p:nvSpPr>
          <p:spPr bwMode="auto">
            <a:xfrm rot="16200000" flipH="1">
              <a:off x="4821190" y="4390053"/>
              <a:ext cx="216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Text Box 178"/>
            <p:cNvSpPr txBox="1">
              <a:spLocks noChangeArrowheads="1"/>
            </p:cNvSpPr>
            <p:nvPr/>
          </p:nvSpPr>
          <p:spPr bwMode="auto">
            <a:xfrm>
              <a:off x="4693177" y="4019140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  <p:sp>
          <p:nvSpPr>
            <p:cNvPr id="179" name="Line 152"/>
            <p:cNvSpPr>
              <a:spLocks noChangeShapeType="1"/>
            </p:cNvSpPr>
            <p:nvPr/>
          </p:nvSpPr>
          <p:spPr bwMode="auto">
            <a:xfrm>
              <a:off x="5089000" y="4643446"/>
              <a:ext cx="144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rot="5400000">
              <a:off x="5043330" y="4816109"/>
              <a:ext cx="3708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7881951" y="4643447"/>
            <a:ext cx="354013" cy="1012301"/>
            <a:chOff x="6357950" y="4643446"/>
            <a:chExt cx="354013" cy="1012301"/>
          </a:xfrm>
        </p:grpSpPr>
        <p:grpSp>
          <p:nvGrpSpPr>
            <p:cNvPr id="98" name="Group 115"/>
            <p:cNvGrpSpPr>
              <a:grpSpLocks/>
            </p:cNvGrpSpPr>
            <p:nvPr/>
          </p:nvGrpSpPr>
          <p:grpSpPr bwMode="auto">
            <a:xfrm>
              <a:off x="6357950" y="4643446"/>
              <a:ext cx="354013" cy="311150"/>
              <a:chOff x="1255" y="2215"/>
              <a:chExt cx="223" cy="196"/>
            </a:xfrm>
          </p:grpSpPr>
          <p:sp>
            <p:nvSpPr>
              <p:cNvPr id="108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Text Box 117"/>
              <p:cNvSpPr txBox="1">
                <a:spLocks noChangeArrowheads="1"/>
              </p:cNvSpPr>
              <p:nvPr/>
            </p:nvSpPr>
            <p:spPr bwMode="auto">
              <a:xfrm>
                <a:off x="1255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07" name="Line 118"/>
            <p:cNvSpPr>
              <a:spLocks noChangeShapeType="1"/>
            </p:cNvSpPr>
            <p:nvPr/>
          </p:nvSpPr>
          <p:spPr bwMode="auto">
            <a:xfrm>
              <a:off x="6555330" y="4963066"/>
              <a:ext cx="0" cy="68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1" name="Line 118"/>
            <p:cNvSpPr>
              <a:spLocks noChangeShapeType="1"/>
            </p:cNvSpPr>
            <p:nvPr/>
          </p:nvSpPr>
          <p:spPr bwMode="auto">
            <a:xfrm rot="5400000">
              <a:off x="6484454" y="5583747"/>
              <a:ext cx="0" cy="14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595670" y="731291"/>
            <a:ext cx="544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TPM Location Flexible: At Column Boil-up</a:t>
            </a:r>
          </a:p>
        </p:txBody>
      </p:sp>
    </p:spTree>
    <p:extLst>
      <p:ext uri="{BB962C8B-B14F-4D97-AF65-F5344CB8AC3E}">
        <p14:creationId xmlns:p14="http://schemas.microsoft.com/office/powerpoint/2010/main" val="18834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Maximization Exercise I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2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7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2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3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96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7891464" y="4843484"/>
            <a:ext cx="371476" cy="957263"/>
            <a:chOff x="6367464" y="4843483"/>
            <a:chExt cx="371476" cy="957263"/>
          </a:xfrm>
        </p:grpSpPr>
        <p:grpSp>
          <p:nvGrpSpPr>
            <p:cNvPr id="99" name="Group 108"/>
            <p:cNvGrpSpPr>
              <a:grpSpLocks/>
            </p:cNvGrpSpPr>
            <p:nvPr/>
          </p:nvGrpSpPr>
          <p:grpSpPr bwMode="auto">
            <a:xfrm>
              <a:off x="6378577" y="5489596"/>
              <a:ext cx="360363" cy="311150"/>
              <a:chOff x="1234" y="2215"/>
              <a:chExt cx="227" cy="196"/>
            </a:xfrm>
          </p:grpSpPr>
          <p:sp>
            <p:nvSpPr>
              <p:cNvPr id="102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Text Box 110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00" name="Line 111"/>
            <p:cNvSpPr>
              <a:spLocks noChangeShapeType="1"/>
            </p:cNvSpPr>
            <p:nvPr/>
          </p:nvSpPr>
          <p:spPr bwMode="auto">
            <a:xfrm>
              <a:off x="6367464" y="4843483"/>
              <a:ext cx="18256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Line 112"/>
            <p:cNvSpPr>
              <a:spLocks noChangeShapeType="1"/>
            </p:cNvSpPr>
            <p:nvPr/>
          </p:nvSpPr>
          <p:spPr bwMode="auto">
            <a:xfrm>
              <a:off x="6553202" y="4843483"/>
              <a:ext cx="0" cy="63976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4" name="Group 113"/>
          <p:cNvGrpSpPr>
            <a:grpSpLocks/>
          </p:cNvGrpSpPr>
          <p:nvPr/>
        </p:nvGrpSpPr>
        <p:grpSpPr bwMode="auto">
          <a:xfrm>
            <a:off x="6280152" y="4310084"/>
            <a:ext cx="1187450" cy="468313"/>
            <a:chOff x="2996" y="2304"/>
            <a:chExt cx="748" cy="295"/>
          </a:xfrm>
        </p:grpSpPr>
        <p:sp>
          <p:nvSpPr>
            <p:cNvPr id="105" name="Line 114"/>
            <p:cNvSpPr>
              <a:spLocks noChangeShapeType="1"/>
            </p:cNvSpPr>
            <p:nvPr/>
          </p:nvSpPr>
          <p:spPr bwMode="auto">
            <a:xfrm flipH="1">
              <a:off x="3223" y="2400"/>
              <a:ext cx="521" cy="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6" name="Group 115"/>
            <p:cNvGrpSpPr>
              <a:grpSpLocks/>
            </p:cNvGrpSpPr>
            <p:nvPr/>
          </p:nvGrpSpPr>
          <p:grpSpPr bwMode="auto">
            <a:xfrm>
              <a:off x="2996" y="2304"/>
              <a:ext cx="230" cy="196"/>
              <a:chOff x="1234" y="2215"/>
              <a:chExt cx="230" cy="196"/>
            </a:xfrm>
          </p:grpSpPr>
          <p:sp>
            <p:nvSpPr>
              <p:cNvPr id="108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Text Box 11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07" name="Line 118"/>
            <p:cNvSpPr>
              <a:spLocks noChangeShapeType="1"/>
            </p:cNvSpPr>
            <p:nvPr/>
          </p:nvSpPr>
          <p:spPr bwMode="auto">
            <a:xfrm>
              <a:off x="3127" y="2503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11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13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5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21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0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3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4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5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6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749807" y="1719283"/>
            <a:ext cx="376238" cy="2161499"/>
            <a:chOff x="3225807" y="1719282"/>
            <a:chExt cx="376238" cy="2161499"/>
          </a:xfrm>
        </p:grpSpPr>
        <p:grpSp>
          <p:nvGrpSpPr>
            <p:cNvPr id="129" name="Group 93"/>
            <p:cNvGrpSpPr>
              <a:grpSpLocks/>
            </p:cNvGrpSpPr>
            <p:nvPr/>
          </p:nvGrpSpPr>
          <p:grpSpPr bwMode="auto">
            <a:xfrm>
              <a:off x="3225807" y="1719282"/>
              <a:ext cx="376238" cy="311150"/>
              <a:chOff x="1244" y="2215"/>
              <a:chExt cx="237" cy="196"/>
            </a:xfrm>
          </p:grpSpPr>
          <p:sp>
            <p:nvSpPr>
              <p:cNvPr id="131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2" name="Text Box 95"/>
              <p:cNvSpPr txBox="1">
                <a:spLocks noChangeArrowheads="1"/>
              </p:cNvSpPr>
              <p:nvPr/>
            </p:nvSpPr>
            <p:spPr bwMode="auto">
              <a:xfrm>
                <a:off x="1244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30" name="Line 96"/>
            <p:cNvSpPr>
              <a:spLocks noChangeShapeType="1"/>
            </p:cNvSpPr>
            <p:nvPr/>
          </p:nvSpPr>
          <p:spPr bwMode="auto">
            <a:xfrm flipV="1">
              <a:off x="3428992" y="2044781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34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37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43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4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7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44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5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8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41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8" name="Group 181"/>
          <p:cNvGrpSpPr>
            <a:grpSpLocks/>
          </p:cNvGrpSpPr>
          <p:nvPr/>
        </p:nvGrpSpPr>
        <p:grpSpPr bwMode="auto">
          <a:xfrm>
            <a:off x="5159376" y="3460771"/>
            <a:ext cx="1906588" cy="398463"/>
            <a:chOff x="2290" y="2057"/>
            <a:chExt cx="1201" cy="251"/>
          </a:xfrm>
        </p:grpSpPr>
        <p:grpSp>
          <p:nvGrpSpPr>
            <p:cNvPr id="149" name="Group 163"/>
            <p:cNvGrpSpPr>
              <a:grpSpLocks/>
            </p:cNvGrpSpPr>
            <p:nvPr/>
          </p:nvGrpSpPr>
          <p:grpSpPr bwMode="auto">
            <a:xfrm>
              <a:off x="3264" y="2112"/>
              <a:ext cx="227" cy="196"/>
              <a:chOff x="1234" y="2215"/>
              <a:chExt cx="227" cy="196"/>
            </a:xfrm>
          </p:grpSpPr>
          <p:sp>
            <p:nvSpPr>
              <p:cNvPr id="153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" name="Text Box 165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0" name="Line 166"/>
            <p:cNvSpPr>
              <a:spLocks noChangeShapeType="1"/>
            </p:cNvSpPr>
            <p:nvPr/>
          </p:nvSpPr>
          <p:spPr bwMode="auto">
            <a:xfrm flipV="1">
              <a:off x="2290" y="2065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Line 174"/>
            <p:cNvSpPr>
              <a:spLocks noChangeShapeType="1"/>
            </p:cNvSpPr>
            <p:nvPr/>
          </p:nvSpPr>
          <p:spPr bwMode="auto">
            <a:xfrm flipV="1">
              <a:off x="3401" y="2057"/>
              <a:ext cx="0" cy="5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Line 175"/>
            <p:cNvSpPr>
              <a:spLocks noChangeShapeType="1"/>
            </p:cNvSpPr>
            <p:nvPr/>
          </p:nvSpPr>
          <p:spPr bwMode="auto">
            <a:xfrm flipH="1">
              <a:off x="2290" y="2057"/>
              <a:ext cx="110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155950" y="2774971"/>
            <a:ext cx="1395944" cy="486437"/>
            <a:chOff x="1631950" y="2579688"/>
            <a:chExt cx="1395944" cy="486437"/>
          </a:xfrm>
        </p:grpSpPr>
        <p:grpSp>
          <p:nvGrpSpPr>
            <p:cNvPr id="156" name="Group 170"/>
            <p:cNvGrpSpPr/>
            <p:nvPr/>
          </p:nvGrpSpPr>
          <p:grpSpPr>
            <a:xfrm>
              <a:off x="2602431" y="2603500"/>
              <a:ext cx="360363" cy="311150"/>
              <a:chOff x="2602431" y="2603500"/>
              <a:chExt cx="360363" cy="311150"/>
            </a:xfrm>
          </p:grpSpPr>
          <p:sp>
            <p:nvSpPr>
              <p:cNvPr id="161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2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57" name="Line 151"/>
            <p:cNvSpPr>
              <a:spLocks noChangeShapeType="1"/>
            </p:cNvSpPr>
            <p:nvPr/>
          </p:nvSpPr>
          <p:spPr bwMode="auto">
            <a:xfrm flipH="1" flipV="1">
              <a:off x="3027894" y="2778125"/>
              <a:ext cx="0" cy="288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Line 152"/>
            <p:cNvSpPr>
              <a:spLocks noChangeShapeType="1"/>
            </p:cNvSpPr>
            <p:nvPr/>
          </p:nvSpPr>
          <p:spPr bwMode="auto">
            <a:xfrm>
              <a:off x="2950106" y="2776537"/>
              <a:ext cx="762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Line 177"/>
            <p:cNvSpPr>
              <a:spLocks noChangeShapeType="1"/>
            </p:cNvSpPr>
            <p:nvPr/>
          </p:nvSpPr>
          <p:spPr bwMode="auto">
            <a:xfrm>
              <a:off x="2187575" y="2754313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Text Box 178"/>
            <p:cNvSpPr txBox="1">
              <a:spLocks noChangeArrowheads="1"/>
            </p:cNvSpPr>
            <p:nvPr/>
          </p:nvSpPr>
          <p:spPr bwMode="auto">
            <a:xfrm>
              <a:off x="1631950" y="2579688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64" name="TextBox 163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67" name="TextBox 166"/>
            <p:cNvSpPr txBox="1"/>
            <p:nvPr/>
          </p:nvSpPr>
          <p:spPr>
            <a:xfrm>
              <a:off x="4416955" y="355494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8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6593421" y="4198974"/>
            <a:ext cx="789616" cy="338554"/>
            <a:chOff x="5069421" y="4198974"/>
            <a:chExt cx="789616" cy="338554"/>
          </a:xfrm>
        </p:grpSpPr>
        <p:sp>
          <p:nvSpPr>
            <p:cNvPr id="170" name="TextBox 169"/>
            <p:cNvSpPr txBox="1"/>
            <p:nvPr/>
          </p:nvSpPr>
          <p:spPr>
            <a:xfrm>
              <a:off x="5315298" y="4198974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71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76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2461129" y="2928934"/>
            <a:ext cx="5078242" cy="3024212"/>
            <a:chOff x="937129" y="2928934"/>
            <a:chExt cx="5078242" cy="3024212"/>
          </a:xfrm>
        </p:grpSpPr>
        <p:grpSp>
          <p:nvGrpSpPr>
            <p:cNvPr id="187" name="Group 186"/>
            <p:cNvGrpSpPr/>
            <p:nvPr/>
          </p:nvGrpSpPr>
          <p:grpSpPr>
            <a:xfrm>
              <a:off x="3764540" y="5633529"/>
              <a:ext cx="474810" cy="319617"/>
              <a:chOff x="3764540" y="5633529"/>
              <a:chExt cx="474810" cy="319617"/>
            </a:xfrm>
          </p:grpSpPr>
          <p:sp>
            <p:nvSpPr>
              <p:cNvPr id="179" name="Oval 109"/>
              <p:cNvSpPr>
                <a:spLocks noChangeArrowheads="1"/>
              </p:cNvSpPr>
              <p:nvPr/>
            </p:nvSpPr>
            <p:spPr bwMode="auto">
              <a:xfrm>
                <a:off x="3835395" y="564199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0" name="Text Box 110"/>
              <p:cNvSpPr txBox="1">
                <a:spLocks noChangeArrowheads="1"/>
              </p:cNvSpPr>
              <p:nvPr/>
            </p:nvSpPr>
            <p:spPr bwMode="auto">
              <a:xfrm>
                <a:off x="3764540" y="5633529"/>
                <a:ext cx="47481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solidFill>
                      <a:srgbClr val="FF33CC"/>
                    </a:solidFill>
                  </a:rPr>
                  <a:t>Δ</a:t>
                </a:r>
                <a:r>
                  <a:rPr lang="en-US" sz="1400" dirty="0">
                    <a:solidFill>
                      <a:srgbClr val="FF33CC"/>
                    </a:solidFill>
                  </a:rPr>
                  <a:t>PC</a:t>
                </a:r>
              </a:p>
            </p:txBody>
          </p:sp>
        </p:grpSp>
        <p:sp>
          <p:nvSpPr>
            <p:cNvPr id="181" name="Line 112"/>
            <p:cNvSpPr>
              <a:spLocks noChangeShapeType="1"/>
            </p:cNvSpPr>
            <p:nvPr/>
          </p:nvSpPr>
          <p:spPr bwMode="auto">
            <a:xfrm>
              <a:off x="6000760" y="5000635"/>
              <a:ext cx="0" cy="792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Line 111"/>
            <p:cNvSpPr>
              <a:spLocks noChangeShapeType="1"/>
            </p:cNvSpPr>
            <p:nvPr/>
          </p:nvSpPr>
          <p:spPr bwMode="auto">
            <a:xfrm>
              <a:off x="4143371" y="5786454"/>
              <a:ext cx="1872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Line 111"/>
            <p:cNvSpPr>
              <a:spLocks noChangeShapeType="1"/>
            </p:cNvSpPr>
            <p:nvPr/>
          </p:nvSpPr>
          <p:spPr bwMode="auto">
            <a:xfrm>
              <a:off x="946116" y="5786454"/>
              <a:ext cx="2880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Line 112"/>
            <p:cNvSpPr>
              <a:spLocks noChangeShapeType="1"/>
            </p:cNvSpPr>
            <p:nvPr/>
          </p:nvSpPr>
          <p:spPr bwMode="auto">
            <a:xfrm>
              <a:off x="937129" y="2928934"/>
              <a:ext cx="0" cy="2844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" name="Line 111"/>
            <p:cNvSpPr>
              <a:spLocks noChangeShapeType="1"/>
            </p:cNvSpPr>
            <p:nvPr/>
          </p:nvSpPr>
          <p:spPr bwMode="auto">
            <a:xfrm>
              <a:off x="945596" y="2932636"/>
              <a:ext cx="684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024430" y="5082244"/>
            <a:ext cx="583814" cy="561335"/>
            <a:chOff x="3500430" y="5082243"/>
            <a:chExt cx="583814" cy="561335"/>
          </a:xfrm>
        </p:grpSpPr>
        <p:sp>
          <p:nvSpPr>
            <p:cNvPr id="195" name="Line 177"/>
            <p:cNvSpPr>
              <a:spLocks noChangeShapeType="1"/>
            </p:cNvSpPr>
            <p:nvPr/>
          </p:nvSpPr>
          <p:spPr bwMode="auto">
            <a:xfrm rot="5400000">
              <a:off x="3856496" y="5499578"/>
              <a:ext cx="288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500430" y="508224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4881555" y="5929330"/>
            <a:ext cx="12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‘Long’ loop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8220587" y="1071546"/>
            <a:ext cx="2022037" cy="1050934"/>
            <a:chOff x="6696586" y="3466570"/>
            <a:chExt cx="2022037" cy="1050934"/>
          </a:xfrm>
        </p:grpSpPr>
        <p:sp>
          <p:nvSpPr>
            <p:cNvPr id="199" name="Line 177"/>
            <p:cNvSpPr>
              <a:spLocks noChangeShapeType="1"/>
            </p:cNvSpPr>
            <p:nvPr/>
          </p:nvSpPr>
          <p:spPr bwMode="auto">
            <a:xfrm>
              <a:off x="7429520" y="3643314"/>
              <a:ext cx="1260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7458623" y="3670837"/>
              <a:ext cx="1260000" cy="846667"/>
            </a:xfrm>
            <a:custGeom>
              <a:avLst/>
              <a:gdLst>
                <a:gd name="connsiteX0" fmla="*/ 0 w 1713397"/>
                <a:gd name="connsiteY0" fmla="*/ 846667 h 846667"/>
                <a:gd name="connsiteX1" fmla="*/ 33866 w 1713397"/>
                <a:gd name="connsiteY1" fmla="*/ 770467 h 846667"/>
                <a:gd name="connsiteX2" fmla="*/ 160866 w 1713397"/>
                <a:gd name="connsiteY2" fmla="*/ 558800 h 846667"/>
                <a:gd name="connsiteX3" fmla="*/ 203200 w 1713397"/>
                <a:gd name="connsiteY3" fmla="*/ 431800 h 846667"/>
                <a:gd name="connsiteX4" fmla="*/ 245533 w 1713397"/>
                <a:gd name="connsiteY4" fmla="*/ 372534 h 846667"/>
                <a:gd name="connsiteX5" fmla="*/ 313266 w 1713397"/>
                <a:gd name="connsiteY5" fmla="*/ 194734 h 846667"/>
                <a:gd name="connsiteX6" fmla="*/ 338666 w 1713397"/>
                <a:gd name="connsiteY6" fmla="*/ 110067 h 846667"/>
                <a:gd name="connsiteX7" fmla="*/ 364066 w 1713397"/>
                <a:gd name="connsiteY7" fmla="*/ 76200 h 846667"/>
                <a:gd name="connsiteX8" fmla="*/ 372533 w 1713397"/>
                <a:gd name="connsiteY8" fmla="*/ 42334 h 846667"/>
                <a:gd name="connsiteX9" fmla="*/ 381000 w 1713397"/>
                <a:gd name="connsiteY9" fmla="*/ 0 h 846667"/>
                <a:gd name="connsiteX10" fmla="*/ 397933 w 1713397"/>
                <a:gd name="connsiteY10" fmla="*/ 118534 h 846667"/>
                <a:gd name="connsiteX11" fmla="*/ 406400 w 1713397"/>
                <a:gd name="connsiteY11" fmla="*/ 143934 h 846667"/>
                <a:gd name="connsiteX12" fmla="*/ 414866 w 1713397"/>
                <a:gd name="connsiteY12" fmla="*/ 211667 h 846667"/>
                <a:gd name="connsiteX13" fmla="*/ 423333 w 1713397"/>
                <a:gd name="connsiteY13" fmla="*/ 364067 h 846667"/>
                <a:gd name="connsiteX14" fmla="*/ 474133 w 1713397"/>
                <a:gd name="connsiteY14" fmla="*/ 423334 h 846667"/>
                <a:gd name="connsiteX15" fmla="*/ 491066 w 1713397"/>
                <a:gd name="connsiteY15" fmla="*/ 482600 h 846667"/>
                <a:gd name="connsiteX16" fmla="*/ 533400 w 1713397"/>
                <a:gd name="connsiteY16" fmla="*/ 643467 h 846667"/>
                <a:gd name="connsiteX17" fmla="*/ 558800 w 1713397"/>
                <a:gd name="connsiteY17" fmla="*/ 635000 h 846667"/>
                <a:gd name="connsiteX18" fmla="*/ 601133 w 1713397"/>
                <a:gd name="connsiteY18" fmla="*/ 516467 h 846667"/>
                <a:gd name="connsiteX19" fmla="*/ 660400 w 1713397"/>
                <a:gd name="connsiteY19" fmla="*/ 448734 h 846667"/>
                <a:gd name="connsiteX20" fmla="*/ 677333 w 1713397"/>
                <a:gd name="connsiteY20" fmla="*/ 423334 h 846667"/>
                <a:gd name="connsiteX21" fmla="*/ 745066 w 1713397"/>
                <a:gd name="connsiteY21" fmla="*/ 448734 h 846667"/>
                <a:gd name="connsiteX22" fmla="*/ 770466 w 1713397"/>
                <a:gd name="connsiteY22" fmla="*/ 457200 h 846667"/>
                <a:gd name="connsiteX23" fmla="*/ 838200 w 1713397"/>
                <a:gd name="connsiteY23" fmla="*/ 491067 h 846667"/>
                <a:gd name="connsiteX24" fmla="*/ 872066 w 1713397"/>
                <a:gd name="connsiteY24" fmla="*/ 508000 h 846667"/>
                <a:gd name="connsiteX25" fmla="*/ 880533 w 1713397"/>
                <a:gd name="connsiteY25" fmla="*/ 533400 h 846667"/>
                <a:gd name="connsiteX26" fmla="*/ 889000 w 1713397"/>
                <a:gd name="connsiteY26" fmla="*/ 508000 h 846667"/>
                <a:gd name="connsiteX27" fmla="*/ 939800 w 1713397"/>
                <a:gd name="connsiteY27" fmla="*/ 389467 h 846667"/>
                <a:gd name="connsiteX28" fmla="*/ 982133 w 1713397"/>
                <a:gd name="connsiteY28" fmla="*/ 304800 h 846667"/>
                <a:gd name="connsiteX29" fmla="*/ 1024466 w 1713397"/>
                <a:gd name="connsiteY29" fmla="*/ 287867 h 846667"/>
                <a:gd name="connsiteX30" fmla="*/ 1041400 w 1713397"/>
                <a:gd name="connsiteY30" fmla="*/ 270934 h 846667"/>
                <a:gd name="connsiteX31" fmla="*/ 1159933 w 1713397"/>
                <a:gd name="connsiteY31" fmla="*/ 270934 h 846667"/>
                <a:gd name="connsiteX32" fmla="*/ 1193800 w 1713397"/>
                <a:gd name="connsiteY32" fmla="*/ 287867 h 846667"/>
                <a:gd name="connsiteX33" fmla="*/ 1227666 w 1713397"/>
                <a:gd name="connsiteY33" fmla="*/ 347134 h 846667"/>
                <a:gd name="connsiteX34" fmla="*/ 1244600 w 1713397"/>
                <a:gd name="connsiteY34" fmla="*/ 364067 h 846667"/>
                <a:gd name="connsiteX35" fmla="*/ 1270000 w 1713397"/>
                <a:gd name="connsiteY35" fmla="*/ 406400 h 846667"/>
                <a:gd name="connsiteX36" fmla="*/ 1286933 w 1713397"/>
                <a:gd name="connsiteY36" fmla="*/ 431800 h 846667"/>
                <a:gd name="connsiteX37" fmla="*/ 1320800 w 1713397"/>
                <a:gd name="connsiteY37" fmla="*/ 448734 h 846667"/>
                <a:gd name="connsiteX38" fmla="*/ 1397000 w 1713397"/>
                <a:gd name="connsiteY38" fmla="*/ 558800 h 846667"/>
                <a:gd name="connsiteX39" fmla="*/ 1413933 w 1713397"/>
                <a:gd name="connsiteY39" fmla="*/ 626534 h 846667"/>
                <a:gd name="connsiteX40" fmla="*/ 1430866 w 1713397"/>
                <a:gd name="connsiteY40" fmla="*/ 651934 h 846667"/>
                <a:gd name="connsiteX41" fmla="*/ 1447800 w 1713397"/>
                <a:gd name="connsiteY41" fmla="*/ 711200 h 846667"/>
                <a:gd name="connsiteX42" fmla="*/ 1456266 w 1713397"/>
                <a:gd name="connsiteY42" fmla="*/ 736600 h 846667"/>
                <a:gd name="connsiteX43" fmla="*/ 1473200 w 1713397"/>
                <a:gd name="connsiteY43" fmla="*/ 753534 h 846667"/>
                <a:gd name="connsiteX44" fmla="*/ 1464733 w 1713397"/>
                <a:gd name="connsiteY44" fmla="*/ 685800 h 846667"/>
                <a:gd name="connsiteX45" fmla="*/ 1524000 w 1713397"/>
                <a:gd name="connsiteY45" fmla="*/ 313267 h 846667"/>
                <a:gd name="connsiteX46" fmla="*/ 1574800 w 1713397"/>
                <a:gd name="connsiteY46" fmla="*/ 321734 h 846667"/>
                <a:gd name="connsiteX47" fmla="*/ 1608666 w 1713397"/>
                <a:gd name="connsiteY47" fmla="*/ 355600 h 846667"/>
                <a:gd name="connsiteX48" fmla="*/ 1634066 w 1713397"/>
                <a:gd name="connsiteY48" fmla="*/ 364067 h 846667"/>
                <a:gd name="connsiteX49" fmla="*/ 1676400 w 1713397"/>
                <a:gd name="connsiteY49" fmla="*/ 330200 h 846667"/>
                <a:gd name="connsiteX50" fmla="*/ 1710266 w 1713397"/>
                <a:gd name="connsiteY50" fmla="*/ 296334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13397" h="846667">
                  <a:moveTo>
                    <a:pt x="0" y="846667"/>
                  </a:moveTo>
                  <a:cubicBezTo>
                    <a:pt x="11289" y="821267"/>
                    <a:pt x="20307" y="794731"/>
                    <a:pt x="33866" y="770467"/>
                  </a:cubicBezTo>
                  <a:cubicBezTo>
                    <a:pt x="74004" y="698640"/>
                    <a:pt x="124069" y="632395"/>
                    <a:pt x="160866" y="558800"/>
                  </a:cubicBezTo>
                  <a:cubicBezTo>
                    <a:pt x="180822" y="518888"/>
                    <a:pt x="184735" y="472424"/>
                    <a:pt x="203200" y="431800"/>
                  </a:cubicBezTo>
                  <a:cubicBezTo>
                    <a:pt x="213246" y="409699"/>
                    <a:pt x="233743" y="393756"/>
                    <a:pt x="245533" y="372534"/>
                  </a:cubicBezTo>
                  <a:cubicBezTo>
                    <a:pt x="280168" y="310190"/>
                    <a:pt x="295253" y="262283"/>
                    <a:pt x="313266" y="194734"/>
                  </a:cubicBezTo>
                  <a:cubicBezTo>
                    <a:pt x="324479" y="152686"/>
                    <a:pt x="316636" y="149721"/>
                    <a:pt x="338666" y="110067"/>
                  </a:cubicBezTo>
                  <a:cubicBezTo>
                    <a:pt x="345519" y="97732"/>
                    <a:pt x="355599" y="87489"/>
                    <a:pt x="364066" y="76200"/>
                  </a:cubicBezTo>
                  <a:cubicBezTo>
                    <a:pt x="366888" y="64911"/>
                    <a:pt x="370009" y="53693"/>
                    <a:pt x="372533" y="42334"/>
                  </a:cubicBezTo>
                  <a:cubicBezTo>
                    <a:pt x="375655" y="28286"/>
                    <a:pt x="381000" y="0"/>
                    <a:pt x="381000" y="0"/>
                  </a:cubicBezTo>
                  <a:cubicBezTo>
                    <a:pt x="386268" y="47420"/>
                    <a:pt x="387149" y="75400"/>
                    <a:pt x="397933" y="118534"/>
                  </a:cubicBezTo>
                  <a:cubicBezTo>
                    <a:pt x="400098" y="127192"/>
                    <a:pt x="403578" y="135467"/>
                    <a:pt x="406400" y="143934"/>
                  </a:cubicBezTo>
                  <a:cubicBezTo>
                    <a:pt x="409222" y="166512"/>
                    <a:pt x="413121" y="188981"/>
                    <a:pt x="414866" y="211667"/>
                  </a:cubicBezTo>
                  <a:cubicBezTo>
                    <a:pt x="418768" y="262395"/>
                    <a:pt x="414232" y="314009"/>
                    <a:pt x="423333" y="364067"/>
                  </a:cubicBezTo>
                  <a:cubicBezTo>
                    <a:pt x="425747" y="377343"/>
                    <a:pt x="464355" y="413556"/>
                    <a:pt x="474133" y="423334"/>
                  </a:cubicBezTo>
                  <a:cubicBezTo>
                    <a:pt x="479214" y="438576"/>
                    <a:pt x="489648" y="467712"/>
                    <a:pt x="491066" y="482600"/>
                  </a:cubicBezTo>
                  <a:cubicBezTo>
                    <a:pt x="506259" y="642126"/>
                    <a:pt x="454974" y="604255"/>
                    <a:pt x="533400" y="643467"/>
                  </a:cubicBezTo>
                  <a:cubicBezTo>
                    <a:pt x="541867" y="640645"/>
                    <a:pt x="552992" y="641776"/>
                    <a:pt x="558800" y="635000"/>
                  </a:cubicBezTo>
                  <a:cubicBezTo>
                    <a:pt x="596871" y="590583"/>
                    <a:pt x="576826" y="569132"/>
                    <a:pt x="601133" y="516467"/>
                  </a:cubicBezTo>
                  <a:cubicBezTo>
                    <a:pt x="615192" y="486005"/>
                    <a:pt x="640302" y="472851"/>
                    <a:pt x="660400" y="448734"/>
                  </a:cubicBezTo>
                  <a:cubicBezTo>
                    <a:pt x="666914" y="440917"/>
                    <a:pt x="671689" y="431801"/>
                    <a:pt x="677333" y="423334"/>
                  </a:cubicBezTo>
                  <a:lnTo>
                    <a:pt x="745066" y="448734"/>
                  </a:lnTo>
                  <a:cubicBezTo>
                    <a:pt x="753453" y="451784"/>
                    <a:pt x="762341" y="453507"/>
                    <a:pt x="770466" y="457200"/>
                  </a:cubicBezTo>
                  <a:cubicBezTo>
                    <a:pt x="793446" y="467645"/>
                    <a:pt x="815622" y="479778"/>
                    <a:pt x="838200" y="491067"/>
                  </a:cubicBezTo>
                  <a:lnTo>
                    <a:pt x="872066" y="508000"/>
                  </a:lnTo>
                  <a:cubicBezTo>
                    <a:pt x="874888" y="516467"/>
                    <a:pt x="871608" y="533400"/>
                    <a:pt x="880533" y="533400"/>
                  </a:cubicBezTo>
                  <a:cubicBezTo>
                    <a:pt x="889458" y="533400"/>
                    <a:pt x="885602" y="516252"/>
                    <a:pt x="889000" y="508000"/>
                  </a:cubicBezTo>
                  <a:cubicBezTo>
                    <a:pt x="905367" y="468251"/>
                    <a:pt x="924220" y="429531"/>
                    <a:pt x="939800" y="389467"/>
                  </a:cubicBezTo>
                  <a:cubicBezTo>
                    <a:pt x="956209" y="347272"/>
                    <a:pt x="936551" y="345317"/>
                    <a:pt x="982133" y="304800"/>
                  </a:cubicBezTo>
                  <a:cubicBezTo>
                    <a:pt x="993492" y="294703"/>
                    <a:pt x="1010355" y="293511"/>
                    <a:pt x="1024466" y="287867"/>
                  </a:cubicBezTo>
                  <a:cubicBezTo>
                    <a:pt x="1030111" y="282223"/>
                    <a:pt x="1033926" y="273737"/>
                    <a:pt x="1041400" y="270934"/>
                  </a:cubicBezTo>
                  <a:cubicBezTo>
                    <a:pt x="1084127" y="254911"/>
                    <a:pt x="1115613" y="265394"/>
                    <a:pt x="1159933" y="270934"/>
                  </a:cubicBezTo>
                  <a:cubicBezTo>
                    <a:pt x="1171222" y="276578"/>
                    <a:pt x="1184217" y="279653"/>
                    <a:pt x="1193800" y="287867"/>
                  </a:cubicBezTo>
                  <a:cubicBezTo>
                    <a:pt x="1240138" y="327585"/>
                    <a:pt x="1204883" y="309162"/>
                    <a:pt x="1227666" y="347134"/>
                  </a:cubicBezTo>
                  <a:cubicBezTo>
                    <a:pt x="1231773" y="353979"/>
                    <a:pt x="1238955" y="358423"/>
                    <a:pt x="1244600" y="364067"/>
                  </a:cubicBezTo>
                  <a:cubicBezTo>
                    <a:pt x="1259303" y="408179"/>
                    <a:pt x="1243434" y="373194"/>
                    <a:pt x="1270000" y="406400"/>
                  </a:cubicBezTo>
                  <a:cubicBezTo>
                    <a:pt x="1276357" y="414346"/>
                    <a:pt x="1279116" y="425286"/>
                    <a:pt x="1286933" y="431800"/>
                  </a:cubicBezTo>
                  <a:cubicBezTo>
                    <a:pt x="1296629" y="439880"/>
                    <a:pt x="1309511" y="443089"/>
                    <a:pt x="1320800" y="448734"/>
                  </a:cubicBezTo>
                  <a:cubicBezTo>
                    <a:pt x="1346200" y="485423"/>
                    <a:pt x="1376295" y="519271"/>
                    <a:pt x="1397000" y="558800"/>
                  </a:cubicBezTo>
                  <a:cubicBezTo>
                    <a:pt x="1407799" y="579416"/>
                    <a:pt x="1405980" y="604662"/>
                    <a:pt x="1413933" y="626534"/>
                  </a:cubicBezTo>
                  <a:cubicBezTo>
                    <a:pt x="1417410" y="636097"/>
                    <a:pt x="1425222" y="643467"/>
                    <a:pt x="1430866" y="651934"/>
                  </a:cubicBezTo>
                  <a:cubicBezTo>
                    <a:pt x="1436511" y="671689"/>
                    <a:pt x="1441896" y="691521"/>
                    <a:pt x="1447800" y="711200"/>
                  </a:cubicBezTo>
                  <a:cubicBezTo>
                    <a:pt x="1450364" y="719748"/>
                    <a:pt x="1451674" y="728947"/>
                    <a:pt x="1456266" y="736600"/>
                  </a:cubicBezTo>
                  <a:cubicBezTo>
                    <a:pt x="1460373" y="743445"/>
                    <a:pt x="1467555" y="747889"/>
                    <a:pt x="1473200" y="753534"/>
                  </a:cubicBezTo>
                  <a:cubicBezTo>
                    <a:pt x="1470378" y="730956"/>
                    <a:pt x="1462125" y="708404"/>
                    <a:pt x="1464733" y="685800"/>
                  </a:cubicBezTo>
                  <a:cubicBezTo>
                    <a:pt x="1479146" y="560889"/>
                    <a:pt x="1524000" y="313267"/>
                    <a:pt x="1524000" y="313267"/>
                  </a:cubicBezTo>
                  <a:cubicBezTo>
                    <a:pt x="1540933" y="316089"/>
                    <a:pt x="1559445" y="314057"/>
                    <a:pt x="1574800" y="321734"/>
                  </a:cubicBezTo>
                  <a:cubicBezTo>
                    <a:pt x="1589079" y="328874"/>
                    <a:pt x="1595675" y="346321"/>
                    <a:pt x="1608666" y="355600"/>
                  </a:cubicBezTo>
                  <a:cubicBezTo>
                    <a:pt x="1615928" y="360787"/>
                    <a:pt x="1625599" y="361245"/>
                    <a:pt x="1634066" y="364067"/>
                  </a:cubicBezTo>
                  <a:cubicBezTo>
                    <a:pt x="1648177" y="352778"/>
                    <a:pt x="1664311" y="343632"/>
                    <a:pt x="1676400" y="330200"/>
                  </a:cubicBezTo>
                  <a:cubicBezTo>
                    <a:pt x="1713397" y="289092"/>
                    <a:pt x="1710266" y="255058"/>
                    <a:pt x="1710266" y="29633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Line 111"/>
            <p:cNvSpPr>
              <a:spLocks noChangeShapeType="1"/>
            </p:cNvSpPr>
            <p:nvPr/>
          </p:nvSpPr>
          <p:spPr bwMode="auto">
            <a:xfrm>
              <a:off x="7455404" y="4143380"/>
              <a:ext cx="1260000" cy="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7144" y="346657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696586" y="3983570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33CC"/>
                  </a:solidFill>
                </a:rPr>
                <a:t>MAX - </a:t>
              </a:r>
              <a:r>
                <a:rPr lang="el-GR" sz="1600" dirty="0">
                  <a:solidFill>
                    <a:srgbClr val="FF33CC"/>
                  </a:solidFill>
                </a:rPr>
                <a:t>δ</a:t>
              </a:r>
              <a:endParaRPr lang="en-IN" sz="1600" dirty="0">
                <a:solidFill>
                  <a:srgbClr val="FF33CC"/>
                </a:solidFill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8871226" y="2071678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Large back-off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466149" y="5089008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- </a:t>
            </a:r>
            <a:r>
              <a:rPr lang="el-GR" sz="1600" dirty="0">
                <a:solidFill>
                  <a:srgbClr val="FF0000"/>
                </a:solidFill>
              </a:rPr>
              <a:t>δ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204" grpId="0"/>
      <p:bldP spid="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Maximization Exercise II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064611" y="4126447"/>
            <a:ext cx="846707" cy="561335"/>
            <a:chOff x="3500430" y="5082243"/>
            <a:chExt cx="846707" cy="561335"/>
          </a:xfrm>
        </p:grpSpPr>
        <p:sp>
          <p:nvSpPr>
            <p:cNvPr id="10" name="Line 177"/>
            <p:cNvSpPr>
              <a:spLocks noChangeShapeType="1"/>
            </p:cNvSpPr>
            <p:nvPr/>
          </p:nvSpPr>
          <p:spPr bwMode="auto">
            <a:xfrm rot="5400000">
              <a:off x="3856496" y="5499578"/>
              <a:ext cx="288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0430" y="5082243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 - </a:t>
              </a:r>
              <a:r>
                <a:rPr lang="el-GR" sz="1600" dirty="0">
                  <a:solidFill>
                    <a:srgbClr val="FF0000"/>
                  </a:solidFill>
                </a:rPr>
                <a:t>δ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6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31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35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43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44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7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8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4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8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9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60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61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64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65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66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67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70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2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75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76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80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84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7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8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1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92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97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8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00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101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104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5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13493" y="4310084"/>
            <a:ext cx="1154111" cy="468313"/>
            <a:chOff x="4789492" y="4310083"/>
            <a:chExt cx="1154111" cy="468313"/>
          </a:xfrm>
        </p:grpSpPr>
        <p:sp>
          <p:nvSpPr>
            <p:cNvPr id="107" name="Line 114"/>
            <p:cNvSpPr>
              <a:spLocks noChangeShapeType="1"/>
            </p:cNvSpPr>
            <p:nvPr/>
          </p:nvSpPr>
          <p:spPr bwMode="auto">
            <a:xfrm flipH="1">
              <a:off x="5116515" y="4462483"/>
              <a:ext cx="827088" cy="158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8" name="Group 115"/>
            <p:cNvGrpSpPr>
              <a:grpSpLocks/>
            </p:cNvGrpSpPr>
            <p:nvPr/>
          </p:nvGrpSpPr>
          <p:grpSpPr bwMode="auto">
            <a:xfrm>
              <a:off x="4789492" y="4310083"/>
              <a:ext cx="354013" cy="311150"/>
              <a:chOff x="1255" y="2215"/>
              <a:chExt cx="223" cy="196"/>
            </a:xfrm>
          </p:grpSpPr>
          <p:sp>
            <p:nvSpPr>
              <p:cNvPr id="110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1" name="Text Box 117"/>
              <p:cNvSpPr txBox="1">
                <a:spLocks noChangeArrowheads="1"/>
              </p:cNvSpPr>
              <p:nvPr/>
            </p:nvSpPr>
            <p:spPr bwMode="auto">
              <a:xfrm>
                <a:off x="1255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09" name="Line 118"/>
            <p:cNvSpPr>
              <a:spLocks noChangeShapeType="1"/>
            </p:cNvSpPr>
            <p:nvPr/>
          </p:nvSpPr>
          <p:spPr bwMode="auto">
            <a:xfrm>
              <a:off x="4964115" y="4625996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2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13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15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6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14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18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23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19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20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1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5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6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7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8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9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4757743" y="1719282"/>
            <a:ext cx="376238" cy="2156288"/>
            <a:chOff x="3233743" y="1719282"/>
            <a:chExt cx="376238" cy="2156288"/>
          </a:xfrm>
        </p:grpSpPr>
        <p:grpSp>
          <p:nvGrpSpPr>
            <p:cNvPr id="131" name="Group 93"/>
            <p:cNvGrpSpPr>
              <a:grpSpLocks/>
            </p:cNvGrpSpPr>
            <p:nvPr/>
          </p:nvGrpSpPr>
          <p:grpSpPr bwMode="auto">
            <a:xfrm>
              <a:off x="3233743" y="1719282"/>
              <a:ext cx="376238" cy="311150"/>
              <a:chOff x="1249" y="2215"/>
              <a:chExt cx="237" cy="196"/>
            </a:xfrm>
          </p:grpSpPr>
          <p:sp>
            <p:nvSpPr>
              <p:cNvPr id="133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" name="Text Box 95"/>
              <p:cNvSpPr txBox="1">
                <a:spLocks noChangeArrowheads="1"/>
              </p:cNvSpPr>
              <p:nvPr/>
            </p:nvSpPr>
            <p:spPr bwMode="auto">
              <a:xfrm>
                <a:off x="1249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32" name="Line 96"/>
            <p:cNvSpPr>
              <a:spLocks noChangeShapeType="1"/>
            </p:cNvSpPr>
            <p:nvPr/>
          </p:nvSpPr>
          <p:spPr bwMode="auto">
            <a:xfrm flipV="1">
              <a:off x="3466562" y="2039570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36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7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39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45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48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9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46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7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40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43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41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2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8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087270" y="2786058"/>
            <a:ext cx="579971" cy="1114876"/>
            <a:chOff x="2563269" y="2786058"/>
            <a:chExt cx="579971" cy="1114876"/>
          </a:xfrm>
        </p:grpSpPr>
        <p:grpSp>
          <p:nvGrpSpPr>
            <p:cNvPr id="151" name="Group 108"/>
            <p:cNvGrpSpPr>
              <a:grpSpLocks/>
            </p:cNvGrpSpPr>
            <p:nvPr/>
          </p:nvGrpSpPr>
          <p:grpSpPr bwMode="auto">
            <a:xfrm>
              <a:off x="2563269" y="2786058"/>
              <a:ext cx="354013" cy="311150"/>
              <a:chOff x="1250" y="2215"/>
              <a:chExt cx="223" cy="196"/>
            </a:xfrm>
          </p:grpSpPr>
          <p:sp>
            <p:nvSpPr>
              <p:cNvPr id="154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5" name="Text Box 110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2" name="Line 166"/>
            <p:cNvSpPr>
              <a:spLocks noChangeShapeType="1"/>
            </p:cNvSpPr>
            <p:nvPr/>
          </p:nvSpPr>
          <p:spPr bwMode="auto">
            <a:xfrm flipV="1">
              <a:off x="3143240" y="2928934"/>
              <a:ext cx="0" cy="97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Line 175"/>
            <p:cNvSpPr>
              <a:spLocks noChangeShapeType="1"/>
            </p:cNvSpPr>
            <p:nvPr/>
          </p:nvSpPr>
          <p:spPr bwMode="auto">
            <a:xfrm flipH="1">
              <a:off x="2890838" y="2928934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57" name="TextBox 156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58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60" name="TextBox 159"/>
            <p:cNvSpPr txBox="1"/>
            <p:nvPr/>
          </p:nvSpPr>
          <p:spPr>
            <a:xfrm>
              <a:off x="4416955" y="355494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61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2" name="Group 161"/>
          <p:cNvGrpSpPr/>
          <p:nvPr/>
        </p:nvGrpSpPr>
        <p:grpSpPr>
          <a:xfrm flipH="1">
            <a:off x="3276050" y="2786058"/>
            <a:ext cx="823484" cy="338554"/>
            <a:chOff x="5069421" y="4198974"/>
            <a:chExt cx="823484" cy="338554"/>
          </a:xfrm>
        </p:grpSpPr>
        <p:sp>
          <p:nvSpPr>
            <p:cNvPr id="163" name="TextBox 162"/>
            <p:cNvSpPr txBox="1"/>
            <p:nvPr/>
          </p:nvSpPr>
          <p:spPr>
            <a:xfrm>
              <a:off x="5309091" y="4198974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4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66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69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763415" y="5519338"/>
            <a:ext cx="1443530" cy="338554"/>
            <a:chOff x="6239415" y="5519338"/>
            <a:chExt cx="1443530" cy="338554"/>
          </a:xfrm>
        </p:grpSpPr>
        <p:grpSp>
          <p:nvGrpSpPr>
            <p:cNvPr id="172" name="Group 170"/>
            <p:cNvGrpSpPr/>
            <p:nvPr/>
          </p:nvGrpSpPr>
          <p:grpSpPr>
            <a:xfrm>
              <a:off x="6403987" y="5526103"/>
              <a:ext cx="360363" cy="311150"/>
              <a:chOff x="2602431" y="2603500"/>
              <a:chExt cx="360363" cy="311150"/>
            </a:xfrm>
          </p:grpSpPr>
          <p:sp>
            <p:nvSpPr>
              <p:cNvPr id="176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7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 flipH="1">
              <a:off x="6749008" y="5694380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Text Box 178"/>
            <p:cNvSpPr txBox="1">
              <a:spLocks noChangeArrowheads="1"/>
            </p:cNvSpPr>
            <p:nvPr/>
          </p:nvSpPr>
          <p:spPr bwMode="auto">
            <a:xfrm>
              <a:off x="7118367" y="5519338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  <p:sp>
          <p:nvSpPr>
            <p:cNvPr id="175" name="Line 152"/>
            <p:cNvSpPr>
              <a:spLocks noChangeShapeType="1"/>
            </p:cNvSpPr>
            <p:nvPr/>
          </p:nvSpPr>
          <p:spPr bwMode="auto">
            <a:xfrm>
              <a:off x="6239415" y="5807090"/>
              <a:ext cx="252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731007" y="3571877"/>
            <a:ext cx="722927" cy="670669"/>
            <a:chOff x="5207006" y="3548083"/>
            <a:chExt cx="722927" cy="670669"/>
          </a:xfrm>
        </p:grpSpPr>
        <p:sp>
          <p:nvSpPr>
            <p:cNvPr id="179" name="Line 111"/>
            <p:cNvSpPr>
              <a:spLocks noChangeShapeType="1"/>
            </p:cNvSpPr>
            <p:nvPr/>
          </p:nvSpPr>
          <p:spPr bwMode="auto">
            <a:xfrm>
              <a:off x="5555198" y="3718454"/>
              <a:ext cx="18256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" name="Line 112"/>
            <p:cNvSpPr>
              <a:spLocks noChangeShapeType="1"/>
            </p:cNvSpPr>
            <p:nvPr/>
          </p:nvSpPr>
          <p:spPr bwMode="auto">
            <a:xfrm>
              <a:off x="5744111" y="3714752"/>
              <a:ext cx="0" cy="50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81" name="Group 163"/>
            <p:cNvGrpSpPr>
              <a:grpSpLocks/>
            </p:cNvGrpSpPr>
            <p:nvPr/>
          </p:nvGrpSpPr>
          <p:grpSpPr bwMode="auto">
            <a:xfrm>
              <a:off x="5207008" y="3548083"/>
              <a:ext cx="365125" cy="311150"/>
              <a:chOff x="1250" y="2215"/>
              <a:chExt cx="230" cy="196"/>
            </a:xfrm>
          </p:grpSpPr>
          <p:sp>
            <p:nvSpPr>
              <p:cNvPr id="183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" name="Text Box 165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82" name="Line 111"/>
            <p:cNvSpPr>
              <a:spLocks noChangeShapeType="1"/>
            </p:cNvSpPr>
            <p:nvPr/>
          </p:nvSpPr>
          <p:spPr bwMode="auto">
            <a:xfrm>
              <a:off x="5749933" y="4214818"/>
              <a:ext cx="180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881950" y="4681019"/>
            <a:ext cx="1928826" cy="1008596"/>
            <a:chOff x="6357950" y="4681019"/>
            <a:chExt cx="1928826" cy="1008596"/>
          </a:xfrm>
        </p:grpSpPr>
        <p:grpSp>
          <p:nvGrpSpPr>
            <p:cNvPr id="4" name="Group 3"/>
            <p:cNvGrpSpPr/>
            <p:nvPr/>
          </p:nvGrpSpPr>
          <p:grpSpPr>
            <a:xfrm>
              <a:off x="7811966" y="4681019"/>
              <a:ext cx="474810" cy="319617"/>
              <a:chOff x="3764540" y="5633529"/>
              <a:chExt cx="474810" cy="319617"/>
            </a:xfrm>
          </p:grpSpPr>
          <p:sp>
            <p:nvSpPr>
              <p:cNvPr id="5" name="Oval 109"/>
              <p:cNvSpPr>
                <a:spLocks noChangeArrowheads="1"/>
              </p:cNvSpPr>
              <p:nvPr/>
            </p:nvSpPr>
            <p:spPr bwMode="auto">
              <a:xfrm>
                <a:off x="3835395" y="564199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" name="Text Box 110"/>
              <p:cNvSpPr txBox="1">
                <a:spLocks noChangeArrowheads="1"/>
              </p:cNvSpPr>
              <p:nvPr/>
            </p:nvSpPr>
            <p:spPr bwMode="auto">
              <a:xfrm>
                <a:off x="3764540" y="5633529"/>
                <a:ext cx="47481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solidFill>
                      <a:srgbClr val="FF33CC"/>
                    </a:solidFill>
                  </a:rPr>
                  <a:t>Δ</a:t>
                </a:r>
                <a:r>
                  <a:rPr lang="en-US" sz="1400" dirty="0">
                    <a:solidFill>
                      <a:srgbClr val="FF33CC"/>
                    </a:solidFill>
                  </a:rPr>
                  <a:t>PC</a:t>
                </a:r>
              </a:p>
            </p:txBody>
          </p:sp>
        </p:grpSp>
        <p:sp>
          <p:nvSpPr>
            <p:cNvPr id="7" name="Line 111"/>
            <p:cNvSpPr>
              <a:spLocks noChangeShapeType="1"/>
            </p:cNvSpPr>
            <p:nvPr/>
          </p:nvSpPr>
          <p:spPr bwMode="auto">
            <a:xfrm>
              <a:off x="6357950" y="4852998"/>
              <a:ext cx="1512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112"/>
            <p:cNvSpPr>
              <a:spLocks noChangeShapeType="1"/>
            </p:cNvSpPr>
            <p:nvPr/>
          </p:nvSpPr>
          <p:spPr bwMode="auto">
            <a:xfrm>
              <a:off x="8051826" y="5000636"/>
              <a:ext cx="0" cy="684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>
              <a:off x="7621396" y="5689615"/>
              <a:ext cx="432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 type="triangle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220587" y="1071547"/>
            <a:ext cx="2022037" cy="581971"/>
            <a:chOff x="6696586" y="1071546"/>
            <a:chExt cx="2022037" cy="581971"/>
          </a:xfrm>
        </p:grpSpPr>
        <p:sp>
          <p:nvSpPr>
            <p:cNvPr id="189" name="Line 177"/>
            <p:cNvSpPr>
              <a:spLocks noChangeShapeType="1"/>
            </p:cNvSpPr>
            <p:nvPr/>
          </p:nvSpPr>
          <p:spPr bwMode="auto">
            <a:xfrm>
              <a:off x="7429520" y="1248290"/>
              <a:ext cx="1260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7458623" y="1275813"/>
              <a:ext cx="1260000" cy="360000"/>
            </a:xfrm>
            <a:custGeom>
              <a:avLst/>
              <a:gdLst>
                <a:gd name="connsiteX0" fmla="*/ 0 w 1713397"/>
                <a:gd name="connsiteY0" fmla="*/ 846667 h 846667"/>
                <a:gd name="connsiteX1" fmla="*/ 33866 w 1713397"/>
                <a:gd name="connsiteY1" fmla="*/ 770467 h 846667"/>
                <a:gd name="connsiteX2" fmla="*/ 160866 w 1713397"/>
                <a:gd name="connsiteY2" fmla="*/ 558800 h 846667"/>
                <a:gd name="connsiteX3" fmla="*/ 203200 w 1713397"/>
                <a:gd name="connsiteY3" fmla="*/ 431800 h 846667"/>
                <a:gd name="connsiteX4" fmla="*/ 245533 w 1713397"/>
                <a:gd name="connsiteY4" fmla="*/ 372534 h 846667"/>
                <a:gd name="connsiteX5" fmla="*/ 313266 w 1713397"/>
                <a:gd name="connsiteY5" fmla="*/ 194734 h 846667"/>
                <a:gd name="connsiteX6" fmla="*/ 338666 w 1713397"/>
                <a:gd name="connsiteY6" fmla="*/ 110067 h 846667"/>
                <a:gd name="connsiteX7" fmla="*/ 364066 w 1713397"/>
                <a:gd name="connsiteY7" fmla="*/ 76200 h 846667"/>
                <a:gd name="connsiteX8" fmla="*/ 372533 w 1713397"/>
                <a:gd name="connsiteY8" fmla="*/ 42334 h 846667"/>
                <a:gd name="connsiteX9" fmla="*/ 381000 w 1713397"/>
                <a:gd name="connsiteY9" fmla="*/ 0 h 846667"/>
                <a:gd name="connsiteX10" fmla="*/ 397933 w 1713397"/>
                <a:gd name="connsiteY10" fmla="*/ 118534 h 846667"/>
                <a:gd name="connsiteX11" fmla="*/ 406400 w 1713397"/>
                <a:gd name="connsiteY11" fmla="*/ 143934 h 846667"/>
                <a:gd name="connsiteX12" fmla="*/ 414866 w 1713397"/>
                <a:gd name="connsiteY12" fmla="*/ 211667 h 846667"/>
                <a:gd name="connsiteX13" fmla="*/ 423333 w 1713397"/>
                <a:gd name="connsiteY13" fmla="*/ 364067 h 846667"/>
                <a:gd name="connsiteX14" fmla="*/ 474133 w 1713397"/>
                <a:gd name="connsiteY14" fmla="*/ 423334 h 846667"/>
                <a:gd name="connsiteX15" fmla="*/ 491066 w 1713397"/>
                <a:gd name="connsiteY15" fmla="*/ 482600 h 846667"/>
                <a:gd name="connsiteX16" fmla="*/ 533400 w 1713397"/>
                <a:gd name="connsiteY16" fmla="*/ 643467 h 846667"/>
                <a:gd name="connsiteX17" fmla="*/ 558800 w 1713397"/>
                <a:gd name="connsiteY17" fmla="*/ 635000 h 846667"/>
                <a:gd name="connsiteX18" fmla="*/ 601133 w 1713397"/>
                <a:gd name="connsiteY18" fmla="*/ 516467 h 846667"/>
                <a:gd name="connsiteX19" fmla="*/ 660400 w 1713397"/>
                <a:gd name="connsiteY19" fmla="*/ 448734 h 846667"/>
                <a:gd name="connsiteX20" fmla="*/ 677333 w 1713397"/>
                <a:gd name="connsiteY20" fmla="*/ 423334 h 846667"/>
                <a:gd name="connsiteX21" fmla="*/ 745066 w 1713397"/>
                <a:gd name="connsiteY21" fmla="*/ 448734 h 846667"/>
                <a:gd name="connsiteX22" fmla="*/ 770466 w 1713397"/>
                <a:gd name="connsiteY22" fmla="*/ 457200 h 846667"/>
                <a:gd name="connsiteX23" fmla="*/ 838200 w 1713397"/>
                <a:gd name="connsiteY23" fmla="*/ 491067 h 846667"/>
                <a:gd name="connsiteX24" fmla="*/ 872066 w 1713397"/>
                <a:gd name="connsiteY24" fmla="*/ 508000 h 846667"/>
                <a:gd name="connsiteX25" fmla="*/ 880533 w 1713397"/>
                <a:gd name="connsiteY25" fmla="*/ 533400 h 846667"/>
                <a:gd name="connsiteX26" fmla="*/ 889000 w 1713397"/>
                <a:gd name="connsiteY26" fmla="*/ 508000 h 846667"/>
                <a:gd name="connsiteX27" fmla="*/ 939800 w 1713397"/>
                <a:gd name="connsiteY27" fmla="*/ 389467 h 846667"/>
                <a:gd name="connsiteX28" fmla="*/ 982133 w 1713397"/>
                <a:gd name="connsiteY28" fmla="*/ 304800 h 846667"/>
                <a:gd name="connsiteX29" fmla="*/ 1024466 w 1713397"/>
                <a:gd name="connsiteY29" fmla="*/ 287867 h 846667"/>
                <a:gd name="connsiteX30" fmla="*/ 1041400 w 1713397"/>
                <a:gd name="connsiteY30" fmla="*/ 270934 h 846667"/>
                <a:gd name="connsiteX31" fmla="*/ 1159933 w 1713397"/>
                <a:gd name="connsiteY31" fmla="*/ 270934 h 846667"/>
                <a:gd name="connsiteX32" fmla="*/ 1193800 w 1713397"/>
                <a:gd name="connsiteY32" fmla="*/ 287867 h 846667"/>
                <a:gd name="connsiteX33" fmla="*/ 1227666 w 1713397"/>
                <a:gd name="connsiteY33" fmla="*/ 347134 h 846667"/>
                <a:gd name="connsiteX34" fmla="*/ 1244600 w 1713397"/>
                <a:gd name="connsiteY34" fmla="*/ 364067 h 846667"/>
                <a:gd name="connsiteX35" fmla="*/ 1270000 w 1713397"/>
                <a:gd name="connsiteY35" fmla="*/ 406400 h 846667"/>
                <a:gd name="connsiteX36" fmla="*/ 1286933 w 1713397"/>
                <a:gd name="connsiteY36" fmla="*/ 431800 h 846667"/>
                <a:gd name="connsiteX37" fmla="*/ 1320800 w 1713397"/>
                <a:gd name="connsiteY37" fmla="*/ 448734 h 846667"/>
                <a:gd name="connsiteX38" fmla="*/ 1397000 w 1713397"/>
                <a:gd name="connsiteY38" fmla="*/ 558800 h 846667"/>
                <a:gd name="connsiteX39" fmla="*/ 1413933 w 1713397"/>
                <a:gd name="connsiteY39" fmla="*/ 626534 h 846667"/>
                <a:gd name="connsiteX40" fmla="*/ 1430866 w 1713397"/>
                <a:gd name="connsiteY40" fmla="*/ 651934 h 846667"/>
                <a:gd name="connsiteX41" fmla="*/ 1447800 w 1713397"/>
                <a:gd name="connsiteY41" fmla="*/ 711200 h 846667"/>
                <a:gd name="connsiteX42" fmla="*/ 1456266 w 1713397"/>
                <a:gd name="connsiteY42" fmla="*/ 736600 h 846667"/>
                <a:gd name="connsiteX43" fmla="*/ 1473200 w 1713397"/>
                <a:gd name="connsiteY43" fmla="*/ 753534 h 846667"/>
                <a:gd name="connsiteX44" fmla="*/ 1464733 w 1713397"/>
                <a:gd name="connsiteY44" fmla="*/ 685800 h 846667"/>
                <a:gd name="connsiteX45" fmla="*/ 1524000 w 1713397"/>
                <a:gd name="connsiteY45" fmla="*/ 313267 h 846667"/>
                <a:gd name="connsiteX46" fmla="*/ 1574800 w 1713397"/>
                <a:gd name="connsiteY46" fmla="*/ 321734 h 846667"/>
                <a:gd name="connsiteX47" fmla="*/ 1608666 w 1713397"/>
                <a:gd name="connsiteY47" fmla="*/ 355600 h 846667"/>
                <a:gd name="connsiteX48" fmla="*/ 1634066 w 1713397"/>
                <a:gd name="connsiteY48" fmla="*/ 364067 h 846667"/>
                <a:gd name="connsiteX49" fmla="*/ 1676400 w 1713397"/>
                <a:gd name="connsiteY49" fmla="*/ 330200 h 846667"/>
                <a:gd name="connsiteX50" fmla="*/ 1710266 w 1713397"/>
                <a:gd name="connsiteY50" fmla="*/ 296334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13397" h="846667">
                  <a:moveTo>
                    <a:pt x="0" y="846667"/>
                  </a:moveTo>
                  <a:cubicBezTo>
                    <a:pt x="11289" y="821267"/>
                    <a:pt x="20307" y="794731"/>
                    <a:pt x="33866" y="770467"/>
                  </a:cubicBezTo>
                  <a:cubicBezTo>
                    <a:pt x="74004" y="698640"/>
                    <a:pt x="124069" y="632395"/>
                    <a:pt x="160866" y="558800"/>
                  </a:cubicBezTo>
                  <a:cubicBezTo>
                    <a:pt x="180822" y="518888"/>
                    <a:pt x="184735" y="472424"/>
                    <a:pt x="203200" y="431800"/>
                  </a:cubicBezTo>
                  <a:cubicBezTo>
                    <a:pt x="213246" y="409699"/>
                    <a:pt x="233743" y="393756"/>
                    <a:pt x="245533" y="372534"/>
                  </a:cubicBezTo>
                  <a:cubicBezTo>
                    <a:pt x="280168" y="310190"/>
                    <a:pt x="295253" y="262283"/>
                    <a:pt x="313266" y="194734"/>
                  </a:cubicBezTo>
                  <a:cubicBezTo>
                    <a:pt x="324479" y="152686"/>
                    <a:pt x="316636" y="149721"/>
                    <a:pt x="338666" y="110067"/>
                  </a:cubicBezTo>
                  <a:cubicBezTo>
                    <a:pt x="345519" y="97732"/>
                    <a:pt x="355599" y="87489"/>
                    <a:pt x="364066" y="76200"/>
                  </a:cubicBezTo>
                  <a:cubicBezTo>
                    <a:pt x="366888" y="64911"/>
                    <a:pt x="370009" y="53693"/>
                    <a:pt x="372533" y="42334"/>
                  </a:cubicBezTo>
                  <a:cubicBezTo>
                    <a:pt x="375655" y="28286"/>
                    <a:pt x="381000" y="0"/>
                    <a:pt x="381000" y="0"/>
                  </a:cubicBezTo>
                  <a:cubicBezTo>
                    <a:pt x="386268" y="47420"/>
                    <a:pt x="387149" y="75400"/>
                    <a:pt x="397933" y="118534"/>
                  </a:cubicBezTo>
                  <a:cubicBezTo>
                    <a:pt x="400098" y="127192"/>
                    <a:pt x="403578" y="135467"/>
                    <a:pt x="406400" y="143934"/>
                  </a:cubicBezTo>
                  <a:cubicBezTo>
                    <a:pt x="409222" y="166512"/>
                    <a:pt x="413121" y="188981"/>
                    <a:pt x="414866" y="211667"/>
                  </a:cubicBezTo>
                  <a:cubicBezTo>
                    <a:pt x="418768" y="262395"/>
                    <a:pt x="414232" y="314009"/>
                    <a:pt x="423333" y="364067"/>
                  </a:cubicBezTo>
                  <a:cubicBezTo>
                    <a:pt x="425747" y="377343"/>
                    <a:pt x="464355" y="413556"/>
                    <a:pt x="474133" y="423334"/>
                  </a:cubicBezTo>
                  <a:cubicBezTo>
                    <a:pt x="479214" y="438576"/>
                    <a:pt x="489648" y="467712"/>
                    <a:pt x="491066" y="482600"/>
                  </a:cubicBezTo>
                  <a:cubicBezTo>
                    <a:pt x="506259" y="642126"/>
                    <a:pt x="454974" y="604255"/>
                    <a:pt x="533400" y="643467"/>
                  </a:cubicBezTo>
                  <a:cubicBezTo>
                    <a:pt x="541867" y="640645"/>
                    <a:pt x="552992" y="641776"/>
                    <a:pt x="558800" y="635000"/>
                  </a:cubicBezTo>
                  <a:cubicBezTo>
                    <a:pt x="596871" y="590583"/>
                    <a:pt x="576826" y="569132"/>
                    <a:pt x="601133" y="516467"/>
                  </a:cubicBezTo>
                  <a:cubicBezTo>
                    <a:pt x="615192" y="486005"/>
                    <a:pt x="640302" y="472851"/>
                    <a:pt x="660400" y="448734"/>
                  </a:cubicBezTo>
                  <a:cubicBezTo>
                    <a:pt x="666914" y="440917"/>
                    <a:pt x="671689" y="431801"/>
                    <a:pt x="677333" y="423334"/>
                  </a:cubicBezTo>
                  <a:lnTo>
                    <a:pt x="745066" y="448734"/>
                  </a:lnTo>
                  <a:cubicBezTo>
                    <a:pt x="753453" y="451784"/>
                    <a:pt x="762341" y="453507"/>
                    <a:pt x="770466" y="457200"/>
                  </a:cubicBezTo>
                  <a:cubicBezTo>
                    <a:pt x="793446" y="467645"/>
                    <a:pt x="815622" y="479778"/>
                    <a:pt x="838200" y="491067"/>
                  </a:cubicBezTo>
                  <a:lnTo>
                    <a:pt x="872066" y="508000"/>
                  </a:lnTo>
                  <a:cubicBezTo>
                    <a:pt x="874888" y="516467"/>
                    <a:pt x="871608" y="533400"/>
                    <a:pt x="880533" y="533400"/>
                  </a:cubicBezTo>
                  <a:cubicBezTo>
                    <a:pt x="889458" y="533400"/>
                    <a:pt x="885602" y="516252"/>
                    <a:pt x="889000" y="508000"/>
                  </a:cubicBezTo>
                  <a:cubicBezTo>
                    <a:pt x="905367" y="468251"/>
                    <a:pt x="924220" y="429531"/>
                    <a:pt x="939800" y="389467"/>
                  </a:cubicBezTo>
                  <a:cubicBezTo>
                    <a:pt x="956209" y="347272"/>
                    <a:pt x="936551" y="345317"/>
                    <a:pt x="982133" y="304800"/>
                  </a:cubicBezTo>
                  <a:cubicBezTo>
                    <a:pt x="993492" y="294703"/>
                    <a:pt x="1010355" y="293511"/>
                    <a:pt x="1024466" y="287867"/>
                  </a:cubicBezTo>
                  <a:cubicBezTo>
                    <a:pt x="1030111" y="282223"/>
                    <a:pt x="1033926" y="273737"/>
                    <a:pt x="1041400" y="270934"/>
                  </a:cubicBezTo>
                  <a:cubicBezTo>
                    <a:pt x="1084127" y="254911"/>
                    <a:pt x="1115613" y="265394"/>
                    <a:pt x="1159933" y="270934"/>
                  </a:cubicBezTo>
                  <a:cubicBezTo>
                    <a:pt x="1171222" y="276578"/>
                    <a:pt x="1184217" y="279653"/>
                    <a:pt x="1193800" y="287867"/>
                  </a:cubicBezTo>
                  <a:cubicBezTo>
                    <a:pt x="1240138" y="327585"/>
                    <a:pt x="1204883" y="309162"/>
                    <a:pt x="1227666" y="347134"/>
                  </a:cubicBezTo>
                  <a:cubicBezTo>
                    <a:pt x="1231773" y="353979"/>
                    <a:pt x="1238955" y="358423"/>
                    <a:pt x="1244600" y="364067"/>
                  </a:cubicBezTo>
                  <a:cubicBezTo>
                    <a:pt x="1259303" y="408179"/>
                    <a:pt x="1243434" y="373194"/>
                    <a:pt x="1270000" y="406400"/>
                  </a:cubicBezTo>
                  <a:cubicBezTo>
                    <a:pt x="1276357" y="414346"/>
                    <a:pt x="1279116" y="425286"/>
                    <a:pt x="1286933" y="431800"/>
                  </a:cubicBezTo>
                  <a:cubicBezTo>
                    <a:pt x="1296629" y="439880"/>
                    <a:pt x="1309511" y="443089"/>
                    <a:pt x="1320800" y="448734"/>
                  </a:cubicBezTo>
                  <a:cubicBezTo>
                    <a:pt x="1346200" y="485423"/>
                    <a:pt x="1376295" y="519271"/>
                    <a:pt x="1397000" y="558800"/>
                  </a:cubicBezTo>
                  <a:cubicBezTo>
                    <a:pt x="1407799" y="579416"/>
                    <a:pt x="1405980" y="604662"/>
                    <a:pt x="1413933" y="626534"/>
                  </a:cubicBezTo>
                  <a:cubicBezTo>
                    <a:pt x="1417410" y="636097"/>
                    <a:pt x="1425222" y="643467"/>
                    <a:pt x="1430866" y="651934"/>
                  </a:cubicBezTo>
                  <a:cubicBezTo>
                    <a:pt x="1436511" y="671689"/>
                    <a:pt x="1441896" y="691521"/>
                    <a:pt x="1447800" y="711200"/>
                  </a:cubicBezTo>
                  <a:cubicBezTo>
                    <a:pt x="1450364" y="719748"/>
                    <a:pt x="1451674" y="728947"/>
                    <a:pt x="1456266" y="736600"/>
                  </a:cubicBezTo>
                  <a:cubicBezTo>
                    <a:pt x="1460373" y="743445"/>
                    <a:pt x="1467555" y="747889"/>
                    <a:pt x="1473200" y="753534"/>
                  </a:cubicBezTo>
                  <a:cubicBezTo>
                    <a:pt x="1470378" y="730956"/>
                    <a:pt x="1462125" y="708404"/>
                    <a:pt x="1464733" y="685800"/>
                  </a:cubicBezTo>
                  <a:cubicBezTo>
                    <a:pt x="1479146" y="560889"/>
                    <a:pt x="1524000" y="313267"/>
                    <a:pt x="1524000" y="313267"/>
                  </a:cubicBezTo>
                  <a:cubicBezTo>
                    <a:pt x="1540933" y="316089"/>
                    <a:pt x="1559445" y="314057"/>
                    <a:pt x="1574800" y="321734"/>
                  </a:cubicBezTo>
                  <a:cubicBezTo>
                    <a:pt x="1589079" y="328874"/>
                    <a:pt x="1595675" y="346321"/>
                    <a:pt x="1608666" y="355600"/>
                  </a:cubicBezTo>
                  <a:cubicBezTo>
                    <a:pt x="1615928" y="360787"/>
                    <a:pt x="1625599" y="361245"/>
                    <a:pt x="1634066" y="364067"/>
                  </a:cubicBezTo>
                  <a:cubicBezTo>
                    <a:pt x="1648177" y="352778"/>
                    <a:pt x="1664311" y="343632"/>
                    <a:pt x="1676400" y="330200"/>
                  </a:cubicBezTo>
                  <a:cubicBezTo>
                    <a:pt x="1713397" y="289092"/>
                    <a:pt x="1710266" y="255058"/>
                    <a:pt x="1710266" y="29633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1" name="Line 111"/>
            <p:cNvSpPr>
              <a:spLocks noChangeShapeType="1"/>
            </p:cNvSpPr>
            <p:nvPr/>
          </p:nvSpPr>
          <p:spPr bwMode="auto">
            <a:xfrm>
              <a:off x="7455404" y="1471071"/>
              <a:ext cx="1260000" cy="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917144" y="107154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696586" y="1314963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33CC"/>
                  </a:solidFill>
                </a:rPr>
                <a:t>MAX - </a:t>
              </a:r>
              <a:r>
                <a:rPr lang="el-GR" sz="1600" dirty="0">
                  <a:solidFill>
                    <a:srgbClr val="FF33CC"/>
                  </a:solidFill>
                </a:rPr>
                <a:t>δ</a:t>
              </a:r>
              <a:endParaRPr lang="en-IN" sz="1600" dirty="0">
                <a:solidFill>
                  <a:srgbClr val="FF33CC"/>
                </a:solidFill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8871226" y="1566847"/>
            <a:ext cx="15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Lower back-off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595539" y="857232"/>
            <a:ext cx="553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NOT A LIKELY SCENARIO FOR ON-DEMAND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2432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Maximization Exercise III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4" name="Group 83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2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3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96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8" name="Group 107"/>
          <p:cNvGrpSpPr>
            <a:grpSpLocks/>
          </p:cNvGrpSpPr>
          <p:nvPr/>
        </p:nvGrpSpPr>
        <p:grpSpPr bwMode="auto">
          <a:xfrm>
            <a:off x="7891465" y="4843484"/>
            <a:ext cx="371475" cy="957263"/>
            <a:chOff x="4011" y="2640"/>
            <a:chExt cx="234" cy="603"/>
          </a:xfrm>
        </p:grpSpPr>
        <p:grpSp>
          <p:nvGrpSpPr>
            <p:cNvPr id="99" name="Group 108"/>
            <p:cNvGrpSpPr>
              <a:grpSpLocks/>
            </p:cNvGrpSpPr>
            <p:nvPr/>
          </p:nvGrpSpPr>
          <p:grpSpPr bwMode="auto">
            <a:xfrm>
              <a:off x="4018" y="3047"/>
              <a:ext cx="227" cy="196"/>
              <a:chOff x="1234" y="2215"/>
              <a:chExt cx="227" cy="196"/>
            </a:xfrm>
          </p:grpSpPr>
          <p:sp>
            <p:nvSpPr>
              <p:cNvPr id="102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Text Box 110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00" name="Line 111"/>
            <p:cNvSpPr>
              <a:spLocks noChangeShapeType="1"/>
            </p:cNvSpPr>
            <p:nvPr/>
          </p:nvSpPr>
          <p:spPr bwMode="auto">
            <a:xfrm>
              <a:off x="4011" y="2640"/>
              <a:ext cx="1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Line 112"/>
            <p:cNvSpPr>
              <a:spLocks noChangeShapeType="1"/>
            </p:cNvSpPr>
            <p:nvPr/>
          </p:nvSpPr>
          <p:spPr bwMode="auto">
            <a:xfrm>
              <a:off x="4128" y="2640"/>
              <a:ext cx="0" cy="40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4" name="Group 113"/>
          <p:cNvGrpSpPr>
            <a:grpSpLocks/>
          </p:cNvGrpSpPr>
          <p:nvPr/>
        </p:nvGrpSpPr>
        <p:grpSpPr bwMode="auto">
          <a:xfrm>
            <a:off x="6280152" y="4310084"/>
            <a:ext cx="1187450" cy="468313"/>
            <a:chOff x="2996" y="2304"/>
            <a:chExt cx="748" cy="295"/>
          </a:xfrm>
        </p:grpSpPr>
        <p:sp>
          <p:nvSpPr>
            <p:cNvPr id="105" name="Line 114"/>
            <p:cNvSpPr>
              <a:spLocks noChangeShapeType="1"/>
            </p:cNvSpPr>
            <p:nvPr/>
          </p:nvSpPr>
          <p:spPr bwMode="auto">
            <a:xfrm flipH="1">
              <a:off x="3223" y="2400"/>
              <a:ext cx="521" cy="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6" name="Group 115"/>
            <p:cNvGrpSpPr>
              <a:grpSpLocks/>
            </p:cNvGrpSpPr>
            <p:nvPr/>
          </p:nvGrpSpPr>
          <p:grpSpPr bwMode="auto">
            <a:xfrm>
              <a:off x="2996" y="2304"/>
              <a:ext cx="230" cy="196"/>
              <a:chOff x="1234" y="2215"/>
              <a:chExt cx="230" cy="196"/>
            </a:xfrm>
          </p:grpSpPr>
          <p:sp>
            <p:nvSpPr>
              <p:cNvPr id="108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Text Box 11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07" name="Line 118"/>
            <p:cNvSpPr>
              <a:spLocks noChangeShapeType="1"/>
            </p:cNvSpPr>
            <p:nvPr/>
          </p:nvSpPr>
          <p:spPr bwMode="auto">
            <a:xfrm>
              <a:off x="3127" y="2503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11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13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5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21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0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3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4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5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6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749809" y="1719283"/>
            <a:ext cx="376238" cy="2161499"/>
            <a:chOff x="3225809" y="1719282"/>
            <a:chExt cx="376238" cy="2161499"/>
          </a:xfrm>
        </p:grpSpPr>
        <p:grpSp>
          <p:nvGrpSpPr>
            <p:cNvPr id="129" name="Group 93"/>
            <p:cNvGrpSpPr>
              <a:grpSpLocks/>
            </p:cNvGrpSpPr>
            <p:nvPr/>
          </p:nvGrpSpPr>
          <p:grpSpPr bwMode="auto">
            <a:xfrm>
              <a:off x="3225809" y="1719282"/>
              <a:ext cx="376238" cy="311150"/>
              <a:chOff x="1244" y="2215"/>
              <a:chExt cx="237" cy="196"/>
            </a:xfrm>
          </p:grpSpPr>
          <p:sp>
            <p:nvSpPr>
              <p:cNvPr id="131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2" name="Text Box 95"/>
              <p:cNvSpPr txBox="1">
                <a:spLocks noChangeArrowheads="1"/>
              </p:cNvSpPr>
              <p:nvPr/>
            </p:nvSpPr>
            <p:spPr bwMode="auto">
              <a:xfrm>
                <a:off x="1244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30" name="Line 96"/>
            <p:cNvSpPr>
              <a:spLocks noChangeShapeType="1"/>
            </p:cNvSpPr>
            <p:nvPr/>
          </p:nvSpPr>
          <p:spPr bwMode="auto">
            <a:xfrm flipV="1">
              <a:off x="3428992" y="2044781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34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37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43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4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7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44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5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8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41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8" name="Group 181"/>
          <p:cNvGrpSpPr>
            <a:grpSpLocks/>
          </p:cNvGrpSpPr>
          <p:nvPr/>
        </p:nvGrpSpPr>
        <p:grpSpPr bwMode="auto">
          <a:xfrm>
            <a:off x="5159376" y="3460771"/>
            <a:ext cx="1906588" cy="398463"/>
            <a:chOff x="2290" y="2057"/>
            <a:chExt cx="1201" cy="251"/>
          </a:xfrm>
        </p:grpSpPr>
        <p:grpSp>
          <p:nvGrpSpPr>
            <p:cNvPr id="149" name="Group 163"/>
            <p:cNvGrpSpPr>
              <a:grpSpLocks/>
            </p:cNvGrpSpPr>
            <p:nvPr/>
          </p:nvGrpSpPr>
          <p:grpSpPr bwMode="auto">
            <a:xfrm>
              <a:off x="3264" y="2112"/>
              <a:ext cx="227" cy="196"/>
              <a:chOff x="1234" y="2215"/>
              <a:chExt cx="227" cy="196"/>
            </a:xfrm>
          </p:grpSpPr>
          <p:sp>
            <p:nvSpPr>
              <p:cNvPr id="153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" name="Text Box 165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0" name="Line 166"/>
            <p:cNvSpPr>
              <a:spLocks noChangeShapeType="1"/>
            </p:cNvSpPr>
            <p:nvPr/>
          </p:nvSpPr>
          <p:spPr bwMode="auto">
            <a:xfrm flipV="1">
              <a:off x="2290" y="2065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Line 174"/>
            <p:cNvSpPr>
              <a:spLocks noChangeShapeType="1"/>
            </p:cNvSpPr>
            <p:nvPr/>
          </p:nvSpPr>
          <p:spPr bwMode="auto">
            <a:xfrm flipV="1">
              <a:off x="3401" y="2057"/>
              <a:ext cx="0" cy="5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Line 175"/>
            <p:cNvSpPr>
              <a:spLocks noChangeShapeType="1"/>
            </p:cNvSpPr>
            <p:nvPr/>
          </p:nvSpPr>
          <p:spPr bwMode="auto">
            <a:xfrm flipH="1">
              <a:off x="2290" y="2057"/>
              <a:ext cx="110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56" name="TextBox 155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57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59" name="TextBox 158"/>
            <p:cNvSpPr txBox="1"/>
            <p:nvPr/>
          </p:nvSpPr>
          <p:spPr>
            <a:xfrm>
              <a:off x="4416955" y="355494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0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593421" y="4198974"/>
            <a:ext cx="789616" cy="338554"/>
            <a:chOff x="5069421" y="4198974"/>
            <a:chExt cx="789616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5315298" y="4198974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63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68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155950" y="2774971"/>
            <a:ext cx="1709348" cy="717001"/>
            <a:chOff x="1631950" y="2774970"/>
            <a:chExt cx="1709348" cy="717001"/>
          </a:xfrm>
        </p:grpSpPr>
        <p:grpSp>
          <p:nvGrpSpPr>
            <p:cNvPr id="171" name="Group 170"/>
            <p:cNvGrpSpPr/>
            <p:nvPr/>
          </p:nvGrpSpPr>
          <p:grpSpPr>
            <a:xfrm>
              <a:off x="2602431" y="2798782"/>
              <a:ext cx="360363" cy="311150"/>
              <a:chOff x="2602431" y="2603500"/>
              <a:chExt cx="360363" cy="311150"/>
            </a:xfrm>
          </p:grpSpPr>
          <p:sp>
            <p:nvSpPr>
              <p:cNvPr id="177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8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72" name="Line 151"/>
            <p:cNvSpPr>
              <a:spLocks noChangeShapeType="1"/>
            </p:cNvSpPr>
            <p:nvPr/>
          </p:nvSpPr>
          <p:spPr bwMode="auto">
            <a:xfrm flipH="1" flipV="1">
              <a:off x="3019427" y="2973407"/>
              <a:ext cx="0" cy="504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3" name="Line 152"/>
            <p:cNvSpPr>
              <a:spLocks noChangeShapeType="1"/>
            </p:cNvSpPr>
            <p:nvPr/>
          </p:nvSpPr>
          <p:spPr bwMode="auto">
            <a:xfrm>
              <a:off x="2941639" y="2971819"/>
              <a:ext cx="762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Line 177"/>
            <p:cNvSpPr>
              <a:spLocks noChangeShapeType="1"/>
            </p:cNvSpPr>
            <p:nvPr/>
          </p:nvSpPr>
          <p:spPr bwMode="auto">
            <a:xfrm>
              <a:off x="2187575" y="2949595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" name="Text Box 178"/>
            <p:cNvSpPr txBox="1">
              <a:spLocks noChangeArrowheads="1"/>
            </p:cNvSpPr>
            <p:nvPr/>
          </p:nvSpPr>
          <p:spPr bwMode="auto">
            <a:xfrm>
              <a:off x="1631950" y="2774970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  <p:sp>
          <p:nvSpPr>
            <p:cNvPr id="176" name="Line 152"/>
            <p:cNvSpPr>
              <a:spLocks noChangeShapeType="1"/>
            </p:cNvSpPr>
            <p:nvPr/>
          </p:nvSpPr>
          <p:spPr bwMode="auto">
            <a:xfrm>
              <a:off x="3017298" y="3491971"/>
              <a:ext cx="324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461129" y="2928934"/>
            <a:ext cx="5078242" cy="3024212"/>
            <a:chOff x="937129" y="2928934"/>
            <a:chExt cx="5078242" cy="3024212"/>
          </a:xfrm>
        </p:grpSpPr>
        <p:grpSp>
          <p:nvGrpSpPr>
            <p:cNvPr id="180" name="Group 186"/>
            <p:cNvGrpSpPr/>
            <p:nvPr/>
          </p:nvGrpSpPr>
          <p:grpSpPr>
            <a:xfrm>
              <a:off x="3764540" y="5633529"/>
              <a:ext cx="474810" cy="319617"/>
              <a:chOff x="3764540" y="5633529"/>
              <a:chExt cx="474810" cy="319617"/>
            </a:xfrm>
          </p:grpSpPr>
          <p:sp>
            <p:nvSpPr>
              <p:cNvPr id="186" name="Oval 109"/>
              <p:cNvSpPr>
                <a:spLocks noChangeArrowheads="1"/>
              </p:cNvSpPr>
              <p:nvPr/>
            </p:nvSpPr>
            <p:spPr bwMode="auto">
              <a:xfrm>
                <a:off x="3835395" y="564199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7" name="Text Box 110"/>
              <p:cNvSpPr txBox="1">
                <a:spLocks noChangeArrowheads="1"/>
              </p:cNvSpPr>
              <p:nvPr/>
            </p:nvSpPr>
            <p:spPr bwMode="auto">
              <a:xfrm>
                <a:off x="3764540" y="5633529"/>
                <a:ext cx="47481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solidFill>
                      <a:srgbClr val="FF33CC"/>
                    </a:solidFill>
                  </a:rPr>
                  <a:t>Δ</a:t>
                </a:r>
                <a:r>
                  <a:rPr lang="en-US" sz="1400" dirty="0">
                    <a:solidFill>
                      <a:srgbClr val="FF33CC"/>
                    </a:solidFill>
                  </a:rPr>
                  <a:t>PC</a:t>
                </a:r>
              </a:p>
            </p:txBody>
          </p:sp>
        </p:grpSp>
        <p:sp>
          <p:nvSpPr>
            <p:cNvPr id="181" name="Line 112"/>
            <p:cNvSpPr>
              <a:spLocks noChangeShapeType="1"/>
            </p:cNvSpPr>
            <p:nvPr/>
          </p:nvSpPr>
          <p:spPr bwMode="auto">
            <a:xfrm>
              <a:off x="6000760" y="5000635"/>
              <a:ext cx="0" cy="792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Line 111"/>
            <p:cNvSpPr>
              <a:spLocks noChangeShapeType="1"/>
            </p:cNvSpPr>
            <p:nvPr/>
          </p:nvSpPr>
          <p:spPr bwMode="auto">
            <a:xfrm>
              <a:off x="4143371" y="5786454"/>
              <a:ext cx="1872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Line 111"/>
            <p:cNvSpPr>
              <a:spLocks noChangeShapeType="1"/>
            </p:cNvSpPr>
            <p:nvPr/>
          </p:nvSpPr>
          <p:spPr bwMode="auto">
            <a:xfrm>
              <a:off x="946116" y="5786454"/>
              <a:ext cx="2880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Line 112"/>
            <p:cNvSpPr>
              <a:spLocks noChangeShapeType="1"/>
            </p:cNvSpPr>
            <p:nvPr/>
          </p:nvSpPr>
          <p:spPr bwMode="auto">
            <a:xfrm>
              <a:off x="937129" y="2928934"/>
              <a:ext cx="0" cy="2844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>
              <a:off x="945596" y="2932636"/>
              <a:ext cx="684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024431" y="5072075"/>
            <a:ext cx="846707" cy="561335"/>
            <a:chOff x="3500430" y="5082243"/>
            <a:chExt cx="846707" cy="561335"/>
          </a:xfrm>
        </p:grpSpPr>
        <p:sp>
          <p:nvSpPr>
            <p:cNvPr id="189" name="Line 177"/>
            <p:cNvSpPr>
              <a:spLocks noChangeShapeType="1"/>
            </p:cNvSpPr>
            <p:nvPr/>
          </p:nvSpPr>
          <p:spPr bwMode="auto">
            <a:xfrm rot="5400000">
              <a:off x="3856496" y="5499578"/>
              <a:ext cx="288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500430" y="5082243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 - </a:t>
              </a:r>
              <a:r>
                <a:rPr lang="el-GR" sz="1600" dirty="0">
                  <a:solidFill>
                    <a:srgbClr val="FF0000"/>
                  </a:solidFill>
                </a:rPr>
                <a:t>δ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220587" y="1928803"/>
            <a:ext cx="2022037" cy="581971"/>
            <a:chOff x="6696586" y="1071546"/>
            <a:chExt cx="2022037" cy="581971"/>
          </a:xfrm>
        </p:grpSpPr>
        <p:sp>
          <p:nvSpPr>
            <p:cNvPr id="192" name="Line 177"/>
            <p:cNvSpPr>
              <a:spLocks noChangeShapeType="1"/>
            </p:cNvSpPr>
            <p:nvPr/>
          </p:nvSpPr>
          <p:spPr bwMode="auto">
            <a:xfrm>
              <a:off x="7429520" y="1248290"/>
              <a:ext cx="1260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7458623" y="1275813"/>
              <a:ext cx="1260000" cy="360000"/>
            </a:xfrm>
            <a:custGeom>
              <a:avLst/>
              <a:gdLst>
                <a:gd name="connsiteX0" fmla="*/ 0 w 1713397"/>
                <a:gd name="connsiteY0" fmla="*/ 846667 h 846667"/>
                <a:gd name="connsiteX1" fmla="*/ 33866 w 1713397"/>
                <a:gd name="connsiteY1" fmla="*/ 770467 h 846667"/>
                <a:gd name="connsiteX2" fmla="*/ 160866 w 1713397"/>
                <a:gd name="connsiteY2" fmla="*/ 558800 h 846667"/>
                <a:gd name="connsiteX3" fmla="*/ 203200 w 1713397"/>
                <a:gd name="connsiteY3" fmla="*/ 431800 h 846667"/>
                <a:gd name="connsiteX4" fmla="*/ 245533 w 1713397"/>
                <a:gd name="connsiteY4" fmla="*/ 372534 h 846667"/>
                <a:gd name="connsiteX5" fmla="*/ 313266 w 1713397"/>
                <a:gd name="connsiteY5" fmla="*/ 194734 h 846667"/>
                <a:gd name="connsiteX6" fmla="*/ 338666 w 1713397"/>
                <a:gd name="connsiteY6" fmla="*/ 110067 h 846667"/>
                <a:gd name="connsiteX7" fmla="*/ 364066 w 1713397"/>
                <a:gd name="connsiteY7" fmla="*/ 76200 h 846667"/>
                <a:gd name="connsiteX8" fmla="*/ 372533 w 1713397"/>
                <a:gd name="connsiteY8" fmla="*/ 42334 h 846667"/>
                <a:gd name="connsiteX9" fmla="*/ 381000 w 1713397"/>
                <a:gd name="connsiteY9" fmla="*/ 0 h 846667"/>
                <a:gd name="connsiteX10" fmla="*/ 397933 w 1713397"/>
                <a:gd name="connsiteY10" fmla="*/ 118534 h 846667"/>
                <a:gd name="connsiteX11" fmla="*/ 406400 w 1713397"/>
                <a:gd name="connsiteY11" fmla="*/ 143934 h 846667"/>
                <a:gd name="connsiteX12" fmla="*/ 414866 w 1713397"/>
                <a:gd name="connsiteY12" fmla="*/ 211667 h 846667"/>
                <a:gd name="connsiteX13" fmla="*/ 423333 w 1713397"/>
                <a:gd name="connsiteY13" fmla="*/ 364067 h 846667"/>
                <a:gd name="connsiteX14" fmla="*/ 474133 w 1713397"/>
                <a:gd name="connsiteY14" fmla="*/ 423334 h 846667"/>
                <a:gd name="connsiteX15" fmla="*/ 491066 w 1713397"/>
                <a:gd name="connsiteY15" fmla="*/ 482600 h 846667"/>
                <a:gd name="connsiteX16" fmla="*/ 533400 w 1713397"/>
                <a:gd name="connsiteY16" fmla="*/ 643467 h 846667"/>
                <a:gd name="connsiteX17" fmla="*/ 558800 w 1713397"/>
                <a:gd name="connsiteY17" fmla="*/ 635000 h 846667"/>
                <a:gd name="connsiteX18" fmla="*/ 601133 w 1713397"/>
                <a:gd name="connsiteY18" fmla="*/ 516467 h 846667"/>
                <a:gd name="connsiteX19" fmla="*/ 660400 w 1713397"/>
                <a:gd name="connsiteY19" fmla="*/ 448734 h 846667"/>
                <a:gd name="connsiteX20" fmla="*/ 677333 w 1713397"/>
                <a:gd name="connsiteY20" fmla="*/ 423334 h 846667"/>
                <a:gd name="connsiteX21" fmla="*/ 745066 w 1713397"/>
                <a:gd name="connsiteY21" fmla="*/ 448734 h 846667"/>
                <a:gd name="connsiteX22" fmla="*/ 770466 w 1713397"/>
                <a:gd name="connsiteY22" fmla="*/ 457200 h 846667"/>
                <a:gd name="connsiteX23" fmla="*/ 838200 w 1713397"/>
                <a:gd name="connsiteY23" fmla="*/ 491067 h 846667"/>
                <a:gd name="connsiteX24" fmla="*/ 872066 w 1713397"/>
                <a:gd name="connsiteY24" fmla="*/ 508000 h 846667"/>
                <a:gd name="connsiteX25" fmla="*/ 880533 w 1713397"/>
                <a:gd name="connsiteY25" fmla="*/ 533400 h 846667"/>
                <a:gd name="connsiteX26" fmla="*/ 889000 w 1713397"/>
                <a:gd name="connsiteY26" fmla="*/ 508000 h 846667"/>
                <a:gd name="connsiteX27" fmla="*/ 939800 w 1713397"/>
                <a:gd name="connsiteY27" fmla="*/ 389467 h 846667"/>
                <a:gd name="connsiteX28" fmla="*/ 982133 w 1713397"/>
                <a:gd name="connsiteY28" fmla="*/ 304800 h 846667"/>
                <a:gd name="connsiteX29" fmla="*/ 1024466 w 1713397"/>
                <a:gd name="connsiteY29" fmla="*/ 287867 h 846667"/>
                <a:gd name="connsiteX30" fmla="*/ 1041400 w 1713397"/>
                <a:gd name="connsiteY30" fmla="*/ 270934 h 846667"/>
                <a:gd name="connsiteX31" fmla="*/ 1159933 w 1713397"/>
                <a:gd name="connsiteY31" fmla="*/ 270934 h 846667"/>
                <a:gd name="connsiteX32" fmla="*/ 1193800 w 1713397"/>
                <a:gd name="connsiteY32" fmla="*/ 287867 h 846667"/>
                <a:gd name="connsiteX33" fmla="*/ 1227666 w 1713397"/>
                <a:gd name="connsiteY33" fmla="*/ 347134 h 846667"/>
                <a:gd name="connsiteX34" fmla="*/ 1244600 w 1713397"/>
                <a:gd name="connsiteY34" fmla="*/ 364067 h 846667"/>
                <a:gd name="connsiteX35" fmla="*/ 1270000 w 1713397"/>
                <a:gd name="connsiteY35" fmla="*/ 406400 h 846667"/>
                <a:gd name="connsiteX36" fmla="*/ 1286933 w 1713397"/>
                <a:gd name="connsiteY36" fmla="*/ 431800 h 846667"/>
                <a:gd name="connsiteX37" fmla="*/ 1320800 w 1713397"/>
                <a:gd name="connsiteY37" fmla="*/ 448734 h 846667"/>
                <a:gd name="connsiteX38" fmla="*/ 1397000 w 1713397"/>
                <a:gd name="connsiteY38" fmla="*/ 558800 h 846667"/>
                <a:gd name="connsiteX39" fmla="*/ 1413933 w 1713397"/>
                <a:gd name="connsiteY39" fmla="*/ 626534 h 846667"/>
                <a:gd name="connsiteX40" fmla="*/ 1430866 w 1713397"/>
                <a:gd name="connsiteY40" fmla="*/ 651934 h 846667"/>
                <a:gd name="connsiteX41" fmla="*/ 1447800 w 1713397"/>
                <a:gd name="connsiteY41" fmla="*/ 711200 h 846667"/>
                <a:gd name="connsiteX42" fmla="*/ 1456266 w 1713397"/>
                <a:gd name="connsiteY42" fmla="*/ 736600 h 846667"/>
                <a:gd name="connsiteX43" fmla="*/ 1473200 w 1713397"/>
                <a:gd name="connsiteY43" fmla="*/ 753534 h 846667"/>
                <a:gd name="connsiteX44" fmla="*/ 1464733 w 1713397"/>
                <a:gd name="connsiteY44" fmla="*/ 685800 h 846667"/>
                <a:gd name="connsiteX45" fmla="*/ 1524000 w 1713397"/>
                <a:gd name="connsiteY45" fmla="*/ 313267 h 846667"/>
                <a:gd name="connsiteX46" fmla="*/ 1574800 w 1713397"/>
                <a:gd name="connsiteY46" fmla="*/ 321734 h 846667"/>
                <a:gd name="connsiteX47" fmla="*/ 1608666 w 1713397"/>
                <a:gd name="connsiteY47" fmla="*/ 355600 h 846667"/>
                <a:gd name="connsiteX48" fmla="*/ 1634066 w 1713397"/>
                <a:gd name="connsiteY48" fmla="*/ 364067 h 846667"/>
                <a:gd name="connsiteX49" fmla="*/ 1676400 w 1713397"/>
                <a:gd name="connsiteY49" fmla="*/ 330200 h 846667"/>
                <a:gd name="connsiteX50" fmla="*/ 1710266 w 1713397"/>
                <a:gd name="connsiteY50" fmla="*/ 296334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13397" h="846667">
                  <a:moveTo>
                    <a:pt x="0" y="846667"/>
                  </a:moveTo>
                  <a:cubicBezTo>
                    <a:pt x="11289" y="821267"/>
                    <a:pt x="20307" y="794731"/>
                    <a:pt x="33866" y="770467"/>
                  </a:cubicBezTo>
                  <a:cubicBezTo>
                    <a:pt x="74004" y="698640"/>
                    <a:pt x="124069" y="632395"/>
                    <a:pt x="160866" y="558800"/>
                  </a:cubicBezTo>
                  <a:cubicBezTo>
                    <a:pt x="180822" y="518888"/>
                    <a:pt x="184735" y="472424"/>
                    <a:pt x="203200" y="431800"/>
                  </a:cubicBezTo>
                  <a:cubicBezTo>
                    <a:pt x="213246" y="409699"/>
                    <a:pt x="233743" y="393756"/>
                    <a:pt x="245533" y="372534"/>
                  </a:cubicBezTo>
                  <a:cubicBezTo>
                    <a:pt x="280168" y="310190"/>
                    <a:pt x="295253" y="262283"/>
                    <a:pt x="313266" y="194734"/>
                  </a:cubicBezTo>
                  <a:cubicBezTo>
                    <a:pt x="324479" y="152686"/>
                    <a:pt x="316636" y="149721"/>
                    <a:pt x="338666" y="110067"/>
                  </a:cubicBezTo>
                  <a:cubicBezTo>
                    <a:pt x="345519" y="97732"/>
                    <a:pt x="355599" y="87489"/>
                    <a:pt x="364066" y="76200"/>
                  </a:cubicBezTo>
                  <a:cubicBezTo>
                    <a:pt x="366888" y="64911"/>
                    <a:pt x="370009" y="53693"/>
                    <a:pt x="372533" y="42334"/>
                  </a:cubicBezTo>
                  <a:cubicBezTo>
                    <a:pt x="375655" y="28286"/>
                    <a:pt x="381000" y="0"/>
                    <a:pt x="381000" y="0"/>
                  </a:cubicBezTo>
                  <a:cubicBezTo>
                    <a:pt x="386268" y="47420"/>
                    <a:pt x="387149" y="75400"/>
                    <a:pt x="397933" y="118534"/>
                  </a:cubicBezTo>
                  <a:cubicBezTo>
                    <a:pt x="400098" y="127192"/>
                    <a:pt x="403578" y="135467"/>
                    <a:pt x="406400" y="143934"/>
                  </a:cubicBezTo>
                  <a:cubicBezTo>
                    <a:pt x="409222" y="166512"/>
                    <a:pt x="413121" y="188981"/>
                    <a:pt x="414866" y="211667"/>
                  </a:cubicBezTo>
                  <a:cubicBezTo>
                    <a:pt x="418768" y="262395"/>
                    <a:pt x="414232" y="314009"/>
                    <a:pt x="423333" y="364067"/>
                  </a:cubicBezTo>
                  <a:cubicBezTo>
                    <a:pt x="425747" y="377343"/>
                    <a:pt x="464355" y="413556"/>
                    <a:pt x="474133" y="423334"/>
                  </a:cubicBezTo>
                  <a:cubicBezTo>
                    <a:pt x="479214" y="438576"/>
                    <a:pt x="489648" y="467712"/>
                    <a:pt x="491066" y="482600"/>
                  </a:cubicBezTo>
                  <a:cubicBezTo>
                    <a:pt x="506259" y="642126"/>
                    <a:pt x="454974" y="604255"/>
                    <a:pt x="533400" y="643467"/>
                  </a:cubicBezTo>
                  <a:cubicBezTo>
                    <a:pt x="541867" y="640645"/>
                    <a:pt x="552992" y="641776"/>
                    <a:pt x="558800" y="635000"/>
                  </a:cubicBezTo>
                  <a:cubicBezTo>
                    <a:pt x="596871" y="590583"/>
                    <a:pt x="576826" y="569132"/>
                    <a:pt x="601133" y="516467"/>
                  </a:cubicBezTo>
                  <a:cubicBezTo>
                    <a:pt x="615192" y="486005"/>
                    <a:pt x="640302" y="472851"/>
                    <a:pt x="660400" y="448734"/>
                  </a:cubicBezTo>
                  <a:cubicBezTo>
                    <a:pt x="666914" y="440917"/>
                    <a:pt x="671689" y="431801"/>
                    <a:pt x="677333" y="423334"/>
                  </a:cubicBezTo>
                  <a:lnTo>
                    <a:pt x="745066" y="448734"/>
                  </a:lnTo>
                  <a:cubicBezTo>
                    <a:pt x="753453" y="451784"/>
                    <a:pt x="762341" y="453507"/>
                    <a:pt x="770466" y="457200"/>
                  </a:cubicBezTo>
                  <a:cubicBezTo>
                    <a:pt x="793446" y="467645"/>
                    <a:pt x="815622" y="479778"/>
                    <a:pt x="838200" y="491067"/>
                  </a:cubicBezTo>
                  <a:lnTo>
                    <a:pt x="872066" y="508000"/>
                  </a:lnTo>
                  <a:cubicBezTo>
                    <a:pt x="874888" y="516467"/>
                    <a:pt x="871608" y="533400"/>
                    <a:pt x="880533" y="533400"/>
                  </a:cubicBezTo>
                  <a:cubicBezTo>
                    <a:pt x="889458" y="533400"/>
                    <a:pt x="885602" y="516252"/>
                    <a:pt x="889000" y="508000"/>
                  </a:cubicBezTo>
                  <a:cubicBezTo>
                    <a:pt x="905367" y="468251"/>
                    <a:pt x="924220" y="429531"/>
                    <a:pt x="939800" y="389467"/>
                  </a:cubicBezTo>
                  <a:cubicBezTo>
                    <a:pt x="956209" y="347272"/>
                    <a:pt x="936551" y="345317"/>
                    <a:pt x="982133" y="304800"/>
                  </a:cubicBezTo>
                  <a:cubicBezTo>
                    <a:pt x="993492" y="294703"/>
                    <a:pt x="1010355" y="293511"/>
                    <a:pt x="1024466" y="287867"/>
                  </a:cubicBezTo>
                  <a:cubicBezTo>
                    <a:pt x="1030111" y="282223"/>
                    <a:pt x="1033926" y="273737"/>
                    <a:pt x="1041400" y="270934"/>
                  </a:cubicBezTo>
                  <a:cubicBezTo>
                    <a:pt x="1084127" y="254911"/>
                    <a:pt x="1115613" y="265394"/>
                    <a:pt x="1159933" y="270934"/>
                  </a:cubicBezTo>
                  <a:cubicBezTo>
                    <a:pt x="1171222" y="276578"/>
                    <a:pt x="1184217" y="279653"/>
                    <a:pt x="1193800" y="287867"/>
                  </a:cubicBezTo>
                  <a:cubicBezTo>
                    <a:pt x="1240138" y="327585"/>
                    <a:pt x="1204883" y="309162"/>
                    <a:pt x="1227666" y="347134"/>
                  </a:cubicBezTo>
                  <a:cubicBezTo>
                    <a:pt x="1231773" y="353979"/>
                    <a:pt x="1238955" y="358423"/>
                    <a:pt x="1244600" y="364067"/>
                  </a:cubicBezTo>
                  <a:cubicBezTo>
                    <a:pt x="1259303" y="408179"/>
                    <a:pt x="1243434" y="373194"/>
                    <a:pt x="1270000" y="406400"/>
                  </a:cubicBezTo>
                  <a:cubicBezTo>
                    <a:pt x="1276357" y="414346"/>
                    <a:pt x="1279116" y="425286"/>
                    <a:pt x="1286933" y="431800"/>
                  </a:cubicBezTo>
                  <a:cubicBezTo>
                    <a:pt x="1296629" y="439880"/>
                    <a:pt x="1309511" y="443089"/>
                    <a:pt x="1320800" y="448734"/>
                  </a:cubicBezTo>
                  <a:cubicBezTo>
                    <a:pt x="1346200" y="485423"/>
                    <a:pt x="1376295" y="519271"/>
                    <a:pt x="1397000" y="558800"/>
                  </a:cubicBezTo>
                  <a:cubicBezTo>
                    <a:pt x="1407799" y="579416"/>
                    <a:pt x="1405980" y="604662"/>
                    <a:pt x="1413933" y="626534"/>
                  </a:cubicBezTo>
                  <a:cubicBezTo>
                    <a:pt x="1417410" y="636097"/>
                    <a:pt x="1425222" y="643467"/>
                    <a:pt x="1430866" y="651934"/>
                  </a:cubicBezTo>
                  <a:cubicBezTo>
                    <a:pt x="1436511" y="671689"/>
                    <a:pt x="1441896" y="691521"/>
                    <a:pt x="1447800" y="711200"/>
                  </a:cubicBezTo>
                  <a:cubicBezTo>
                    <a:pt x="1450364" y="719748"/>
                    <a:pt x="1451674" y="728947"/>
                    <a:pt x="1456266" y="736600"/>
                  </a:cubicBezTo>
                  <a:cubicBezTo>
                    <a:pt x="1460373" y="743445"/>
                    <a:pt x="1467555" y="747889"/>
                    <a:pt x="1473200" y="753534"/>
                  </a:cubicBezTo>
                  <a:cubicBezTo>
                    <a:pt x="1470378" y="730956"/>
                    <a:pt x="1462125" y="708404"/>
                    <a:pt x="1464733" y="685800"/>
                  </a:cubicBezTo>
                  <a:cubicBezTo>
                    <a:pt x="1479146" y="560889"/>
                    <a:pt x="1524000" y="313267"/>
                    <a:pt x="1524000" y="313267"/>
                  </a:cubicBezTo>
                  <a:cubicBezTo>
                    <a:pt x="1540933" y="316089"/>
                    <a:pt x="1559445" y="314057"/>
                    <a:pt x="1574800" y="321734"/>
                  </a:cubicBezTo>
                  <a:cubicBezTo>
                    <a:pt x="1589079" y="328874"/>
                    <a:pt x="1595675" y="346321"/>
                    <a:pt x="1608666" y="355600"/>
                  </a:cubicBezTo>
                  <a:cubicBezTo>
                    <a:pt x="1615928" y="360787"/>
                    <a:pt x="1625599" y="361245"/>
                    <a:pt x="1634066" y="364067"/>
                  </a:cubicBezTo>
                  <a:cubicBezTo>
                    <a:pt x="1648177" y="352778"/>
                    <a:pt x="1664311" y="343632"/>
                    <a:pt x="1676400" y="330200"/>
                  </a:cubicBezTo>
                  <a:cubicBezTo>
                    <a:pt x="1713397" y="289092"/>
                    <a:pt x="1710266" y="255058"/>
                    <a:pt x="1710266" y="29633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4" name="Line 111"/>
            <p:cNvSpPr>
              <a:spLocks noChangeShapeType="1"/>
            </p:cNvSpPr>
            <p:nvPr/>
          </p:nvSpPr>
          <p:spPr bwMode="auto">
            <a:xfrm>
              <a:off x="7455404" y="1471071"/>
              <a:ext cx="1260000" cy="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917144" y="107154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696586" y="1314963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33CC"/>
                  </a:solidFill>
                </a:rPr>
                <a:t>MAX - </a:t>
              </a:r>
              <a:r>
                <a:rPr lang="el-GR" sz="1600" dirty="0">
                  <a:solidFill>
                    <a:srgbClr val="FF33CC"/>
                  </a:solidFill>
                </a:rPr>
                <a:t>δ</a:t>
              </a:r>
              <a:endParaRPr lang="en-IN" sz="1600" dirty="0">
                <a:solidFill>
                  <a:srgbClr val="FF33CC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8871226" y="2424103"/>
            <a:ext cx="158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Lower back-off</a:t>
            </a:r>
          </a:p>
        </p:txBody>
      </p:sp>
    </p:spTree>
    <p:extLst>
      <p:ext uri="{BB962C8B-B14F-4D97-AF65-F5344CB8AC3E}">
        <p14:creationId xmlns:p14="http://schemas.microsoft.com/office/powerpoint/2010/main" val="10142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Maximization Exercise IV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8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5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5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6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7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1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4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5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79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2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3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4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8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89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1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2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95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93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7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98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00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1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99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03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08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04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05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6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7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0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11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13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15" name="Group 185"/>
          <p:cNvGrpSpPr/>
          <p:nvPr/>
        </p:nvGrpSpPr>
        <p:grpSpPr>
          <a:xfrm>
            <a:off x="4757743" y="1719282"/>
            <a:ext cx="376238" cy="2156288"/>
            <a:chOff x="3233743" y="1719282"/>
            <a:chExt cx="376238" cy="2156288"/>
          </a:xfrm>
        </p:grpSpPr>
        <p:grpSp>
          <p:nvGrpSpPr>
            <p:cNvPr id="116" name="Group 93"/>
            <p:cNvGrpSpPr>
              <a:grpSpLocks/>
            </p:cNvGrpSpPr>
            <p:nvPr/>
          </p:nvGrpSpPr>
          <p:grpSpPr bwMode="auto">
            <a:xfrm>
              <a:off x="3233743" y="1719282"/>
              <a:ext cx="376238" cy="311150"/>
              <a:chOff x="1249" y="2215"/>
              <a:chExt cx="237" cy="196"/>
            </a:xfrm>
          </p:grpSpPr>
          <p:sp>
            <p:nvSpPr>
              <p:cNvPr id="118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9" name="Text Box 95"/>
              <p:cNvSpPr txBox="1">
                <a:spLocks noChangeArrowheads="1"/>
              </p:cNvSpPr>
              <p:nvPr/>
            </p:nvSpPr>
            <p:spPr bwMode="auto">
              <a:xfrm>
                <a:off x="1249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17" name="Line 96"/>
            <p:cNvSpPr>
              <a:spLocks noChangeShapeType="1"/>
            </p:cNvSpPr>
            <p:nvPr/>
          </p:nvSpPr>
          <p:spPr bwMode="auto">
            <a:xfrm flipV="1">
              <a:off x="3466562" y="2039570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0" name="Group 132"/>
          <p:cNvGrpSpPr/>
          <p:nvPr/>
        </p:nvGrpSpPr>
        <p:grpSpPr>
          <a:xfrm>
            <a:off x="3886212" y="1728807"/>
            <a:ext cx="892164" cy="1512888"/>
            <a:chOff x="2362212" y="1533525"/>
            <a:chExt cx="892164" cy="1512888"/>
          </a:xfrm>
        </p:grpSpPr>
        <p:sp>
          <p:nvSpPr>
            <p:cNvPr id="121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2" name="Group 182"/>
            <p:cNvGrpSpPr>
              <a:grpSpLocks/>
            </p:cNvGrpSpPr>
            <p:nvPr/>
          </p:nvGrpSpPr>
          <p:grpSpPr bwMode="auto">
            <a:xfrm>
              <a:off x="2362212" y="1533525"/>
              <a:ext cx="549278" cy="1512888"/>
              <a:chOff x="1488" y="967"/>
              <a:chExt cx="346" cy="953"/>
            </a:xfrm>
          </p:grpSpPr>
          <p:grpSp>
            <p:nvGrpSpPr>
              <p:cNvPr id="124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64" cy="288"/>
                <a:chOff x="1608" y="953"/>
                <a:chExt cx="264" cy="288"/>
              </a:xfrm>
            </p:grpSpPr>
            <p:grpSp>
              <p:nvGrpSpPr>
                <p:cNvPr id="130" name="Group 142"/>
                <p:cNvGrpSpPr>
                  <a:grpSpLocks/>
                </p:cNvGrpSpPr>
                <p:nvPr/>
              </p:nvGrpSpPr>
              <p:grpSpPr bwMode="auto">
                <a:xfrm>
                  <a:off x="1608" y="953"/>
                  <a:ext cx="227" cy="196"/>
                  <a:chOff x="1251" y="2215"/>
                  <a:chExt cx="227" cy="196"/>
                </a:xfrm>
              </p:grpSpPr>
              <p:sp>
                <p:nvSpPr>
                  <p:cNvPr id="133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4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1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31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2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25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28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9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26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3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5" name="Group 183"/>
          <p:cNvGrpSpPr/>
          <p:nvPr/>
        </p:nvGrpSpPr>
        <p:grpSpPr>
          <a:xfrm>
            <a:off x="4087270" y="2786058"/>
            <a:ext cx="579971" cy="1114876"/>
            <a:chOff x="2563269" y="2786058"/>
            <a:chExt cx="579971" cy="1114876"/>
          </a:xfrm>
        </p:grpSpPr>
        <p:grpSp>
          <p:nvGrpSpPr>
            <p:cNvPr id="136" name="Group 108"/>
            <p:cNvGrpSpPr>
              <a:grpSpLocks/>
            </p:cNvGrpSpPr>
            <p:nvPr/>
          </p:nvGrpSpPr>
          <p:grpSpPr bwMode="auto">
            <a:xfrm>
              <a:off x="2563269" y="2786058"/>
              <a:ext cx="354013" cy="311150"/>
              <a:chOff x="1250" y="2215"/>
              <a:chExt cx="223" cy="196"/>
            </a:xfrm>
          </p:grpSpPr>
          <p:sp>
            <p:nvSpPr>
              <p:cNvPr id="139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0" name="Text Box 110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37" name="Line 166"/>
            <p:cNvSpPr>
              <a:spLocks noChangeShapeType="1"/>
            </p:cNvSpPr>
            <p:nvPr/>
          </p:nvSpPr>
          <p:spPr bwMode="auto">
            <a:xfrm flipV="1">
              <a:off x="3143240" y="2928934"/>
              <a:ext cx="0" cy="97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" name="Line 175"/>
            <p:cNvSpPr>
              <a:spLocks noChangeShapeType="1"/>
            </p:cNvSpPr>
            <p:nvPr/>
          </p:nvSpPr>
          <p:spPr bwMode="auto">
            <a:xfrm flipH="1">
              <a:off x="2890838" y="2928934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1" name="Group 162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42" name="TextBox 141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43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4" name="Group 165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45" name="TextBox 144"/>
            <p:cNvSpPr txBox="1"/>
            <p:nvPr/>
          </p:nvSpPr>
          <p:spPr>
            <a:xfrm>
              <a:off x="4416955" y="355494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46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7" name="Group 168"/>
          <p:cNvGrpSpPr/>
          <p:nvPr/>
        </p:nvGrpSpPr>
        <p:grpSpPr>
          <a:xfrm flipH="1">
            <a:off x="3276050" y="2786058"/>
            <a:ext cx="823484" cy="338554"/>
            <a:chOff x="5069421" y="4198974"/>
            <a:chExt cx="823484" cy="338554"/>
          </a:xfrm>
        </p:grpSpPr>
        <p:sp>
          <p:nvSpPr>
            <p:cNvPr id="148" name="TextBox 147"/>
            <p:cNvSpPr txBox="1"/>
            <p:nvPr/>
          </p:nvSpPr>
          <p:spPr>
            <a:xfrm>
              <a:off x="5309091" y="4198974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49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0" name="Group 171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51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53" name="Group 174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54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56" name="Group 182"/>
          <p:cNvGrpSpPr/>
          <p:nvPr/>
        </p:nvGrpSpPr>
        <p:grpSpPr>
          <a:xfrm>
            <a:off x="6731007" y="3571877"/>
            <a:ext cx="722927" cy="670669"/>
            <a:chOff x="5207006" y="3548083"/>
            <a:chExt cx="722927" cy="670669"/>
          </a:xfrm>
        </p:grpSpPr>
        <p:sp>
          <p:nvSpPr>
            <p:cNvPr id="157" name="Line 111"/>
            <p:cNvSpPr>
              <a:spLocks noChangeShapeType="1"/>
            </p:cNvSpPr>
            <p:nvPr/>
          </p:nvSpPr>
          <p:spPr bwMode="auto">
            <a:xfrm>
              <a:off x="5555198" y="3718454"/>
              <a:ext cx="18256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Line 112"/>
            <p:cNvSpPr>
              <a:spLocks noChangeShapeType="1"/>
            </p:cNvSpPr>
            <p:nvPr/>
          </p:nvSpPr>
          <p:spPr bwMode="auto">
            <a:xfrm>
              <a:off x="5744111" y="3714752"/>
              <a:ext cx="0" cy="50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9" name="Group 163"/>
            <p:cNvGrpSpPr>
              <a:grpSpLocks/>
            </p:cNvGrpSpPr>
            <p:nvPr/>
          </p:nvGrpSpPr>
          <p:grpSpPr bwMode="auto">
            <a:xfrm>
              <a:off x="5207008" y="3548083"/>
              <a:ext cx="365125" cy="311150"/>
              <a:chOff x="1250" y="2215"/>
              <a:chExt cx="230" cy="196"/>
            </a:xfrm>
          </p:grpSpPr>
          <p:sp>
            <p:nvSpPr>
              <p:cNvPr id="161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2" name="Text Box 165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60" name="Line 111"/>
            <p:cNvSpPr>
              <a:spLocks noChangeShapeType="1"/>
            </p:cNvSpPr>
            <p:nvPr/>
          </p:nvSpPr>
          <p:spPr bwMode="auto">
            <a:xfrm>
              <a:off x="5749933" y="4214818"/>
              <a:ext cx="180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217177" y="4019141"/>
            <a:ext cx="564578" cy="982369"/>
            <a:chOff x="4693177" y="4019140"/>
            <a:chExt cx="564578" cy="982369"/>
          </a:xfrm>
        </p:grpSpPr>
        <p:grpSp>
          <p:nvGrpSpPr>
            <p:cNvPr id="164" name="Group 170"/>
            <p:cNvGrpSpPr/>
            <p:nvPr/>
          </p:nvGrpSpPr>
          <p:grpSpPr>
            <a:xfrm>
              <a:off x="4765678" y="4475169"/>
              <a:ext cx="360363" cy="311150"/>
              <a:chOff x="2602431" y="2603500"/>
              <a:chExt cx="360363" cy="311150"/>
            </a:xfrm>
          </p:grpSpPr>
          <p:sp>
            <p:nvSpPr>
              <p:cNvPr id="169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0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 rot="16200000" flipH="1">
              <a:off x="4821190" y="4390053"/>
              <a:ext cx="216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Text Box 178"/>
            <p:cNvSpPr txBox="1">
              <a:spLocks noChangeArrowheads="1"/>
            </p:cNvSpPr>
            <p:nvPr/>
          </p:nvSpPr>
          <p:spPr bwMode="auto">
            <a:xfrm>
              <a:off x="4693177" y="4019140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  <p:sp>
          <p:nvSpPr>
            <p:cNvPr id="167" name="Line 152"/>
            <p:cNvSpPr>
              <a:spLocks noChangeShapeType="1"/>
            </p:cNvSpPr>
            <p:nvPr/>
          </p:nvSpPr>
          <p:spPr bwMode="auto">
            <a:xfrm>
              <a:off x="5089000" y="4643446"/>
              <a:ext cx="144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Line 152"/>
            <p:cNvSpPr>
              <a:spLocks noChangeShapeType="1"/>
            </p:cNvSpPr>
            <p:nvPr/>
          </p:nvSpPr>
          <p:spPr bwMode="auto">
            <a:xfrm rot="5400000">
              <a:off x="5043330" y="4816109"/>
              <a:ext cx="3708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881951" y="4643447"/>
            <a:ext cx="354013" cy="1012301"/>
            <a:chOff x="6357950" y="4643446"/>
            <a:chExt cx="354013" cy="1012301"/>
          </a:xfrm>
        </p:grpSpPr>
        <p:grpSp>
          <p:nvGrpSpPr>
            <p:cNvPr id="172" name="Group 115"/>
            <p:cNvGrpSpPr>
              <a:grpSpLocks/>
            </p:cNvGrpSpPr>
            <p:nvPr/>
          </p:nvGrpSpPr>
          <p:grpSpPr bwMode="auto">
            <a:xfrm>
              <a:off x="6357950" y="4643446"/>
              <a:ext cx="354013" cy="311150"/>
              <a:chOff x="1255" y="2215"/>
              <a:chExt cx="223" cy="196"/>
            </a:xfrm>
          </p:grpSpPr>
          <p:sp>
            <p:nvSpPr>
              <p:cNvPr id="175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" name="Text Box 117"/>
              <p:cNvSpPr txBox="1">
                <a:spLocks noChangeArrowheads="1"/>
              </p:cNvSpPr>
              <p:nvPr/>
            </p:nvSpPr>
            <p:spPr bwMode="auto">
              <a:xfrm>
                <a:off x="1255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73" name="Line 118"/>
            <p:cNvSpPr>
              <a:spLocks noChangeShapeType="1"/>
            </p:cNvSpPr>
            <p:nvPr/>
          </p:nvSpPr>
          <p:spPr bwMode="auto">
            <a:xfrm>
              <a:off x="6555330" y="4963066"/>
              <a:ext cx="0" cy="68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Line 118"/>
            <p:cNvSpPr>
              <a:spLocks noChangeShapeType="1"/>
            </p:cNvSpPr>
            <p:nvPr/>
          </p:nvSpPr>
          <p:spPr bwMode="auto">
            <a:xfrm rot="5400000">
              <a:off x="6484454" y="5583747"/>
              <a:ext cx="0" cy="14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737256" y="4189417"/>
            <a:ext cx="1035686" cy="1630902"/>
            <a:chOff x="5213256" y="4189417"/>
            <a:chExt cx="1035686" cy="1630902"/>
          </a:xfrm>
        </p:grpSpPr>
        <p:grpSp>
          <p:nvGrpSpPr>
            <p:cNvPr id="178" name="Group 186"/>
            <p:cNvGrpSpPr/>
            <p:nvPr/>
          </p:nvGrpSpPr>
          <p:grpSpPr>
            <a:xfrm>
              <a:off x="5774132" y="5500702"/>
              <a:ext cx="474810" cy="319617"/>
              <a:chOff x="3764540" y="5633529"/>
              <a:chExt cx="474810" cy="319617"/>
            </a:xfrm>
          </p:grpSpPr>
          <p:sp>
            <p:nvSpPr>
              <p:cNvPr id="184" name="Oval 109"/>
              <p:cNvSpPr>
                <a:spLocks noChangeArrowheads="1"/>
              </p:cNvSpPr>
              <p:nvPr/>
            </p:nvSpPr>
            <p:spPr bwMode="auto">
              <a:xfrm>
                <a:off x="3835395" y="564199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FF33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" name="Text Box 110"/>
              <p:cNvSpPr txBox="1">
                <a:spLocks noChangeArrowheads="1"/>
              </p:cNvSpPr>
              <p:nvPr/>
            </p:nvSpPr>
            <p:spPr bwMode="auto">
              <a:xfrm>
                <a:off x="3764540" y="5633529"/>
                <a:ext cx="47481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solidFill>
                      <a:srgbClr val="FF33CC"/>
                    </a:solidFill>
                  </a:rPr>
                  <a:t>Δ</a:t>
                </a:r>
                <a:r>
                  <a:rPr lang="en-US" sz="1400" dirty="0">
                    <a:solidFill>
                      <a:srgbClr val="FF33CC"/>
                    </a:solidFill>
                  </a:rPr>
                  <a:t>PC</a:t>
                </a:r>
              </a:p>
            </p:txBody>
          </p:sp>
        </p:grpSp>
        <p:sp>
          <p:nvSpPr>
            <p:cNvPr id="179" name="Line 112"/>
            <p:cNvSpPr>
              <a:spLocks noChangeShapeType="1"/>
            </p:cNvSpPr>
            <p:nvPr/>
          </p:nvSpPr>
          <p:spPr bwMode="auto">
            <a:xfrm>
              <a:off x="6000760" y="5000635"/>
              <a:ext cx="0" cy="504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" name="Line 111"/>
            <p:cNvSpPr>
              <a:spLocks noChangeShapeType="1"/>
            </p:cNvSpPr>
            <p:nvPr/>
          </p:nvSpPr>
          <p:spPr bwMode="auto">
            <a:xfrm>
              <a:off x="5425884" y="5660512"/>
              <a:ext cx="432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1" name="Line 111"/>
            <p:cNvSpPr>
              <a:spLocks noChangeShapeType="1"/>
            </p:cNvSpPr>
            <p:nvPr/>
          </p:nvSpPr>
          <p:spPr bwMode="auto">
            <a:xfrm>
              <a:off x="5213256" y="4189417"/>
              <a:ext cx="21600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 type="triangle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Line 112"/>
            <p:cNvSpPr>
              <a:spLocks noChangeShapeType="1"/>
            </p:cNvSpPr>
            <p:nvPr/>
          </p:nvSpPr>
          <p:spPr bwMode="auto">
            <a:xfrm>
              <a:off x="5429256" y="4189417"/>
              <a:ext cx="0" cy="147600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8" name="Group 125"/>
          <p:cNvGrpSpPr>
            <a:grpSpLocks/>
          </p:cNvGrpSpPr>
          <p:nvPr/>
        </p:nvGrpSpPr>
        <p:grpSpPr bwMode="auto">
          <a:xfrm>
            <a:off x="5672140" y="2786083"/>
            <a:ext cx="360363" cy="311150"/>
            <a:chOff x="1234" y="2215"/>
            <a:chExt cx="227" cy="196"/>
          </a:xfrm>
        </p:grpSpPr>
        <p:sp>
          <p:nvSpPr>
            <p:cNvPr id="193" name="Oval 126"/>
            <p:cNvSpPr>
              <a:spLocks noChangeArrowheads="1"/>
            </p:cNvSpPr>
            <p:nvPr/>
          </p:nvSpPr>
          <p:spPr bwMode="auto">
            <a:xfrm>
              <a:off x="1265" y="2215"/>
              <a:ext cx="196" cy="196"/>
            </a:xfrm>
            <a:prstGeom prst="ellipse">
              <a:avLst/>
            </a:prstGeom>
            <a:noFill/>
            <a:ln w="9525" algn="ctr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Text Box 127"/>
            <p:cNvSpPr txBox="1">
              <a:spLocks noChangeArrowheads="1"/>
            </p:cNvSpPr>
            <p:nvPr/>
          </p:nvSpPr>
          <p:spPr bwMode="auto">
            <a:xfrm>
              <a:off x="1234" y="2215"/>
              <a:ext cx="22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</a:rPr>
                <a:t>LC</a:t>
              </a:r>
            </a:p>
          </p:txBody>
        </p:sp>
      </p:grpSp>
      <p:grpSp>
        <p:nvGrpSpPr>
          <p:cNvPr id="189" name="Group 128"/>
          <p:cNvGrpSpPr>
            <a:grpSpLocks/>
          </p:cNvGrpSpPr>
          <p:nvPr/>
        </p:nvGrpSpPr>
        <p:grpSpPr bwMode="auto">
          <a:xfrm>
            <a:off x="5257802" y="2786083"/>
            <a:ext cx="1317625" cy="152400"/>
            <a:chOff x="2352" y="1344"/>
            <a:chExt cx="830" cy="96"/>
          </a:xfrm>
        </p:grpSpPr>
        <p:sp>
          <p:nvSpPr>
            <p:cNvPr id="190" name="Line 129"/>
            <p:cNvSpPr>
              <a:spLocks noChangeShapeType="1"/>
            </p:cNvSpPr>
            <p:nvPr/>
          </p:nvSpPr>
          <p:spPr bwMode="auto">
            <a:xfrm>
              <a:off x="2352" y="1344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1" name="Line 130"/>
            <p:cNvSpPr>
              <a:spLocks noChangeShapeType="1"/>
            </p:cNvSpPr>
            <p:nvPr/>
          </p:nvSpPr>
          <p:spPr bwMode="auto">
            <a:xfrm>
              <a:off x="2352" y="1440"/>
              <a:ext cx="28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Line 131"/>
            <p:cNvSpPr>
              <a:spLocks noChangeShapeType="1"/>
            </p:cNvSpPr>
            <p:nvPr/>
          </p:nvSpPr>
          <p:spPr bwMode="auto">
            <a:xfrm>
              <a:off x="2846" y="1440"/>
              <a:ext cx="336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6215557" y="5718719"/>
            <a:ext cx="1178496" cy="484195"/>
            <a:chOff x="4691557" y="5718718"/>
            <a:chExt cx="1178496" cy="484195"/>
          </a:xfrm>
        </p:grpSpPr>
        <p:sp>
          <p:nvSpPr>
            <p:cNvPr id="196" name="Line 177"/>
            <p:cNvSpPr>
              <a:spLocks noChangeShapeType="1"/>
            </p:cNvSpPr>
            <p:nvPr/>
          </p:nvSpPr>
          <p:spPr bwMode="auto">
            <a:xfrm rot="5400000" flipH="1" flipV="1">
              <a:off x="5512863" y="5647280"/>
              <a:ext cx="285752" cy="4286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691557" y="5864359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 - </a:t>
              </a:r>
              <a:r>
                <a:rPr lang="el-GR" sz="1600" dirty="0">
                  <a:solidFill>
                    <a:srgbClr val="FF0000"/>
                  </a:solidFill>
                </a:rPr>
                <a:t>δ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7816757" y="1000108"/>
            <a:ext cx="2554975" cy="655084"/>
            <a:chOff x="6292756" y="1000108"/>
            <a:chExt cx="2554975" cy="655084"/>
          </a:xfrm>
        </p:grpSpPr>
        <p:sp>
          <p:nvSpPr>
            <p:cNvPr id="200" name="Line 177"/>
            <p:cNvSpPr>
              <a:spLocks noChangeShapeType="1"/>
            </p:cNvSpPr>
            <p:nvPr/>
          </p:nvSpPr>
          <p:spPr bwMode="auto">
            <a:xfrm>
              <a:off x="6805132" y="1176852"/>
              <a:ext cx="1260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6834235" y="1204375"/>
              <a:ext cx="1260000" cy="72000"/>
            </a:xfrm>
            <a:custGeom>
              <a:avLst/>
              <a:gdLst>
                <a:gd name="connsiteX0" fmla="*/ 0 w 1713397"/>
                <a:gd name="connsiteY0" fmla="*/ 846667 h 846667"/>
                <a:gd name="connsiteX1" fmla="*/ 33866 w 1713397"/>
                <a:gd name="connsiteY1" fmla="*/ 770467 h 846667"/>
                <a:gd name="connsiteX2" fmla="*/ 160866 w 1713397"/>
                <a:gd name="connsiteY2" fmla="*/ 558800 h 846667"/>
                <a:gd name="connsiteX3" fmla="*/ 203200 w 1713397"/>
                <a:gd name="connsiteY3" fmla="*/ 431800 h 846667"/>
                <a:gd name="connsiteX4" fmla="*/ 245533 w 1713397"/>
                <a:gd name="connsiteY4" fmla="*/ 372534 h 846667"/>
                <a:gd name="connsiteX5" fmla="*/ 313266 w 1713397"/>
                <a:gd name="connsiteY5" fmla="*/ 194734 h 846667"/>
                <a:gd name="connsiteX6" fmla="*/ 338666 w 1713397"/>
                <a:gd name="connsiteY6" fmla="*/ 110067 h 846667"/>
                <a:gd name="connsiteX7" fmla="*/ 364066 w 1713397"/>
                <a:gd name="connsiteY7" fmla="*/ 76200 h 846667"/>
                <a:gd name="connsiteX8" fmla="*/ 372533 w 1713397"/>
                <a:gd name="connsiteY8" fmla="*/ 42334 h 846667"/>
                <a:gd name="connsiteX9" fmla="*/ 381000 w 1713397"/>
                <a:gd name="connsiteY9" fmla="*/ 0 h 846667"/>
                <a:gd name="connsiteX10" fmla="*/ 397933 w 1713397"/>
                <a:gd name="connsiteY10" fmla="*/ 118534 h 846667"/>
                <a:gd name="connsiteX11" fmla="*/ 406400 w 1713397"/>
                <a:gd name="connsiteY11" fmla="*/ 143934 h 846667"/>
                <a:gd name="connsiteX12" fmla="*/ 414866 w 1713397"/>
                <a:gd name="connsiteY12" fmla="*/ 211667 h 846667"/>
                <a:gd name="connsiteX13" fmla="*/ 423333 w 1713397"/>
                <a:gd name="connsiteY13" fmla="*/ 364067 h 846667"/>
                <a:gd name="connsiteX14" fmla="*/ 474133 w 1713397"/>
                <a:gd name="connsiteY14" fmla="*/ 423334 h 846667"/>
                <a:gd name="connsiteX15" fmla="*/ 491066 w 1713397"/>
                <a:gd name="connsiteY15" fmla="*/ 482600 h 846667"/>
                <a:gd name="connsiteX16" fmla="*/ 533400 w 1713397"/>
                <a:gd name="connsiteY16" fmla="*/ 643467 h 846667"/>
                <a:gd name="connsiteX17" fmla="*/ 558800 w 1713397"/>
                <a:gd name="connsiteY17" fmla="*/ 635000 h 846667"/>
                <a:gd name="connsiteX18" fmla="*/ 601133 w 1713397"/>
                <a:gd name="connsiteY18" fmla="*/ 516467 h 846667"/>
                <a:gd name="connsiteX19" fmla="*/ 660400 w 1713397"/>
                <a:gd name="connsiteY19" fmla="*/ 448734 h 846667"/>
                <a:gd name="connsiteX20" fmla="*/ 677333 w 1713397"/>
                <a:gd name="connsiteY20" fmla="*/ 423334 h 846667"/>
                <a:gd name="connsiteX21" fmla="*/ 745066 w 1713397"/>
                <a:gd name="connsiteY21" fmla="*/ 448734 h 846667"/>
                <a:gd name="connsiteX22" fmla="*/ 770466 w 1713397"/>
                <a:gd name="connsiteY22" fmla="*/ 457200 h 846667"/>
                <a:gd name="connsiteX23" fmla="*/ 838200 w 1713397"/>
                <a:gd name="connsiteY23" fmla="*/ 491067 h 846667"/>
                <a:gd name="connsiteX24" fmla="*/ 872066 w 1713397"/>
                <a:gd name="connsiteY24" fmla="*/ 508000 h 846667"/>
                <a:gd name="connsiteX25" fmla="*/ 880533 w 1713397"/>
                <a:gd name="connsiteY25" fmla="*/ 533400 h 846667"/>
                <a:gd name="connsiteX26" fmla="*/ 889000 w 1713397"/>
                <a:gd name="connsiteY26" fmla="*/ 508000 h 846667"/>
                <a:gd name="connsiteX27" fmla="*/ 939800 w 1713397"/>
                <a:gd name="connsiteY27" fmla="*/ 389467 h 846667"/>
                <a:gd name="connsiteX28" fmla="*/ 982133 w 1713397"/>
                <a:gd name="connsiteY28" fmla="*/ 304800 h 846667"/>
                <a:gd name="connsiteX29" fmla="*/ 1024466 w 1713397"/>
                <a:gd name="connsiteY29" fmla="*/ 287867 h 846667"/>
                <a:gd name="connsiteX30" fmla="*/ 1041400 w 1713397"/>
                <a:gd name="connsiteY30" fmla="*/ 270934 h 846667"/>
                <a:gd name="connsiteX31" fmla="*/ 1159933 w 1713397"/>
                <a:gd name="connsiteY31" fmla="*/ 270934 h 846667"/>
                <a:gd name="connsiteX32" fmla="*/ 1193800 w 1713397"/>
                <a:gd name="connsiteY32" fmla="*/ 287867 h 846667"/>
                <a:gd name="connsiteX33" fmla="*/ 1227666 w 1713397"/>
                <a:gd name="connsiteY33" fmla="*/ 347134 h 846667"/>
                <a:gd name="connsiteX34" fmla="*/ 1244600 w 1713397"/>
                <a:gd name="connsiteY34" fmla="*/ 364067 h 846667"/>
                <a:gd name="connsiteX35" fmla="*/ 1270000 w 1713397"/>
                <a:gd name="connsiteY35" fmla="*/ 406400 h 846667"/>
                <a:gd name="connsiteX36" fmla="*/ 1286933 w 1713397"/>
                <a:gd name="connsiteY36" fmla="*/ 431800 h 846667"/>
                <a:gd name="connsiteX37" fmla="*/ 1320800 w 1713397"/>
                <a:gd name="connsiteY37" fmla="*/ 448734 h 846667"/>
                <a:gd name="connsiteX38" fmla="*/ 1397000 w 1713397"/>
                <a:gd name="connsiteY38" fmla="*/ 558800 h 846667"/>
                <a:gd name="connsiteX39" fmla="*/ 1413933 w 1713397"/>
                <a:gd name="connsiteY39" fmla="*/ 626534 h 846667"/>
                <a:gd name="connsiteX40" fmla="*/ 1430866 w 1713397"/>
                <a:gd name="connsiteY40" fmla="*/ 651934 h 846667"/>
                <a:gd name="connsiteX41" fmla="*/ 1447800 w 1713397"/>
                <a:gd name="connsiteY41" fmla="*/ 711200 h 846667"/>
                <a:gd name="connsiteX42" fmla="*/ 1456266 w 1713397"/>
                <a:gd name="connsiteY42" fmla="*/ 736600 h 846667"/>
                <a:gd name="connsiteX43" fmla="*/ 1473200 w 1713397"/>
                <a:gd name="connsiteY43" fmla="*/ 753534 h 846667"/>
                <a:gd name="connsiteX44" fmla="*/ 1464733 w 1713397"/>
                <a:gd name="connsiteY44" fmla="*/ 685800 h 846667"/>
                <a:gd name="connsiteX45" fmla="*/ 1524000 w 1713397"/>
                <a:gd name="connsiteY45" fmla="*/ 313267 h 846667"/>
                <a:gd name="connsiteX46" fmla="*/ 1574800 w 1713397"/>
                <a:gd name="connsiteY46" fmla="*/ 321734 h 846667"/>
                <a:gd name="connsiteX47" fmla="*/ 1608666 w 1713397"/>
                <a:gd name="connsiteY47" fmla="*/ 355600 h 846667"/>
                <a:gd name="connsiteX48" fmla="*/ 1634066 w 1713397"/>
                <a:gd name="connsiteY48" fmla="*/ 364067 h 846667"/>
                <a:gd name="connsiteX49" fmla="*/ 1676400 w 1713397"/>
                <a:gd name="connsiteY49" fmla="*/ 330200 h 846667"/>
                <a:gd name="connsiteX50" fmla="*/ 1710266 w 1713397"/>
                <a:gd name="connsiteY50" fmla="*/ 296334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13397" h="846667">
                  <a:moveTo>
                    <a:pt x="0" y="846667"/>
                  </a:moveTo>
                  <a:cubicBezTo>
                    <a:pt x="11289" y="821267"/>
                    <a:pt x="20307" y="794731"/>
                    <a:pt x="33866" y="770467"/>
                  </a:cubicBezTo>
                  <a:cubicBezTo>
                    <a:pt x="74004" y="698640"/>
                    <a:pt x="124069" y="632395"/>
                    <a:pt x="160866" y="558800"/>
                  </a:cubicBezTo>
                  <a:cubicBezTo>
                    <a:pt x="180822" y="518888"/>
                    <a:pt x="184735" y="472424"/>
                    <a:pt x="203200" y="431800"/>
                  </a:cubicBezTo>
                  <a:cubicBezTo>
                    <a:pt x="213246" y="409699"/>
                    <a:pt x="233743" y="393756"/>
                    <a:pt x="245533" y="372534"/>
                  </a:cubicBezTo>
                  <a:cubicBezTo>
                    <a:pt x="280168" y="310190"/>
                    <a:pt x="295253" y="262283"/>
                    <a:pt x="313266" y="194734"/>
                  </a:cubicBezTo>
                  <a:cubicBezTo>
                    <a:pt x="324479" y="152686"/>
                    <a:pt x="316636" y="149721"/>
                    <a:pt x="338666" y="110067"/>
                  </a:cubicBezTo>
                  <a:cubicBezTo>
                    <a:pt x="345519" y="97732"/>
                    <a:pt x="355599" y="87489"/>
                    <a:pt x="364066" y="76200"/>
                  </a:cubicBezTo>
                  <a:cubicBezTo>
                    <a:pt x="366888" y="64911"/>
                    <a:pt x="370009" y="53693"/>
                    <a:pt x="372533" y="42334"/>
                  </a:cubicBezTo>
                  <a:cubicBezTo>
                    <a:pt x="375655" y="28286"/>
                    <a:pt x="381000" y="0"/>
                    <a:pt x="381000" y="0"/>
                  </a:cubicBezTo>
                  <a:cubicBezTo>
                    <a:pt x="386268" y="47420"/>
                    <a:pt x="387149" y="75400"/>
                    <a:pt x="397933" y="118534"/>
                  </a:cubicBezTo>
                  <a:cubicBezTo>
                    <a:pt x="400098" y="127192"/>
                    <a:pt x="403578" y="135467"/>
                    <a:pt x="406400" y="143934"/>
                  </a:cubicBezTo>
                  <a:cubicBezTo>
                    <a:pt x="409222" y="166512"/>
                    <a:pt x="413121" y="188981"/>
                    <a:pt x="414866" y="211667"/>
                  </a:cubicBezTo>
                  <a:cubicBezTo>
                    <a:pt x="418768" y="262395"/>
                    <a:pt x="414232" y="314009"/>
                    <a:pt x="423333" y="364067"/>
                  </a:cubicBezTo>
                  <a:cubicBezTo>
                    <a:pt x="425747" y="377343"/>
                    <a:pt x="464355" y="413556"/>
                    <a:pt x="474133" y="423334"/>
                  </a:cubicBezTo>
                  <a:cubicBezTo>
                    <a:pt x="479214" y="438576"/>
                    <a:pt x="489648" y="467712"/>
                    <a:pt x="491066" y="482600"/>
                  </a:cubicBezTo>
                  <a:cubicBezTo>
                    <a:pt x="506259" y="642126"/>
                    <a:pt x="454974" y="604255"/>
                    <a:pt x="533400" y="643467"/>
                  </a:cubicBezTo>
                  <a:cubicBezTo>
                    <a:pt x="541867" y="640645"/>
                    <a:pt x="552992" y="641776"/>
                    <a:pt x="558800" y="635000"/>
                  </a:cubicBezTo>
                  <a:cubicBezTo>
                    <a:pt x="596871" y="590583"/>
                    <a:pt x="576826" y="569132"/>
                    <a:pt x="601133" y="516467"/>
                  </a:cubicBezTo>
                  <a:cubicBezTo>
                    <a:pt x="615192" y="486005"/>
                    <a:pt x="640302" y="472851"/>
                    <a:pt x="660400" y="448734"/>
                  </a:cubicBezTo>
                  <a:cubicBezTo>
                    <a:pt x="666914" y="440917"/>
                    <a:pt x="671689" y="431801"/>
                    <a:pt x="677333" y="423334"/>
                  </a:cubicBezTo>
                  <a:lnTo>
                    <a:pt x="745066" y="448734"/>
                  </a:lnTo>
                  <a:cubicBezTo>
                    <a:pt x="753453" y="451784"/>
                    <a:pt x="762341" y="453507"/>
                    <a:pt x="770466" y="457200"/>
                  </a:cubicBezTo>
                  <a:cubicBezTo>
                    <a:pt x="793446" y="467645"/>
                    <a:pt x="815622" y="479778"/>
                    <a:pt x="838200" y="491067"/>
                  </a:cubicBezTo>
                  <a:lnTo>
                    <a:pt x="872066" y="508000"/>
                  </a:lnTo>
                  <a:cubicBezTo>
                    <a:pt x="874888" y="516467"/>
                    <a:pt x="871608" y="533400"/>
                    <a:pt x="880533" y="533400"/>
                  </a:cubicBezTo>
                  <a:cubicBezTo>
                    <a:pt x="889458" y="533400"/>
                    <a:pt x="885602" y="516252"/>
                    <a:pt x="889000" y="508000"/>
                  </a:cubicBezTo>
                  <a:cubicBezTo>
                    <a:pt x="905367" y="468251"/>
                    <a:pt x="924220" y="429531"/>
                    <a:pt x="939800" y="389467"/>
                  </a:cubicBezTo>
                  <a:cubicBezTo>
                    <a:pt x="956209" y="347272"/>
                    <a:pt x="936551" y="345317"/>
                    <a:pt x="982133" y="304800"/>
                  </a:cubicBezTo>
                  <a:cubicBezTo>
                    <a:pt x="993492" y="294703"/>
                    <a:pt x="1010355" y="293511"/>
                    <a:pt x="1024466" y="287867"/>
                  </a:cubicBezTo>
                  <a:cubicBezTo>
                    <a:pt x="1030111" y="282223"/>
                    <a:pt x="1033926" y="273737"/>
                    <a:pt x="1041400" y="270934"/>
                  </a:cubicBezTo>
                  <a:cubicBezTo>
                    <a:pt x="1084127" y="254911"/>
                    <a:pt x="1115613" y="265394"/>
                    <a:pt x="1159933" y="270934"/>
                  </a:cubicBezTo>
                  <a:cubicBezTo>
                    <a:pt x="1171222" y="276578"/>
                    <a:pt x="1184217" y="279653"/>
                    <a:pt x="1193800" y="287867"/>
                  </a:cubicBezTo>
                  <a:cubicBezTo>
                    <a:pt x="1240138" y="327585"/>
                    <a:pt x="1204883" y="309162"/>
                    <a:pt x="1227666" y="347134"/>
                  </a:cubicBezTo>
                  <a:cubicBezTo>
                    <a:pt x="1231773" y="353979"/>
                    <a:pt x="1238955" y="358423"/>
                    <a:pt x="1244600" y="364067"/>
                  </a:cubicBezTo>
                  <a:cubicBezTo>
                    <a:pt x="1259303" y="408179"/>
                    <a:pt x="1243434" y="373194"/>
                    <a:pt x="1270000" y="406400"/>
                  </a:cubicBezTo>
                  <a:cubicBezTo>
                    <a:pt x="1276357" y="414346"/>
                    <a:pt x="1279116" y="425286"/>
                    <a:pt x="1286933" y="431800"/>
                  </a:cubicBezTo>
                  <a:cubicBezTo>
                    <a:pt x="1296629" y="439880"/>
                    <a:pt x="1309511" y="443089"/>
                    <a:pt x="1320800" y="448734"/>
                  </a:cubicBezTo>
                  <a:cubicBezTo>
                    <a:pt x="1346200" y="485423"/>
                    <a:pt x="1376295" y="519271"/>
                    <a:pt x="1397000" y="558800"/>
                  </a:cubicBezTo>
                  <a:cubicBezTo>
                    <a:pt x="1407799" y="579416"/>
                    <a:pt x="1405980" y="604662"/>
                    <a:pt x="1413933" y="626534"/>
                  </a:cubicBezTo>
                  <a:cubicBezTo>
                    <a:pt x="1417410" y="636097"/>
                    <a:pt x="1425222" y="643467"/>
                    <a:pt x="1430866" y="651934"/>
                  </a:cubicBezTo>
                  <a:cubicBezTo>
                    <a:pt x="1436511" y="671689"/>
                    <a:pt x="1441896" y="691521"/>
                    <a:pt x="1447800" y="711200"/>
                  </a:cubicBezTo>
                  <a:cubicBezTo>
                    <a:pt x="1450364" y="719748"/>
                    <a:pt x="1451674" y="728947"/>
                    <a:pt x="1456266" y="736600"/>
                  </a:cubicBezTo>
                  <a:cubicBezTo>
                    <a:pt x="1460373" y="743445"/>
                    <a:pt x="1467555" y="747889"/>
                    <a:pt x="1473200" y="753534"/>
                  </a:cubicBezTo>
                  <a:cubicBezTo>
                    <a:pt x="1470378" y="730956"/>
                    <a:pt x="1462125" y="708404"/>
                    <a:pt x="1464733" y="685800"/>
                  </a:cubicBezTo>
                  <a:cubicBezTo>
                    <a:pt x="1479146" y="560889"/>
                    <a:pt x="1524000" y="313267"/>
                    <a:pt x="1524000" y="313267"/>
                  </a:cubicBezTo>
                  <a:cubicBezTo>
                    <a:pt x="1540933" y="316089"/>
                    <a:pt x="1559445" y="314057"/>
                    <a:pt x="1574800" y="321734"/>
                  </a:cubicBezTo>
                  <a:cubicBezTo>
                    <a:pt x="1589079" y="328874"/>
                    <a:pt x="1595675" y="346321"/>
                    <a:pt x="1608666" y="355600"/>
                  </a:cubicBezTo>
                  <a:cubicBezTo>
                    <a:pt x="1615928" y="360787"/>
                    <a:pt x="1625599" y="361245"/>
                    <a:pt x="1634066" y="364067"/>
                  </a:cubicBezTo>
                  <a:cubicBezTo>
                    <a:pt x="1648177" y="352778"/>
                    <a:pt x="1664311" y="343632"/>
                    <a:pt x="1676400" y="330200"/>
                  </a:cubicBezTo>
                  <a:cubicBezTo>
                    <a:pt x="1713397" y="289092"/>
                    <a:pt x="1710266" y="255058"/>
                    <a:pt x="1710266" y="29633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Line 111"/>
            <p:cNvSpPr>
              <a:spLocks noChangeShapeType="1"/>
            </p:cNvSpPr>
            <p:nvPr/>
          </p:nvSpPr>
          <p:spPr bwMode="auto">
            <a:xfrm>
              <a:off x="6803512" y="1231356"/>
              <a:ext cx="1260000" cy="0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none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292756" y="1000108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01024" y="107154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33CC"/>
                  </a:solidFill>
                </a:rPr>
                <a:t>MAX - </a:t>
              </a:r>
              <a:r>
                <a:rPr lang="el-GR" sz="1600" dirty="0">
                  <a:solidFill>
                    <a:srgbClr val="FF33CC"/>
                  </a:solidFill>
                </a:rPr>
                <a:t>δ</a:t>
              </a:r>
              <a:endParaRPr lang="en-IN" sz="1600" dirty="0">
                <a:solidFill>
                  <a:srgbClr val="FF33CC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500826" y="1285860"/>
              <a:ext cx="1934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Negligible back-off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7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74190"/>
            <a:ext cx="8229600" cy="584095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DOF analysis and control objectives</a:t>
            </a:r>
          </a:p>
          <a:p>
            <a:pPr lvl="1"/>
            <a:r>
              <a:rPr lang="en-IN" dirty="0"/>
              <a:t>Production rate</a:t>
            </a:r>
          </a:p>
          <a:p>
            <a:pPr lvl="1"/>
            <a:r>
              <a:rPr lang="en-IN" dirty="0"/>
              <a:t>Product quality</a:t>
            </a:r>
          </a:p>
          <a:p>
            <a:pPr lvl="1"/>
            <a:r>
              <a:rPr lang="en-IN" dirty="0"/>
              <a:t>Safety limits (</a:t>
            </a:r>
            <a:r>
              <a:rPr lang="en-IN" dirty="0" err="1"/>
              <a:t>eg</a:t>
            </a:r>
            <a:r>
              <a:rPr lang="en-IN" dirty="0"/>
              <a:t> UFL &lt; gas loop composition &lt; LFL)</a:t>
            </a:r>
          </a:p>
          <a:p>
            <a:pPr lvl="1"/>
            <a:r>
              <a:rPr lang="en-IN" dirty="0"/>
              <a:t>Economic</a:t>
            </a:r>
          </a:p>
          <a:p>
            <a:pPr>
              <a:spcBef>
                <a:spcPts val="1200"/>
              </a:spcBef>
            </a:pPr>
            <a:r>
              <a:rPr lang="en-IN" dirty="0"/>
              <a:t>Choose TPM</a:t>
            </a:r>
          </a:p>
          <a:p>
            <a:pPr lvl="1"/>
            <a:r>
              <a:rPr lang="en-IN" dirty="0"/>
              <a:t>Feed set by an upstream process</a:t>
            </a:r>
          </a:p>
          <a:p>
            <a:pPr lvl="1"/>
            <a:r>
              <a:rPr lang="en-IN" dirty="0"/>
              <a:t>On demand operation (utility plants)</a:t>
            </a:r>
          </a:p>
          <a:p>
            <a:pPr lvl="1"/>
            <a:r>
              <a:rPr lang="en-IN" dirty="0"/>
              <a:t>Flexible</a:t>
            </a:r>
          </a:p>
          <a:p>
            <a:pPr lvl="2"/>
            <a:r>
              <a:rPr lang="en-IN" dirty="0"/>
              <a:t>Inside the recycle loop at the feed of the most non-linear/fragile unit</a:t>
            </a:r>
          </a:p>
          <a:p>
            <a:pPr lvl="2"/>
            <a:r>
              <a:rPr lang="en-IN" dirty="0"/>
              <a:t>If bottleneck is known, at the bottleneck inside the recycle loop</a:t>
            </a:r>
          </a:p>
          <a:p>
            <a:pPr>
              <a:spcBef>
                <a:spcPts val="1200"/>
              </a:spcBef>
            </a:pPr>
            <a:r>
              <a:rPr lang="en-IN" dirty="0"/>
              <a:t>Design “local” loops for closing all independent material and energy balances around the TPM</a:t>
            </a:r>
          </a:p>
          <a:p>
            <a:pPr lvl="1"/>
            <a:r>
              <a:rPr lang="en-IN" dirty="0"/>
              <a:t>Radiate outwards from the TPM</a:t>
            </a:r>
          </a:p>
          <a:p>
            <a:pPr lvl="1"/>
            <a:r>
              <a:rPr lang="en-IN" dirty="0"/>
              <a:t>Check consistency of material / energy balance closure (</a:t>
            </a:r>
            <a:r>
              <a:rPr lang="en-IN" b="1" dirty="0"/>
              <a:t>Downs’ Drill</a:t>
            </a:r>
            <a:r>
              <a:rPr lang="en-IN" dirty="0"/>
              <a:t>)</a:t>
            </a:r>
          </a:p>
          <a:p>
            <a:pPr>
              <a:spcBef>
                <a:spcPts val="1200"/>
              </a:spcBef>
            </a:pPr>
            <a:r>
              <a:rPr lang="en-IN" dirty="0"/>
              <a:t>Choose loop </a:t>
            </a:r>
            <a:r>
              <a:rPr lang="en-IN" dirty="0" err="1"/>
              <a:t>setpoints</a:t>
            </a:r>
            <a:r>
              <a:rPr lang="en-IN" dirty="0"/>
              <a:t> “wisely”</a:t>
            </a:r>
          </a:p>
          <a:p>
            <a:pPr lvl="1"/>
            <a:r>
              <a:rPr lang="en-IN" dirty="0"/>
              <a:t>Usually governed by economic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7842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Basics: Throughput Manipulation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3452" y="945048"/>
            <a:ext cx="7658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THROUGHOUT MANIPULATOR (TPM)</a:t>
            </a:r>
          </a:p>
          <a:p>
            <a:r>
              <a:rPr lang="en-IN" sz="2000" b="1" dirty="0"/>
              <a:t>The </a:t>
            </a:r>
            <a:r>
              <a:rPr lang="en-IN" sz="2000" b="1" dirty="0" err="1"/>
              <a:t>setpoint</a:t>
            </a:r>
            <a:r>
              <a:rPr lang="en-IN" sz="2000" b="1" dirty="0"/>
              <a:t> adjusted to effect a change in production/processing rate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2743200" y="2133605"/>
            <a:ext cx="565150" cy="957262"/>
            <a:chOff x="768" y="981"/>
            <a:chExt cx="356" cy="603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816" y="1283"/>
              <a:ext cx="227" cy="196"/>
              <a:chOff x="1234" y="2215"/>
              <a:chExt cx="227" cy="196"/>
            </a:xfrm>
          </p:grpSpPr>
          <p:sp>
            <p:nvSpPr>
              <p:cNvPr id="13" name="Oval 30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Text Box 31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1056" y="1392"/>
              <a:ext cx="48" cy="192"/>
              <a:chOff x="3490" y="1934"/>
              <a:chExt cx="48" cy="192"/>
            </a:xfrm>
          </p:grpSpPr>
          <p:sp>
            <p:nvSpPr>
              <p:cNvPr id="11" name="Line 33"/>
              <p:cNvSpPr>
                <a:spLocks noChangeShapeType="1"/>
              </p:cNvSpPr>
              <p:nvPr/>
            </p:nvSpPr>
            <p:spPr bwMode="auto">
              <a:xfrm flipV="1">
                <a:off x="3538" y="193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Line 34"/>
              <p:cNvSpPr>
                <a:spLocks noChangeShapeType="1"/>
              </p:cNvSpPr>
              <p:nvPr/>
            </p:nvSpPr>
            <p:spPr bwMode="auto">
              <a:xfrm flipH="1">
                <a:off x="3490" y="1934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" name="Line 36"/>
            <p:cNvSpPr>
              <a:spLocks noChangeShapeType="1"/>
            </p:cNvSpPr>
            <p:nvPr/>
          </p:nvSpPr>
          <p:spPr bwMode="auto">
            <a:xfrm rot="5400000">
              <a:off x="888" y="1217"/>
              <a:ext cx="14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768" y="981"/>
              <a:ext cx="35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0000CC"/>
                  </a:solidFill>
                </a:rPr>
                <a:t>TPM</a:t>
              </a:r>
            </a:p>
          </p:txBody>
        </p:sp>
      </p:grpSp>
      <p:grpSp>
        <p:nvGrpSpPr>
          <p:cNvPr id="15" name="Group 139"/>
          <p:cNvGrpSpPr>
            <a:grpSpLocks/>
          </p:cNvGrpSpPr>
          <p:nvPr/>
        </p:nvGrpSpPr>
        <p:grpSpPr bwMode="auto">
          <a:xfrm>
            <a:off x="4343401" y="2624143"/>
            <a:ext cx="4791075" cy="322263"/>
            <a:chOff x="1776" y="1290"/>
            <a:chExt cx="3018" cy="203"/>
          </a:xfrm>
        </p:grpSpPr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1776" y="1290"/>
              <a:ext cx="426" cy="196"/>
              <a:chOff x="1776" y="1290"/>
              <a:chExt cx="426" cy="196"/>
            </a:xfrm>
          </p:grpSpPr>
          <p:grpSp>
            <p:nvGrpSpPr>
              <p:cNvPr id="27" name="Group 44"/>
              <p:cNvGrpSpPr>
                <a:grpSpLocks/>
              </p:cNvGrpSpPr>
              <p:nvPr/>
            </p:nvGrpSpPr>
            <p:grpSpPr bwMode="auto">
              <a:xfrm>
                <a:off x="1975" y="1290"/>
                <a:ext cx="227" cy="196"/>
                <a:chOff x="1234" y="2215"/>
                <a:chExt cx="227" cy="196"/>
              </a:xfrm>
            </p:grpSpPr>
            <p:sp>
              <p:nvSpPr>
                <p:cNvPr id="29" name="Oval 4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234" y="2215"/>
                  <a:ext cx="223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</p:grpSp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>
                <a:off x="1776" y="1392"/>
                <a:ext cx="23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7" name="Group 56"/>
            <p:cNvGrpSpPr>
              <a:grpSpLocks/>
            </p:cNvGrpSpPr>
            <p:nvPr/>
          </p:nvGrpSpPr>
          <p:grpSpPr bwMode="auto">
            <a:xfrm>
              <a:off x="3120" y="1292"/>
              <a:ext cx="426" cy="196"/>
              <a:chOff x="3120" y="1292"/>
              <a:chExt cx="426" cy="196"/>
            </a:xfrm>
          </p:grpSpPr>
          <p:grpSp>
            <p:nvGrpSpPr>
              <p:cNvPr id="23" name="Group 41"/>
              <p:cNvGrpSpPr>
                <a:grpSpLocks/>
              </p:cNvGrpSpPr>
              <p:nvPr/>
            </p:nvGrpSpPr>
            <p:grpSpPr bwMode="auto">
              <a:xfrm>
                <a:off x="3319" y="1292"/>
                <a:ext cx="227" cy="196"/>
                <a:chOff x="1234" y="2215"/>
                <a:chExt cx="227" cy="196"/>
              </a:xfrm>
            </p:grpSpPr>
            <p:sp>
              <p:nvSpPr>
                <p:cNvPr id="25" name="Oval 42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34" y="2215"/>
                  <a:ext cx="223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</p:grpSp>
          <p:sp>
            <p:nvSpPr>
              <p:cNvPr id="24" name="Line 48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23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>
              <a:off x="4512" y="1297"/>
              <a:ext cx="282" cy="196"/>
              <a:chOff x="4512" y="1297"/>
              <a:chExt cx="282" cy="196"/>
            </a:xfrm>
          </p:grpSpPr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4567" y="1297"/>
                <a:ext cx="227" cy="196"/>
                <a:chOff x="1234" y="2215"/>
                <a:chExt cx="227" cy="196"/>
              </a:xfrm>
            </p:grpSpPr>
            <p:sp>
              <p:nvSpPr>
                <p:cNvPr id="21" name="Oval 39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234" y="2215"/>
                  <a:ext cx="223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</p:grpSp>
          <p:sp>
            <p:nvSpPr>
              <p:cNvPr id="20" name="Line 49"/>
              <p:cNvSpPr>
                <a:spLocks noChangeShapeType="1"/>
              </p:cNvSpPr>
              <p:nvPr/>
            </p:nvSpPr>
            <p:spPr bwMode="auto">
              <a:xfrm>
                <a:off x="4512" y="1392"/>
                <a:ext cx="8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" name="Group 166"/>
          <p:cNvGrpSpPr>
            <a:grpSpLocks/>
          </p:cNvGrpSpPr>
          <p:nvPr/>
        </p:nvGrpSpPr>
        <p:grpSpPr bwMode="auto">
          <a:xfrm>
            <a:off x="2743200" y="3243268"/>
            <a:ext cx="6781800" cy="320675"/>
            <a:chOff x="768" y="1680"/>
            <a:chExt cx="4272" cy="202"/>
          </a:xfrm>
        </p:grpSpPr>
        <p:sp>
          <p:nvSpPr>
            <p:cNvPr id="32" name="Line 59"/>
            <p:cNvSpPr>
              <a:spLocks noChangeShapeType="1"/>
            </p:cNvSpPr>
            <p:nvPr/>
          </p:nvSpPr>
          <p:spPr bwMode="auto">
            <a:xfrm>
              <a:off x="76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61"/>
            <p:cNvSpPr>
              <a:spLocks/>
            </p:cNvSpPr>
            <p:nvPr/>
          </p:nvSpPr>
          <p:spPr bwMode="auto">
            <a:xfrm>
              <a:off x="1920" y="1776"/>
              <a:ext cx="432" cy="58"/>
            </a:xfrm>
            <a:custGeom>
              <a:avLst/>
              <a:gdLst>
                <a:gd name="T0" fmla="*/ 0 w 432"/>
                <a:gd name="T1" fmla="*/ 58 h 96"/>
                <a:gd name="T2" fmla="*/ 48 w 432"/>
                <a:gd name="T3" fmla="*/ 29 h 96"/>
                <a:gd name="T4" fmla="*/ 96 w 432"/>
                <a:gd name="T5" fmla="*/ 58 h 96"/>
                <a:gd name="T6" fmla="*/ 96 w 432"/>
                <a:gd name="T7" fmla="*/ 29 h 96"/>
                <a:gd name="T8" fmla="*/ 192 w 432"/>
                <a:gd name="T9" fmla="*/ 0 h 96"/>
                <a:gd name="T10" fmla="*/ 240 w 432"/>
                <a:gd name="T11" fmla="*/ 29 h 96"/>
                <a:gd name="T12" fmla="*/ 288 w 432"/>
                <a:gd name="T13" fmla="*/ 29 h 96"/>
                <a:gd name="T14" fmla="*/ 336 w 432"/>
                <a:gd name="T15" fmla="*/ 58 h 96"/>
                <a:gd name="T16" fmla="*/ 384 w 432"/>
                <a:gd name="T17" fmla="*/ 29 h 96"/>
                <a:gd name="T18" fmla="*/ 432 w 432"/>
                <a:gd name="T19" fmla="*/ 29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2"/>
                <a:gd name="T31" fmla="*/ 0 h 96"/>
                <a:gd name="T32" fmla="*/ 432 w 432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2" h="96">
                  <a:moveTo>
                    <a:pt x="0" y="96"/>
                  </a:moveTo>
                  <a:cubicBezTo>
                    <a:pt x="16" y="72"/>
                    <a:pt x="32" y="48"/>
                    <a:pt x="48" y="48"/>
                  </a:cubicBezTo>
                  <a:cubicBezTo>
                    <a:pt x="64" y="48"/>
                    <a:pt x="88" y="96"/>
                    <a:pt x="96" y="96"/>
                  </a:cubicBezTo>
                  <a:cubicBezTo>
                    <a:pt x="104" y="96"/>
                    <a:pt x="80" y="64"/>
                    <a:pt x="96" y="48"/>
                  </a:cubicBezTo>
                  <a:cubicBezTo>
                    <a:pt x="112" y="32"/>
                    <a:pt x="168" y="0"/>
                    <a:pt x="192" y="0"/>
                  </a:cubicBezTo>
                  <a:cubicBezTo>
                    <a:pt x="216" y="0"/>
                    <a:pt x="224" y="40"/>
                    <a:pt x="240" y="48"/>
                  </a:cubicBezTo>
                  <a:cubicBezTo>
                    <a:pt x="256" y="56"/>
                    <a:pt x="272" y="40"/>
                    <a:pt x="288" y="48"/>
                  </a:cubicBezTo>
                  <a:cubicBezTo>
                    <a:pt x="304" y="56"/>
                    <a:pt x="320" y="96"/>
                    <a:pt x="336" y="96"/>
                  </a:cubicBezTo>
                  <a:cubicBezTo>
                    <a:pt x="352" y="96"/>
                    <a:pt x="368" y="56"/>
                    <a:pt x="384" y="48"/>
                  </a:cubicBezTo>
                  <a:cubicBezTo>
                    <a:pt x="400" y="40"/>
                    <a:pt x="416" y="44"/>
                    <a:pt x="43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62"/>
            <p:cNvSpPr>
              <a:spLocks/>
            </p:cNvSpPr>
            <p:nvPr/>
          </p:nvSpPr>
          <p:spPr bwMode="auto">
            <a:xfrm>
              <a:off x="3264" y="1721"/>
              <a:ext cx="432" cy="115"/>
            </a:xfrm>
            <a:custGeom>
              <a:avLst/>
              <a:gdLst>
                <a:gd name="T0" fmla="*/ 0 w 432"/>
                <a:gd name="T1" fmla="*/ 115 h 96"/>
                <a:gd name="T2" fmla="*/ 48 w 432"/>
                <a:gd name="T3" fmla="*/ 57 h 96"/>
                <a:gd name="T4" fmla="*/ 96 w 432"/>
                <a:gd name="T5" fmla="*/ 115 h 96"/>
                <a:gd name="T6" fmla="*/ 96 w 432"/>
                <a:gd name="T7" fmla="*/ 57 h 96"/>
                <a:gd name="T8" fmla="*/ 192 w 432"/>
                <a:gd name="T9" fmla="*/ 0 h 96"/>
                <a:gd name="T10" fmla="*/ 240 w 432"/>
                <a:gd name="T11" fmla="*/ 57 h 96"/>
                <a:gd name="T12" fmla="*/ 288 w 432"/>
                <a:gd name="T13" fmla="*/ 57 h 96"/>
                <a:gd name="T14" fmla="*/ 336 w 432"/>
                <a:gd name="T15" fmla="*/ 115 h 96"/>
                <a:gd name="T16" fmla="*/ 384 w 432"/>
                <a:gd name="T17" fmla="*/ 57 h 96"/>
                <a:gd name="T18" fmla="*/ 432 w 432"/>
                <a:gd name="T19" fmla="*/ 57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2"/>
                <a:gd name="T31" fmla="*/ 0 h 96"/>
                <a:gd name="T32" fmla="*/ 432 w 432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2" h="96">
                  <a:moveTo>
                    <a:pt x="0" y="96"/>
                  </a:moveTo>
                  <a:cubicBezTo>
                    <a:pt x="16" y="72"/>
                    <a:pt x="32" y="48"/>
                    <a:pt x="48" y="48"/>
                  </a:cubicBezTo>
                  <a:cubicBezTo>
                    <a:pt x="64" y="48"/>
                    <a:pt x="88" y="96"/>
                    <a:pt x="96" y="96"/>
                  </a:cubicBezTo>
                  <a:cubicBezTo>
                    <a:pt x="104" y="96"/>
                    <a:pt x="80" y="64"/>
                    <a:pt x="96" y="48"/>
                  </a:cubicBezTo>
                  <a:cubicBezTo>
                    <a:pt x="112" y="32"/>
                    <a:pt x="168" y="0"/>
                    <a:pt x="192" y="0"/>
                  </a:cubicBezTo>
                  <a:cubicBezTo>
                    <a:pt x="216" y="0"/>
                    <a:pt x="224" y="40"/>
                    <a:pt x="240" y="48"/>
                  </a:cubicBezTo>
                  <a:cubicBezTo>
                    <a:pt x="256" y="56"/>
                    <a:pt x="272" y="40"/>
                    <a:pt x="288" y="48"/>
                  </a:cubicBezTo>
                  <a:cubicBezTo>
                    <a:pt x="304" y="56"/>
                    <a:pt x="320" y="96"/>
                    <a:pt x="336" y="96"/>
                  </a:cubicBezTo>
                  <a:cubicBezTo>
                    <a:pt x="352" y="96"/>
                    <a:pt x="368" y="56"/>
                    <a:pt x="384" y="48"/>
                  </a:cubicBezTo>
                  <a:cubicBezTo>
                    <a:pt x="400" y="40"/>
                    <a:pt x="416" y="44"/>
                    <a:pt x="43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63"/>
            <p:cNvSpPr>
              <a:spLocks/>
            </p:cNvSpPr>
            <p:nvPr/>
          </p:nvSpPr>
          <p:spPr bwMode="auto">
            <a:xfrm>
              <a:off x="4608" y="1680"/>
              <a:ext cx="432" cy="202"/>
            </a:xfrm>
            <a:custGeom>
              <a:avLst/>
              <a:gdLst>
                <a:gd name="T0" fmla="*/ 0 w 432"/>
                <a:gd name="T1" fmla="*/ 202 h 96"/>
                <a:gd name="T2" fmla="*/ 48 w 432"/>
                <a:gd name="T3" fmla="*/ 101 h 96"/>
                <a:gd name="T4" fmla="*/ 96 w 432"/>
                <a:gd name="T5" fmla="*/ 202 h 96"/>
                <a:gd name="T6" fmla="*/ 96 w 432"/>
                <a:gd name="T7" fmla="*/ 101 h 96"/>
                <a:gd name="T8" fmla="*/ 192 w 432"/>
                <a:gd name="T9" fmla="*/ 0 h 96"/>
                <a:gd name="T10" fmla="*/ 240 w 432"/>
                <a:gd name="T11" fmla="*/ 101 h 96"/>
                <a:gd name="T12" fmla="*/ 288 w 432"/>
                <a:gd name="T13" fmla="*/ 101 h 96"/>
                <a:gd name="T14" fmla="*/ 336 w 432"/>
                <a:gd name="T15" fmla="*/ 202 h 96"/>
                <a:gd name="T16" fmla="*/ 384 w 432"/>
                <a:gd name="T17" fmla="*/ 101 h 96"/>
                <a:gd name="T18" fmla="*/ 432 w 432"/>
                <a:gd name="T19" fmla="*/ 101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2"/>
                <a:gd name="T31" fmla="*/ 0 h 96"/>
                <a:gd name="T32" fmla="*/ 432 w 432"/>
                <a:gd name="T33" fmla="*/ 96 h 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2" h="96">
                  <a:moveTo>
                    <a:pt x="0" y="96"/>
                  </a:moveTo>
                  <a:cubicBezTo>
                    <a:pt x="16" y="72"/>
                    <a:pt x="32" y="48"/>
                    <a:pt x="48" y="48"/>
                  </a:cubicBezTo>
                  <a:cubicBezTo>
                    <a:pt x="64" y="48"/>
                    <a:pt x="88" y="96"/>
                    <a:pt x="96" y="96"/>
                  </a:cubicBezTo>
                  <a:cubicBezTo>
                    <a:pt x="104" y="96"/>
                    <a:pt x="80" y="64"/>
                    <a:pt x="96" y="48"/>
                  </a:cubicBezTo>
                  <a:cubicBezTo>
                    <a:pt x="112" y="32"/>
                    <a:pt x="168" y="0"/>
                    <a:pt x="192" y="0"/>
                  </a:cubicBezTo>
                  <a:cubicBezTo>
                    <a:pt x="216" y="0"/>
                    <a:pt x="224" y="40"/>
                    <a:pt x="240" y="48"/>
                  </a:cubicBezTo>
                  <a:cubicBezTo>
                    <a:pt x="256" y="56"/>
                    <a:pt x="272" y="40"/>
                    <a:pt x="288" y="48"/>
                  </a:cubicBezTo>
                  <a:cubicBezTo>
                    <a:pt x="304" y="56"/>
                    <a:pt x="320" y="96"/>
                    <a:pt x="336" y="96"/>
                  </a:cubicBezTo>
                  <a:cubicBezTo>
                    <a:pt x="352" y="96"/>
                    <a:pt x="368" y="56"/>
                    <a:pt x="384" y="48"/>
                  </a:cubicBezTo>
                  <a:cubicBezTo>
                    <a:pt x="400" y="40"/>
                    <a:pt x="416" y="44"/>
                    <a:pt x="43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6" name="Group 65"/>
          <p:cNvGrpSpPr>
            <a:grpSpLocks/>
          </p:cNvGrpSpPr>
          <p:nvPr/>
        </p:nvGrpSpPr>
        <p:grpSpPr bwMode="auto">
          <a:xfrm>
            <a:off x="2743200" y="2252667"/>
            <a:ext cx="6553200" cy="914400"/>
            <a:chOff x="768" y="1056"/>
            <a:chExt cx="4128" cy="576"/>
          </a:xfrm>
        </p:grpSpPr>
        <p:grpSp>
          <p:nvGrpSpPr>
            <p:cNvPr id="37" name="Group 53"/>
            <p:cNvGrpSpPr>
              <a:grpSpLocks/>
            </p:cNvGrpSpPr>
            <p:nvPr/>
          </p:nvGrpSpPr>
          <p:grpSpPr bwMode="auto">
            <a:xfrm>
              <a:off x="768" y="1056"/>
              <a:ext cx="4128" cy="576"/>
              <a:chOff x="768" y="1056"/>
              <a:chExt cx="4128" cy="576"/>
            </a:xfrm>
          </p:grpSpPr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1200" y="1056"/>
                <a:ext cx="576" cy="57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2544" y="1056"/>
                <a:ext cx="576" cy="57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576" cy="57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768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1776" y="158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4512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46" name="Group 11"/>
              <p:cNvGrpSpPr>
                <a:grpSpLocks/>
              </p:cNvGrpSpPr>
              <p:nvPr/>
            </p:nvGrpSpPr>
            <p:grpSpPr bwMode="auto">
              <a:xfrm rot="-5400000">
                <a:off x="882" y="1475"/>
                <a:ext cx="126" cy="148"/>
                <a:chOff x="4860" y="4860"/>
                <a:chExt cx="1620" cy="1440"/>
              </a:xfrm>
            </p:grpSpPr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3" name="AutoShape 13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Line 14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7" name="Group 15"/>
              <p:cNvGrpSpPr>
                <a:grpSpLocks/>
              </p:cNvGrpSpPr>
              <p:nvPr/>
            </p:nvGrpSpPr>
            <p:grpSpPr bwMode="auto">
              <a:xfrm rot="-5400000">
                <a:off x="2041" y="1482"/>
                <a:ext cx="126" cy="148"/>
                <a:chOff x="4860" y="4860"/>
                <a:chExt cx="1620" cy="1440"/>
              </a:xfrm>
            </p:grpSpPr>
            <p:sp>
              <p:nvSpPr>
                <p:cNvPr id="59" name="AutoShape 16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0" name="AutoShape 17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8" name="Group 19"/>
              <p:cNvGrpSpPr>
                <a:grpSpLocks/>
              </p:cNvGrpSpPr>
              <p:nvPr/>
            </p:nvGrpSpPr>
            <p:grpSpPr bwMode="auto">
              <a:xfrm rot="-5400000">
                <a:off x="3385" y="1482"/>
                <a:ext cx="126" cy="148"/>
                <a:chOff x="4860" y="4860"/>
                <a:chExt cx="1620" cy="1440"/>
              </a:xfrm>
            </p:grpSpPr>
            <p:sp>
              <p:nvSpPr>
                <p:cNvPr id="56" name="AutoShape 20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7" name="AutoShape 21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" name="Line 22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9" name="Group 23"/>
              <p:cNvGrpSpPr>
                <a:grpSpLocks/>
              </p:cNvGrpSpPr>
              <p:nvPr/>
            </p:nvGrpSpPr>
            <p:grpSpPr bwMode="auto">
              <a:xfrm rot="-5400000">
                <a:off x="4633" y="1482"/>
                <a:ext cx="126" cy="148"/>
                <a:chOff x="4860" y="4860"/>
                <a:chExt cx="1620" cy="1440"/>
              </a:xfrm>
            </p:grpSpPr>
            <p:sp>
              <p:nvSpPr>
                <p:cNvPr id="53" name="AutoShape 24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4" name="AutoShape 25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1236" y="1305"/>
                <a:ext cx="49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Unit 1</a:t>
                </a:r>
              </a:p>
            </p:txBody>
          </p:sp>
          <p:sp>
            <p:nvSpPr>
              <p:cNvPr id="51" name="Text Box 51"/>
              <p:cNvSpPr txBox="1">
                <a:spLocks noChangeArrowheads="1"/>
              </p:cNvSpPr>
              <p:nvPr/>
            </p:nvSpPr>
            <p:spPr bwMode="auto">
              <a:xfrm>
                <a:off x="2592" y="1296"/>
                <a:ext cx="49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Unit 2</a:t>
                </a:r>
              </a:p>
            </p:txBody>
          </p:sp>
          <p:sp>
            <p:nvSpPr>
              <p:cNvPr id="52" name="Text Box 52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492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Unit 3</a:t>
                </a:r>
              </a:p>
            </p:txBody>
          </p:sp>
        </p:grpSp>
        <p:sp>
          <p:nvSpPr>
            <p:cNvPr id="38" name="Text Box 64"/>
            <p:cNvSpPr txBox="1">
              <a:spLocks noChangeArrowheads="1"/>
            </p:cNvSpPr>
            <p:nvPr/>
          </p:nvSpPr>
          <p:spPr bwMode="auto">
            <a:xfrm>
              <a:off x="4138" y="1065"/>
              <a:ext cx="18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6727825" y="3308355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" name="Group 77"/>
          <p:cNvGrpSpPr>
            <a:grpSpLocks/>
          </p:cNvGrpSpPr>
          <p:nvPr/>
        </p:nvGrpSpPr>
        <p:grpSpPr bwMode="auto">
          <a:xfrm>
            <a:off x="6102352" y="3308355"/>
            <a:ext cx="1655763" cy="838200"/>
            <a:chOff x="2884" y="1721"/>
            <a:chExt cx="1043" cy="528"/>
          </a:xfrm>
        </p:grpSpPr>
        <p:grpSp>
          <p:nvGrpSpPr>
            <p:cNvPr id="67" name="Group 74"/>
            <p:cNvGrpSpPr>
              <a:grpSpLocks/>
            </p:cNvGrpSpPr>
            <p:nvPr/>
          </p:nvGrpSpPr>
          <p:grpSpPr bwMode="auto">
            <a:xfrm>
              <a:off x="3312" y="1721"/>
              <a:ext cx="391" cy="86"/>
              <a:chOff x="3312" y="1721"/>
              <a:chExt cx="391" cy="86"/>
            </a:xfrm>
          </p:grpSpPr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 flipH="1">
                <a:off x="3573" y="1721"/>
                <a:ext cx="86" cy="86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1" name="Group 73"/>
              <p:cNvGrpSpPr>
                <a:grpSpLocks/>
              </p:cNvGrpSpPr>
              <p:nvPr/>
            </p:nvGrpSpPr>
            <p:grpSpPr bwMode="auto">
              <a:xfrm>
                <a:off x="3312" y="1721"/>
                <a:ext cx="391" cy="55"/>
                <a:chOff x="3312" y="1721"/>
                <a:chExt cx="391" cy="55"/>
              </a:xfrm>
            </p:grpSpPr>
            <p:sp>
              <p:nvSpPr>
                <p:cNvPr id="7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655" y="1721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3552" y="172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4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3504" y="172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3367" y="1721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312" y="1721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 flipV="1">
              <a:off x="3428" y="1749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884" y="2016"/>
              <a:ext cx="104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Lost production</a:t>
              </a:r>
            </a:p>
          </p:txBody>
        </p:sp>
      </p:grpSp>
      <p:grpSp>
        <p:nvGrpSpPr>
          <p:cNvPr id="77" name="Group 171"/>
          <p:cNvGrpSpPr>
            <a:grpSpLocks/>
          </p:cNvGrpSpPr>
          <p:nvPr/>
        </p:nvGrpSpPr>
        <p:grpSpPr bwMode="auto">
          <a:xfrm>
            <a:off x="2667000" y="4500570"/>
            <a:ext cx="6705600" cy="1860550"/>
            <a:chOff x="720" y="2805"/>
            <a:chExt cx="4224" cy="1172"/>
          </a:xfrm>
        </p:grpSpPr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768" y="2880"/>
              <a:ext cx="4128" cy="576"/>
              <a:chOff x="768" y="1056"/>
              <a:chExt cx="4128" cy="576"/>
            </a:xfrm>
          </p:grpSpPr>
          <p:grpSp>
            <p:nvGrpSpPr>
              <p:cNvPr id="114" name="Group 80"/>
              <p:cNvGrpSpPr>
                <a:grpSpLocks/>
              </p:cNvGrpSpPr>
              <p:nvPr/>
            </p:nvGrpSpPr>
            <p:grpSpPr bwMode="auto">
              <a:xfrm>
                <a:off x="768" y="1056"/>
                <a:ext cx="4128" cy="576"/>
                <a:chOff x="768" y="1056"/>
                <a:chExt cx="4128" cy="576"/>
              </a:xfrm>
            </p:grpSpPr>
            <p:sp>
              <p:nvSpPr>
                <p:cNvPr id="116" name="Rectangle 81"/>
                <p:cNvSpPr>
                  <a:spLocks noChangeArrowheads="1"/>
                </p:cNvSpPr>
                <p:nvPr/>
              </p:nvSpPr>
              <p:spPr bwMode="auto">
                <a:xfrm>
                  <a:off x="1200" y="1056"/>
                  <a:ext cx="576" cy="57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7" name="Rectangle 82"/>
                <p:cNvSpPr>
                  <a:spLocks noChangeArrowheads="1"/>
                </p:cNvSpPr>
                <p:nvPr/>
              </p:nvSpPr>
              <p:spPr bwMode="auto">
                <a:xfrm>
                  <a:off x="2544" y="1056"/>
                  <a:ext cx="576" cy="57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8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1056"/>
                  <a:ext cx="576" cy="57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9" name="Line 84"/>
                <p:cNvSpPr>
                  <a:spLocks noChangeShapeType="1"/>
                </p:cNvSpPr>
                <p:nvPr/>
              </p:nvSpPr>
              <p:spPr bwMode="auto">
                <a:xfrm>
                  <a:off x="768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0" name="Line 85"/>
                <p:cNvSpPr>
                  <a:spLocks noChangeShapeType="1"/>
                </p:cNvSpPr>
                <p:nvPr/>
              </p:nvSpPr>
              <p:spPr bwMode="auto">
                <a:xfrm>
                  <a:off x="1776" y="158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1" name="Line 86"/>
                <p:cNvSpPr>
                  <a:spLocks noChangeShapeType="1"/>
                </p:cNvSpPr>
                <p:nvPr/>
              </p:nvSpPr>
              <p:spPr bwMode="auto">
                <a:xfrm>
                  <a:off x="3120" y="158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2" name="Line 87"/>
                <p:cNvSpPr>
                  <a:spLocks noChangeShapeType="1"/>
                </p:cNvSpPr>
                <p:nvPr/>
              </p:nvSpPr>
              <p:spPr bwMode="auto">
                <a:xfrm>
                  <a:off x="4512" y="15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23" name="Group 88"/>
                <p:cNvGrpSpPr>
                  <a:grpSpLocks/>
                </p:cNvGrpSpPr>
                <p:nvPr/>
              </p:nvGrpSpPr>
              <p:grpSpPr bwMode="auto">
                <a:xfrm rot="-5400000">
                  <a:off x="882" y="1475"/>
                  <a:ext cx="126" cy="148"/>
                  <a:chOff x="4860" y="4860"/>
                  <a:chExt cx="1620" cy="1440"/>
                </a:xfrm>
              </p:grpSpPr>
              <p:sp>
                <p:nvSpPr>
                  <p:cNvPr id="139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6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0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5940" y="4950"/>
                    <a:ext cx="540" cy="1245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5580"/>
                    <a:ext cx="72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24" name="Group 92"/>
                <p:cNvGrpSpPr>
                  <a:grpSpLocks/>
                </p:cNvGrpSpPr>
                <p:nvPr/>
              </p:nvGrpSpPr>
              <p:grpSpPr bwMode="auto">
                <a:xfrm rot="-5400000">
                  <a:off x="2041" y="1482"/>
                  <a:ext cx="126" cy="148"/>
                  <a:chOff x="4860" y="4860"/>
                  <a:chExt cx="1620" cy="1440"/>
                </a:xfrm>
              </p:grpSpPr>
              <p:sp>
                <p:nvSpPr>
                  <p:cNvPr id="136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6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7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5940" y="4950"/>
                    <a:ext cx="540" cy="1245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8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5580"/>
                    <a:ext cx="72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25" name="Group 96"/>
                <p:cNvGrpSpPr>
                  <a:grpSpLocks/>
                </p:cNvGrpSpPr>
                <p:nvPr/>
              </p:nvGrpSpPr>
              <p:grpSpPr bwMode="auto">
                <a:xfrm rot="-5400000">
                  <a:off x="3385" y="1482"/>
                  <a:ext cx="126" cy="148"/>
                  <a:chOff x="4860" y="4860"/>
                  <a:chExt cx="1620" cy="1440"/>
                </a:xfrm>
              </p:grpSpPr>
              <p:sp>
                <p:nvSpPr>
                  <p:cNvPr id="133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6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4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5940" y="4950"/>
                    <a:ext cx="540" cy="1245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5580"/>
                    <a:ext cx="72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26" name="Group 100"/>
                <p:cNvGrpSpPr>
                  <a:grpSpLocks/>
                </p:cNvGrpSpPr>
                <p:nvPr/>
              </p:nvGrpSpPr>
              <p:grpSpPr bwMode="auto">
                <a:xfrm rot="-5400000">
                  <a:off x="4633" y="1482"/>
                  <a:ext cx="126" cy="148"/>
                  <a:chOff x="4860" y="4860"/>
                  <a:chExt cx="1620" cy="1440"/>
                </a:xfrm>
              </p:grpSpPr>
              <p:sp>
                <p:nvSpPr>
                  <p:cNvPr id="130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6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1" name="AutoShape 102"/>
                  <p:cNvSpPr>
                    <a:spLocks noChangeArrowheads="1"/>
                  </p:cNvSpPr>
                  <p:nvPr/>
                </p:nvSpPr>
                <p:spPr bwMode="auto">
                  <a:xfrm>
                    <a:off x="5940" y="4950"/>
                    <a:ext cx="540" cy="1245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32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5220" y="5580"/>
                    <a:ext cx="72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7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236" y="1305"/>
                  <a:ext cx="492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Unit 1</a:t>
                  </a:r>
                </a:p>
              </p:txBody>
            </p:sp>
            <p:sp>
              <p:nvSpPr>
                <p:cNvPr id="12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1296"/>
                  <a:ext cx="492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Unit 2</a:t>
                  </a:r>
                </a:p>
              </p:txBody>
            </p:sp>
            <p:sp>
              <p:nvSpPr>
                <p:cNvPr id="12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984" y="1296"/>
                  <a:ext cx="492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Unit 3</a:t>
                  </a:r>
                </a:p>
              </p:txBody>
            </p:sp>
          </p:grpSp>
          <p:sp>
            <p:nvSpPr>
              <p:cNvPr id="115" name="Text Box 107"/>
              <p:cNvSpPr txBox="1">
                <a:spLocks noChangeArrowheads="1"/>
              </p:cNvSpPr>
              <p:nvPr/>
            </p:nvSpPr>
            <p:spPr bwMode="auto">
              <a:xfrm>
                <a:off x="4138" y="1065"/>
                <a:ext cx="189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*</a:t>
                </a:r>
              </a:p>
            </p:txBody>
          </p:sp>
        </p:grpSp>
        <p:grpSp>
          <p:nvGrpSpPr>
            <p:cNvPr id="79" name="Group 168"/>
            <p:cNvGrpSpPr>
              <a:grpSpLocks/>
            </p:cNvGrpSpPr>
            <p:nvPr/>
          </p:nvGrpSpPr>
          <p:grpSpPr bwMode="auto">
            <a:xfrm>
              <a:off x="825" y="2805"/>
              <a:ext cx="3969" cy="603"/>
              <a:chOff x="825" y="2805"/>
              <a:chExt cx="3969" cy="603"/>
            </a:xfrm>
          </p:grpSpPr>
          <p:grpSp>
            <p:nvGrpSpPr>
              <p:cNvPr id="89" name="Group 167"/>
              <p:cNvGrpSpPr>
                <a:grpSpLocks/>
              </p:cNvGrpSpPr>
              <p:nvPr/>
            </p:nvGrpSpPr>
            <p:grpSpPr bwMode="auto">
              <a:xfrm>
                <a:off x="3271" y="2805"/>
                <a:ext cx="356" cy="603"/>
                <a:chOff x="3271" y="2805"/>
                <a:chExt cx="356" cy="603"/>
              </a:xfrm>
            </p:grpSpPr>
            <p:grpSp>
              <p:nvGrpSpPr>
                <p:cNvPr id="106" name="Group 109"/>
                <p:cNvGrpSpPr>
                  <a:grpSpLocks/>
                </p:cNvGrpSpPr>
                <p:nvPr/>
              </p:nvGrpSpPr>
              <p:grpSpPr bwMode="auto">
                <a:xfrm>
                  <a:off x="3319" y="3107"/>
                  <a:ext cx="227" cy="196"/>
                  <a:chOff x="1234" y="2215"/>
                  <a:chExt cx="227" cy="196"/>
                </a:xfrm>
              </p:grpSpPr>
              <p:sp>
                <p:nvSpPr>
                  <p:cNvPr id="11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34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grpSp>
              <p:nvGrpSpPr>
                <p:cNvPr id="107" name="Group 112"/>
                <p:cNvGrpSpPr>
                  <a:grpSpLocks/>
                </p:cNvGrpSpPr>
                <p:nvPr/>
              </p:nvGrpSpPr>
              <p:grpSpPr bwMode="auto">
                <a:xfrm>
                  <a:off x="3552" y="3216"/>
                  <a:ext cx="48" cy="192"/>
                  <a:chOff x="3490" y="1934"/>
                  <a:chExt cx="48" cy="192"/>
                </a:xfrm>
              </p:grpSpPr>
              <p:sp>
                <p:nvSpPr>
                  <p:cNvPr id="110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38" y="193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1" name="Line 1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90" y="1934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08" name="Line 115"/>
                <p:cNvSpPr>
                  <a:spLocks noChangeShapeType="1"/>
                </p:cNvSpPr>
                <p:nvPr/>
              </p:nvSpPr>
              <p:spPr bwMode="auto">
                <a:xfrm rot="5400000">
                  <a:off x="3391" y="304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271" y="2805"/>
                  <a:ext cx="356" cy="2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>
                      <a:solidFill>
                        <a:srgbClr val="0000CC"/>
                      </a:solidFill>
                    </a:rPr>
                    <a:t>TPM</a:t>
                  </a:r>
                </a:p>
              </p:txBody>
            </p:sp>
          </p:grpSp>
          <p:grpSp>
            <p:nvGrpSpPr>
              <p:cNvPr id="90" name="Group 138"/>
              <p:cNvGrpSpPr>
                <a:grpSpLocks/>
              </p:cNvGrpSpPr>
              <p:nvPr/>
            </p:nvGrpSpPr>
            <p:grpSpPr bwMode="auto">
              <a:xfrm>
                <a:off x="825" y="3116"/>
                <a:ext cx="3969" cy="200"/>
                <a:chOff x="825" y="3116"/>
                <a:chExt cx="3969" cy="200"/>
              </a:xfrm>
            </p:grpSpPr>
            <p:grpSp>
              <p:nvGrpSpPr>
                <p:cNvPr id="91" name="Group 136"/>
                <p:cNvGrpSpPr>
                  <a:grpSpLocks/>
                </p:cNvGrpSpPr>
                <p:nvPr/>
              </p:nvGrpSpPr>
              <p:grpSpPr bwMode="auto">
                <a:xfrm>
                  <a:off x="1975" y="3120"/>
                  <a:ext cx="567" cy="196"/>
                  <a:chOff x="1975" y="3120"/>
                  <a:chExt cx="567" cy="196"/>
                </a:xfrm>
              </p:grpSpPr>
              <p:grpSp>
                <p:nvGrpSpPr>
                  <p:cNvPr id="102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975" y="3120"/>
                    <a:ext cx="227" cy="196"/>
                    <a:chOff x="1234" y="2215"/>
                    <a:chExt cx="227" cy="196"/>
                  </a:xfrm>
                </p:grpSpPr>
                <p:sp>
                  <p:nvSpPr>
                    <p:cNvPr id="104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2215"/>
                      <a:ext cx="196" cy="19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05" name="Text Box 1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4" y="2215"/>
                      <a:ext cx="223" cy="19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>
                          <a:solidFill>
                            <a:srgbClr val="0000CC"/>
                          </a:solidFill>
                        </a:rPr>
                        <a:t>LC</a:t>
                      </a:r>
                    </a:p>
                  </p:txBody>
                </p:sp>
              </p:grpSp>
              <p:sp>
                <p:nvSpPr>
                  <p:cNvPr id="103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197" y="3222"/>
                    <a:ext cx="34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2" name="Group 137"/>
                <p:cNvGrpSpPr>
                  <a:grpSpLocks/>
                </p:cNvGrpSpPr>
                <p:nvPr/>
              </p:nvGrpSpPr>
              <p:grpSpPr bwMode="auto">
                <a:xfrm>
                  <a:off x="825" y="3116"/>
                  <a:ext cx="375" cy="196"/>
                  <a:chOff x="825" y="3116"/>
                  <a:chExt cx="375" cy="196"/>
                </a:xfrm>
              </p:grpSpPr>
              <p:grpSp>
                <p:nvGrpSpPr>
                  <p:cNvPr id="98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825" y="3116"/>
                    <a:ext cx="227" cy="196"/>
                    <a:chOff x="1234" y="2215"/>
                    <a:chExt cx="227" cy="196"/>
                  </a:xfrm>
                </p:grpSpPr>
                <p:sp>
                  <p:nvSpPr>
                    <p:cNvPr id="100" name="Oval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2215"/>
                      <a:ext cx="196" cy="19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0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4" y="2215"/>
                      <a:ext cx="223" cy="19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>
                          <a:solidFill>
                            <a:srgbClr val="0000CC"/>
                          </a:solidFill>
                        </a:rPr>
                        <a:t>LC</a:t>
                      </a:r>
                    </a:p>
                  </p:txBody>
                </p:sp>
              </p:grpSp>
              <p:sp>
                <p:nvSpPr>
                  <p:cNvPr id="9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3216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3" name="Group 135"/>
                <p:cNvGrpSpPr>
                  <a:grpSpLocks/>
                </p:cNvGrpSpPr>
                <p:nvPr/>
              </p:nvGrpSpPr>
              <p:grpSpPr bwMode="auto">
                <a:xfrm>
                  <a:off x="4512" y="3120"/>
                  <a:ext cx="282" cy="196"/>
                  <a:chOff x="4512" y="3120"/>
                  <a:chExt cx="282" cy="196"/>
                </a:xfrm>
              </p:grpSpPr>
              <p:grpSp>
                <p:nvGrpSpPr>
                  <p:cNvPr id="94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4567" y="3120"/>
                    <a:ext cx="227" cy="196"/>
                    <a:chOff x="1234" y="2215"/>
                    <a:chExt cx="227" cy="196"/>
                  </a:xfrm>
                </p:grpSpPr>
                <p:sp>
                  <p:nvSpPr>
                    <p:cNvPr id="96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2215"/>
                      <a:ext cx="196" cy="196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97" name="Text Box 1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4" y="2215"/>
                      <a:ext cx="223" cy="19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>
                          <a:solidFill>
                            <a:srgbClr val="0000CC"/>
                          </a:solidFill>
                        </a:rPr>
                        <a:t>LC</a:t>
                      </a:r>
                    </a:p>
                  </p:txBody>
                </p:sp>
              </p:grpSp>
              <p:sp>
                <p:nvSpPr>
                  <p:cNvPr id="95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216"/>
                    <a:ext cx="8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80" name="Group 170"/>
            <p:cNvGrpSpPr>
              <a:grpSpLocks/>
            </p:cNvGrpSpPr>
            <p:nvPr/>
          </p:nvGrpSpPr>
          <p:grpSpPr bwMode="auto">
            <a:xfrm>
              <a:off x="720" y="3552"/>
              <a:ext cx="4224" cy="425"/>
              <a:chOff x="720" y="3552"/>
              <a:chExt cx="4224" cy="425"/>
            </a:xfrm>
          </p:grpSpPr>
          <p:grpSp>
            <p:nvGrpSpPr>
              <p:cNvPr id="81" name="Group 169"/>
              <p:cNvGrpSpPr>
                <a:grpSpLocks/>
              </p:cNvGrpSpPr>
              <p:nvPr/>
            </p:nvGrpSpPr>
            <p:grpSpPr bwMode="auto">
              <a:xfrm>
                <a:off x="720" y="3552"/>
                <a:ext cx="4224" cy="115"/>
                <a:chOff x="720" y="3552"/>
                <a:chExt cx="4224" cy="115"/>
              </a:xfrm>
            </p:grpSpPr>
            <p:sp>
              <p:nvSpPr>
                <p:cNvPr id="85" name="Freeform 117"/>
                <p:cNvSpPr>
                  <a:spLocks/>
                </p:cNvSpPr>
                <p:nvPr/>
              </p:nvSpPr>
              <p:spPr bwMode="auto">
                <a:xfrm>
                  <a:off x="1920" y="3590"/>
                  <a:ext cx="432" cy="58"/>
                </a:xfrm>
                <a:custGeom>
                  <a:avLst/>
                  <a:gdLst>
                    <a:gd name="T0" fmla="*/ 0 w 432"/>
                    <a:gd name="T1" fmla="*/ 58 h 96"/>
                    <a:gd name="T2" fmla="*/ 48 w 432"/>
                    <a:gd name="T3" fmla="*/ 29 h 96"/>
                    <a:gd name="T4" fmla="*/ 96 w 432"/>
                    <a:gd name="T5" fmla="*/ 58 h 96"/>
                    <a:gd name="T6" fmla="*/ 96 w 432"/>
                    <a:gd name="T7" fmla="*/ 29 h 96"/>
                    <a:gd name="T8" fmla="*/ 192 w 432"/>
                    <a:gd name="T9" fmla="*/ 0 h 96"/>
                    <a:gd name="T10" fmla="*/ 240 w 432"/>
                    <a:gd name="T11" fmla="*/ 29 h 96"/>
                    <a:gd name="T12" fmla="*/ 288 w 432"/>
                    <a:gd name="T13" fmla="*/ 29 h 96"/>
                    <a:gd name="T14" fmla="*/ 336 w 432"/>
                    <a:gd name="T15" fmla="*/ 58 h 96"/>
                    <a:gd name="T16" fmla="*/ 384 w 432"/>
                    <a:gd name="T17" fmla="*/ 29 h 96"/>
                    <a:gd name="T18" fmla="*/ 432 w 432"/>
                    <a:gd name="T19" fmla="*/ 29 h 9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2"/>
                    <a:gd name="T31" fmla="*/ 0 h 96"/>
                    <a:gd name="T32" fmla="*/ 432 w 432"/>
                    <a:gd name="T33" fmla="*/ 96 h 9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2" h="96">
                      <a:moveTo>
                        <a:pt x="0" y="96"/>
                      </a:moveTo>
                      <a:cubicBezTo>
                        <a:pt x="16" y="72"/>
                        <a:pt x="32" y="48"/>
                        <a:pt x="48" y="48"/>
                      </a:cubicBezTo>
                      <a:cubicBezTo>
                        <a:pt x="64" y="48"/>
                        <a:pt x="88" y="96"/>
                        <a:pt x="96" y="96"/>
                      </a:cubicBezTo>
                      <a:cubicBezTo>
                        <a:pt x="104" y="96"/>
                        <a:pt x="80" y="64"/>
                        <a:pt x="96" y="48"/>
                      </a:cubicBezTo>
                      <a:cubicBezTo>
                        <a:pt x="112" y="32"/>
                        <a:pt x="168" y="0"/>
                        <a:pt x="192" y="0"/>
                      </a:cubicBezTo>
                      <a:cubicBezTo>
                        <a:pt x="216" y="0"/>
                        <a:pt x="224" y="40"/>
                        <a:pt x="240" y="48"/>
                      </a:cubicBezTo>
                      <a:cubicBezTo>
                        <a:pt x="256" y="56"/>
                        <a:pt x="272" y="40"/>
                        <a:pt x="288" y="48"/>
                      </a:cubicBezTo>
                      <a:cubicBezTo>
                        <a:pt x="304" y="56"/>
                        <a:pt x="320" y="96"/>
                        <a:pt x="336" y="96"/>
                      </a:cubicBezTo>
                      <a:cubicBezTo>
                        <a:pt x="352" y="96"/>
                        <a:pt x="368" y="56"/>
                        <a:pt x="384" y="48"/>
                      </a:cubicBezTo>
                      <a:cubicBezTo>
                        <a:pt x="400" y="40"/>
                        <a:pt x="416" y="44"/>
                        <a:pt x="432" y="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" name="Freeform 118"/>
                <p:cNvSpPr>
                  <a:spLocks/>
                </p:cNvSpPr>
                <p:nvPr/>
              </p:nvSpPr>
              <p:spPr bwMode="auto">
                <a:xfrm>
                  <a:off x="720" y="3552"/>
                  <a:ext cx="432" cy="115"/>
                </a:xfrm>
                <a:custGeom>
                  <a:avLst/>
                  <a:gdLst>
                    <a:gd name="T0" fmla="*/ 0 w 432"/>
                    <a:gd name="T1" fmla="*/ 115 h 96"/>
                    <a:gd name="T2" fmla="*/ 48 w 432"/>
                    <a:gd name="T3" fmla="*/ 57 h 96"/>
                    <a:gd name="T4" fmla="*/ 96 w 432"/>
                    <a:gd name="T5" fmla="*/ 115 h 96"/>
                    <a:gd name="T6" fmla="*/ 96 w 432"/>
                    <a:gd name="T7" fmla="*/ 57 h 96"/>
                    <a:gd name="T8" fmla="*/ 192 w 432"/>
                    <a:gd name="T9" fmla="*/ 0 h 96"/>
                    <a:gd name="T10" fmla="*/ 240 w 432"/>
                    <a:gd name="T11" fmla="*/ 57 h 96"/>
                    <a:gd name="T12" fmla="*/ 288 w 432"/>
                    <a:gd name="T13" fmla="*/ 57 h 96"/>
                    <a:gd name="T14" fmla="*/ 336 w 432"/>
                    <a:gd name="T15" fmla="*/ 115 h 96"/>
                    <a:gd name="T16" fmla="*/ 384 w 432"/>
                    <a:gd name="T17" fmla="*/ 57 h 96"/>
                    <a:gd name="T18" fmla="*/ 432 w 432"/>
                    <a:gd name="T19" fmla="*/ 57 h 9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2"/>
                    <a:gd name="T31" fmla="*/ 0 h 96"/>
                    <a:gd name="T32" fmla="*/ 432 w 432"/>
                    <a:gd name="T33" fmla="*/ 96 h 9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2" h="96">
                      <a:moveTo>
                        <a:pt x="0" y="96"/>
                      </a:moveTo>
                      <a:cubicBezTo>
                        <a:pt x="16" y="72"/>
                        <a:pt x="32" y="48"/>
                        <a:pt x="48" y="48"/>
                      </a:cubicBezTo>
                      <a:cubicBezTo>
                        <a:pt x="64" y="48"/>
                        <a:pt x="88" y="96"/>
                        <a:pt x="96" y="96"/>
                      </a:cubicBezTo>
                      <a:cubicBezTo>
                        <a:pt x="104" y="96"/>
                        <a:pt x="80" y="64"/>
                        <a:pt x="96" y="48"/>
                      </a:cubicBezTo>
                      <a:cubicBezTo>
                        <a:pt x="112" y="32"/>
                        <a:pt x="168" y="0"/>
                        <a:pt x="192" y="0"/>
                      </a:cubicBezTo>
                      <a:cubicBezTo>
                        <a:pt x="216" y="0"/>
                        <a:pt x="224" y="40"/>
                        <a:pt x="240" y="48"/>
                      </a:cubicBezTo>
                      <a:cubicBezTo>
                        <a:pt x="256" y="56"/>
                        <a:pt x="272" y="40"/>
                        <a:pt x="288" y="48"/>
                      </a:cubicBezTo>
                      <a:cubicBezTo>
                        <a:pt x="304" y="56"/>
                        <a:pt x="320" y="96"/>
                        <a:pt x="336" y="96"/>
                      </a:cubicBezTo>
                      <a:cubicBezTo>
                        <a:pt x="352" y="96"/>
                        <a:pt x="368" y="56"/>
                        <a:pt x="384" y="48"/>
                      </a:cubicBezTo>
                      <a:cubicBezTo>
                        <a:pt x="400" y="40"/>
                        <a:pt x="416" y="44"/>
                        <a:pt x="432" y="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7" name="Freeform 119"/>
                <p:cNvSpPr>
                  <a:spLocks/>
                </p:cNvSpPr>
                <p:nvPr/>
              </p:nvSpPr>
              <p:spPr bwMode="auto">
                <a:xfrm>
                  <a:off x="4512" y="3552"/>
                  <a:ext cx="432" cy="58"/>
                </a:xfrm>
                <a:custGeom>
                  <a:avLst/>
                  <a:gdLst>
                    <a:gd name="T0" fmla="*/ 0 w 432"/>
                    <a:gd name="T1" fmla="*/ 58 h 96"/>
                    <a:gd name="T2" fmla="*/ 48 w 432"/>
                    <a:gd name="T3" fmla="*/ 29 h 96"/>
                    <a:gd name="T4" fmla="*/ 96 w 432"/>
                    <a:gd name="T5" fmla="*/ 58 h 96"/>
                    <a:gd name="T6" fmla="*/ 96 w 432"/>
                    <a:gd name="T7" fmla="*/ 29 h 96"/>
                    <a:gd name="T8" fmla="*/ 192 w 432"/>
                    <a:gd name="T9" fmla="*/ 0 h 96"/>
                    <a:gd name="T10" fmla="*/ 240 w 432"/>
                    <a:gd name="T11" fmla="*/ 29 h 96"/>
                    <a:gd name="T12" fmla="*/ 288 w 432"/>
                    <a:gd name="T13" fmla="*/ 29 h 96"/>
                    <a:gd name="T14" fmla="*/ 336 w 432"/>
                    <a:gd name="T15" fmla="*/ 58 h 96"/>
                    <a:gd name="T16" fmla="*/ 384 w 432"/>
                    <a:gd name="T17" fmla="*/ 29 h 96"/>
                    <a:gd name="T18" fmla="*/ 432 w 432"/>
                    <a:gd name="T19" fmla="*/ 29 h 9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2"/>
                    <a:gd name="T31" fmla="*/ 0 h 96"/>
                    <a:gd name="T32" fmla="*/ 432 w 432"/>
                    <a:gd name="T33" fmla="*/ 96 h 9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2" h="96">
                      <a:moveTo>
                        <a:pt x="0" y="96"/>
                      </a:moveTo>
                      <a:cubicBezTo>
                        <a:pt x="16" y="72"/>
                        <a:pt x="32" y="48"/>
                        <a:pt x="48" y="48"/>
                      </a:cubicBezTo>
                      <a:cubicBezTo>
                        <a:pt x="64" y="48"/>
                        <a:pt x="88" y="96"/>
                        <a:pt x="96" y="96"/>
                      </a:cubicBezTo>
                      <a:cubicBezTo>
                        <a:pt x="104" y="96"/>
                        <a:pt x="80" y="64"/>
                        <a:pt x="96" y="48"/>
                      </a:cubicBezTo>
                      <a:cubicBezTo>
                        <a:pt x="112" y="32"/>
                        <a:pt x="168" y="0"/>
                        <a:pt x="192" y="0"/>
                      </a:cubicBezTo>
                      <a:cubicBezTo>
                        <a:pt x="216" y="0"/>
                        <a:pt x="224" y="40"/>
                        <a:pt x="240" y="48"/>
                      </a:cubicBezTo>
                      <a:cubicBezTo>
                        <a:pt x="256" y="56"/>
                        <a:pt x="272" y="40"/>
                        <a:pt x="288" y="48"/>
                      </a:cubicBezTo>
                      <a:cubicBezTo>
                        <a:pt x="304" y="56"/>
                        <a:pt x="320" y="96"/>
                        <a:pt x="336" y="96"/>
                      </a:cubicBezTo>
                      <a:cubicBezTo>
                        <a:pt x="352" y="96"/>
                        <a:pt x="368" y="56"/>
                        <a:pt x="384" y="48"/>
                      </a:cubicBezTo>
                      <a:cubicBezTo>
                        <a:pt x="400" y="40"/>
                        <a:pt x="416" y="44"/>
                        <a:pt x="432" y="4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8" name="Line 120"/>
                <p:cNvSpPr>
                  <a:spLocks noChangeShapeType="1"/>
                </p:cNvSpPr>
                <p:nvPr/>
              </p:nvSpPr>
              <p:spPr bwMode="auto">
                <a:xfrm>
                  <a:off x="3264" y="36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82" name="Line 121"/>
              <p:cNvSpPr>
                <a:spLocks noChangeShapeType="1"/>
              </p:cNvSpPr>
              <p:nvPr/>
            </p:nvSpPr>
            <p:spPr bwMode="auto">
              <a:xfrm>
                <a:off x="3269" y="3607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3" name="Text Box 140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1577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No (min) production loss</a:t>
                </a:r>
              </a:p>
            </p:txBody>
          </p:sp>
          <p:sp>
            <p:nvSpPr>
              <p:cNvPr id="84" name="Line 141"/>
              <p:cNvSpPr>
                <a:spLocks noChangeShapeType="1"/>
              </p:cNvSpPr>
              <p:nvPr/>
            </p:nvSpPr>
            <p:spPr bwMode="auto">
              <a:xfrm flipV="1">
                <a:off x="3299" y="3620"/>
                <a:ext cx="192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3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Basics: TPM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072098"/>
          </a:xfrm>
        </p:spPr>
        <p:txBody>
          <a:bodyPr>
            <a:normAutofit/>
          </a:bodyPr>
          <a:lstStyle/>
          <a:p>
            <a:r>
              <a:rPr lang="en-IN" dirty="0"/>
              <a:t>When is TPM choice flexible</a:t>
            </a:r>
          </a:p>
          <a:p>
            <a:pPr lvl="1"/>
            <a:r>
              <a:rPr lang="en-IN" dirty="0"/>
              <a:t>Large storage tanks supply the fresh feed(s)</a:t>
            </a:r>
          </a:p>
          <a:p>
            <a:pPr lvl="1"/>
            <a:r>
              <a:rPr lang="en-IN" dirty="0"/>
              <a:t>Variability in storage tank level is acceptable</a:t>
            </a:r>
          </a:p>
          <a:p>
            <a:pPr lvl="2"/>
            <a:r>
              <a:rPr lang="en-IN" dirty="0"/>
              <a:t>Allows structures that bring in fresh feed(s) as make-up</a:t>
            </a:r>
          </a:p>
          <a:p>
            <a:r>
              <a:rPr lang="en-IN" dirty="0"/>
              <a:t>Usually plant designs have large recycle rates</a:t>
            </a:r>
          </a:p>
          <a:p>
            <a:pPr lvl="1"/>
            <a:r>
              <a:rPr lang="en-IN" dirty="0"/>
              <a:t>Design in the snowballing region</a:t>
            </a:r>
          </a:p>
          <a:p>
            <a:pPr lvl="1"/>
            <a:r>
              <a:rPr lang="en-IN" dirty="0"/>
              <a:t>Capacity bottleneck then is likely inside the loop</a:t>
            </a:r>
          </a:p>
          <a:p>
            <a:r>
              <a:rPr lang="en-IN" dirty="0"/>
              <a:t>Where to locate the TPM</a:t>
            </a:r>
          </a:p>
          <a:p>
            <a:pPr lvl="1"/>
            <a:r>
              <a:rPr lang="en-IN" dirty="0"/>
              <a:t>Inside the recycle loop</a:t>
            </a:r>
          </a:p>
          <a:p>
            <a:pPr lvl="1"/>
            <a:r>
              <a:rPr lang="en-IN" dirty="0"/>
              <a:t>If multiple recycle loops, on a common branch</a:t>
            </a:r>
          </a:p>
          <a:p>
            <a:pPr lvl="1"/>
            <a:r>
              <a:rPr lang="en-IN" dirty="0"/>
              <a:t>If bottleneck is known, AT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39739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PWC Guidelines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981200" y="1357299"/>
            <a:ext cx="8229600" cy="4525963"/>
          </a:xfrm>
        </p:spPr>
        <p:txBody>
          <a:bodyPr/>
          <a:lstStyle/>
          <a:p>
            <a:r>
              <a:rPr lang="en-US" dirty="0"/>
              <a:t>Configure control structure to transform recycle rate variability out of the recycle loop</a:t>
            </a:r>
          </a:p>
          <a:p>
            <a:endParaRPr lang="en-US" dirty="0"/>
          </a:p>
          <a:p>
            <a:r>
              <a:rPr lang="en-US" dirty="0"/>
              <a:t>Provide control DOFs for fast “local” control</a:t>
            </a:r>
          </a:p>
          <a:p>
            <a:r>
              <a:rPr lang="en-US" dirty="0"/>
              <a:t>“Pair” locally for fast control</a:t>
            </a:r>
          </a:p>
          <a:p>
            <a:endParaRPr lang="en-US" dirty="0"/>
          </a:p>
          <a:p>
            <a:r>
              <a:rPr lang="en-US" dirty="0"/>
              <a:t>Choose TPM at bottleneck constraint to transform variability away from bottleneck</a:t>
            </a:r>
          </a:p>
          <a:p>
            <a:pPr lvl="1"/>
            <a:r>
              <a:rPr lang="en-US" dirty="0"/>
              <a:t>Almost always, bottleneck is inside the recycle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2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Exercise I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2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7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38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156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159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0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157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9" name="Group 107"/>
          <p:cNvGrpSpPr>
            <a:grpSpLocks/>
          </p:cNvGrpSpPr>
          <p:nvPr/>
        </p:nvGrpSpPr>
        <p:grpSpPr bwMode="auto">
          <a:xfrm>
            <a:off x="7891465" y="4843484"/>
            <a:ext cx="371475" cy="957263"/>
            <a:chOff x="4011" y="2640"/>
            <a:chExt cx="234" cy="603"/>
          </a:xfrm>
        </p:grpSpPr>
        <p:grpSp>
          <p:nvGrpSpPr>
            <p:cNvPr id="151" name="Group 108"/>
            <p:cNvGrpSpPr>
              <a:grpSpLocks/>
            </p:cNvGrpSpPr>
            <p:nvPr/>
          </p:nvGrpSpPr>
          <p:grpSpPr bwMode="auto">
            <a:xfrm>
              <a:off x="4018" y="3047"/>
              <a:ext cx="227" cy="196"/>
              <a:chOff x="1234" y="2215"/>
              <a:chExt cx="227" cy="196"/>
            </a:xfrm>
          </p:grpSpPr>
          <p:sp>
            <p:nvSpPr>
              <p:cNvPr id="154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5" name="Text Box 110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2" name="Line 111"/>
            <p:cNvSpPr>
              <a:spLocks noChangeShapeType="1"/>
            </p:cNvSpPr>
            <p:nvPr/>
          </p:nvSpPr>
          <p:spPr bwMode="auto">
            <a:xfrm>
              <a:off x="4011" y="2640"/>
              <a:ext cx="1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Line 112"/>
            <p:cNvSpPr>
              <a:spLocks noChangeShapeType="1"/>
            </p:cNvSpPr>
            <p:nvPr/>
          </p:nvSpPr>
          <p:spPr bwMode="auto">
            <a:xfrm>
              <a:off x="4128" y="2640"/>
              <a:ext cx="0" cy="40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0" name="Group 113"/>
          <p:cNvGrpSpPr>
            <a:grpSpLocks/>
          </p:cNvGrpSpPr>
          <p:nvPr/>
        </p:nvGrpSpPr>
        <p:grpSpPr bwMode="auto">
          <a:xfrm>
            <a:off x="6280152" y="4310084"/>
            <a:ext cx="1187450" cy="468313"/>
            <a:chOff x="2996" y="2304"/>
            <a:chExt cx="748" cy="295"/>
          </a:xfrm>
        </p:grpSpPr>
        <p:sp>
          <p:nvSpPr>
            <p:cNvPr id="146" name="Line 114"/>
            <p:cNvSpPr>
              <a:spLocks noChangeShapeType="1"/>
            </p:cNvSpPr>
            <p:nvPr/>
          </p:nvSpPr>
          <p:spPr bwMode="auto">
            <a:xfrm flipH="1">
              <a:off x="3223" y="2400"/>
              <a:ext cx="521" cy="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7" name="Group 115"/>
            <p:cNvGrpSpPr>
              <a:grpSpLocks/>
            </p:cNvGrpSpPr>
            <p:nvPr/>
          </p:nvGrpSpPr>
          <p:grpSpPr bwMode="auto">
            <a:xfrm>
              <a:off x="2996" y="2304"/>
              <a:ext cx="230" cy="196"/>
              <a:chOff x="1234" y="2215"/>
              <a:chExt cx="230" cy="196"/>
            </a:xfrm>
          </p:grpSpPr>
          <p:sp>
            <p:nvSpPr>
              <p:cNvPr id="149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0" name="Text Box 11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48" name="Line 118"/>
            <p:cNvSpPr>
              <a:spLocks noChangeShapeType="1"/>
            </p:cNvSpPr>
            <p:nvPr/>
          </p:nvSpPr>
          <p:spPr bwMode="auto">
            <a:xfrm>
              <a:off x="3127" y="2503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1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42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44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5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43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0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31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36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7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32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33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5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04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5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6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7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4749805" y="1719283"/>
            <a:ext cx="376238" cy="2161499"/>
            <a:chOff x="3225805" y="1719282"/>
            <a:chExt cx="376238" cy="2161499"/>
          </a:xfrm>
        </p:grpSpPr>
        <p:grpSp>
          <p:nvGrpSpPr>
            <p:cNvPr id="119" name="Group 93"/>
            <p:cNvGrpSpPr>
              <a:grpSpLocks/>
            </p:cNvGrpSpPr>
            <p:nvPr/>
          </p:nvGrpSpPr>
          <p:grpSpPr bwMode="auto">
            <a:xfrm>
              <a:off x="3225805" y="1719282"/>
              <a:ext cx="376238" cy="311150"/>
              <a:chOff x="1244" y="2215"/>
              <a:chExt cx="237" cy="196"/>
            </a:xfrm>
          </p:grpSpPr>
          <p:sp>
            <p:nvSpPr>
              <p:cNvPr id="123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" name="Text Box 95"/>
              <p:cNvSpPr txBox="1">
                <a:spLocks noChangeArrowheads="1"/>
              </p:cNvSpPr>
              <p:nvPr/>
            </p:nvSpPr>
            <p:spPr bwMode="auto">
              <a:xfrm>
                <a:off x="1244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20" name="Line 96"/>
            <p:cNvSpPr>
              <a:spLocks noChangeShapeType="1"/>
            </p:cNvSpPr>
            <p:nvPr/>
          </p:nvSpPr>
          <p:spPr bwMode="auto">
            <a:xfrm flipV="1">
              <a:off x="3428992" y="2044781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22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7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08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14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1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8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15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6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9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12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10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1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2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4" name="Group 181"/>
          <p:cNvGrpSpPr>
            <a:grpSpLocks/>
          </p:cNvGrpSpPr>
          <p:nvPr/>
        </p:nvGrpSpPr>
        <p:grpSpPr bwMode="auto">
          <a:xfrm>
            <a:off x="5159376" y="3460771"/>
            <a:ext cx="1906588" cy="398463"/>
            <a:chOff x="2290" y="2057"/>
            <a:chExt cx="1201" cy="251"/>
          </a:xfrm>
        </p:grpSpPr>
        <p:grpSp>
          <p:nvGrpSpPr>
            <p:cNvPr id="95" name="Group 163"/>
            <p:cNvGrpSpPr>
              <a:grpSpLocks/>
            </p:cNvGrpSpPr>
            <p:nvPr/>
          </p:nvGrpSpPr>
          <p:grpSpPr bwMode="auto">
            <a:xfrm>
              <a:off x="3264" y="2112"/>
              <a:ext cx="227" cy="196"/>
              <a:chOff x="1234" y="2215"/>
              <a:chExt cx="227" cy="196"/>
            </a:xfrm>
          </p:grpSpPr>
          <p:sp>
            <p:nvSpPr>
              <p:cNvPr id="99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0" name="Text Box 165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96" name="Line 166"/>
            <p:cNvSpPr>
              <a:spLocks noChangeShapeType="1"/>
            </p:cNvSpPr>
            <p:nvPr/>
          </p:nvSpPr>
          <p:spPr bwMode="auto">
            <a:xfrm flipV="1">
              <a:off x="2290" y="2065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Line 174"/>
            <p:cNvSpPr>
              <a:spLocks noChangeShapeType="1"/>
            </p:cNvSpPr>
            <p:nvPr/>
          </p:nvSpPr>
          <p:spPr bwMode="auto">
            <a:xfrm flipV="1">
              <a:off x="3401" y="2057"/>
              <a:ext cx="0" cy="5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Line 175"/>
            <p:cNvSpPr>
              <a:spLocks noChangeShapeType="1"/>
            </p:cNvSpPr>
            <p:nvPr/>
          </p:nvSpPr>
          <p:spPr bwMode="auto">
            <a:xfrm flipH="1">
              <a:off x="2290" y="2057"/>
              <a:ext cx="110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155950" y="2774971"/>
            <a:ext cx="1395944" cy="486437"/>
            <a:chOff x="1631950" y="2579688"/>
            <a:chExt cx="1395944" cy="48643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602431" y="2603500"/>
              <a:ext cx="360363" cy="311150"/>
              <a:chOff x="2602431" y="2603500"/>
              <a:chExt cx="360363" cy="311150"/>
            </a:xfrm>
          </p:grpSpPr>
          <p:sp>
            <p:nvSpPr>
              <p:cNvPr id="169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0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67" name="Line 151"/>
            <p:cNvSpPr>
              <a:spLocks noChangeShapeType="1"/>
            </p:cNvSpPr>
            <p:nvPr/>
          </p:nvSpPr>
          <p:spPr bwMode="auto">
            <a:xfrm flipH="1" flipV="1">
              <a:off x="3027894" y="2778125"/>
              <a:ext cx="0" cy="288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Line 152"/>
            <p:cNvSpPr>
              <a:spLocks noChangeShapeType="1"/>
            </p:cNvSpPr>
            <p:nvPr/>
          </p:nvSpPr>
          <p:spPr bwMode="auto">
            <a:xfrm>
              <a:off x="2950106" y="2776537"/>
              <a:ext cx="762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Line 177"/>
            <p:cNvSpPr>
              <a:spLocks noChangeShapeType="1"/>
            </p:cNvSpPr>
            <p:nvPr/>
          </p:nvSpPr>
          <p:spPr bwMode="auto">
            <a:xfrm>
              <a:off x="2187575" y="2754313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Text Box 178"/>
            <p:cNvSpPr txBox="1">
              <a:spLocks noChangeArrowheads="1"/>
            </p:cNvSpPr>
            <p:nvPr/>
          </p:nvSpPr>
          <p:spPr bwMode="auto">
            <a:xfrm>
              <a:off x="1631950" y="2579688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524365" y="785795"/>
            <a:ext cx="27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TPM at Fresh B Feed</a:t>
            </a:r>
          </a:p>
        </p:txBody>
      </p:sp>
    </p:spTree>
    <p:extLst>
      <p:ext uri="{BB962C8B-B14F-4D97-AF65-F5344CB8AC3E}">
        <p14:creationId xmlns:p14="http://schemas.microsoft.com/office/powerpoint/2010/main" val="6377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Exercise I Continued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2596" y="928670"/>
            <a:ext cx="826078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CC"/>
                </a:solidFill>
              </a:rPr>
              <a:t>Beware of subtle </a:t>
            </a:r>
            <a:r>
              <a:rPr lang="en-IN" sz="2400" dirty="0" err="1">
                <a:solidFill>
                  <a:srgbClr val="0000CC"/>
                </a:solidFill>
              </a:rPr>
              <a:t>plantwide</a:t>
            </a:r>
            <a:r>
              <a:rPr lang="en-IN" sz="2400" dirty="0">
                <a:solidFill>
                  <a:srgbClr val="0000CC"/>
                </a:solidFill>
              </a:rPr>
              <a:t> recycle loop inventory drifts</a:t>
            </a:r>
          </a:p>
          <a:p>
            <a:pPr>
              <a:tabLst>
                <a:tab pos="539750" algn="l"/>
              </a:tabLst>
            </a:pPr>
            <a:r>
              <a:rPr lang="en-IN" dirty="0"/>
              <a:t>	</a:t>
            </a:r>
            <a:r>
              <a:rPr lang="en-IN" sz="2000" dirty="0" err="1">
                <a:solidFill>
                  <a:srgbClr val="C00000"/>
                </a:solidFill>
              </a:rPr>
              <a:t>Stoichiometric</a:t>
            </a:r>
            <a:r>
              <a:rPr lang="en-IN" sz="2000" dirty="0">
                <a:solidFill>
                  <a:srgbClr val="C00000"/>
                </a:solidFill>
              </a:rPr>
              <a:t> feed balancing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  <a:p>
            <a:r>
              <a:rPr lang="en-IN" sz="2400" dirty="0" err="1">
                <a:solidFill>
                  <a:srgbClr val="0000CC"/>
                </a:solidFill>
              </a:rPr>
              <a:t>Plantwide</a:t>
            </a:r>
            <a:r>
              <a:rPr lang="en-IN" sz="2400" dirty="0">
                <a:solidFill>
                  <a:srgbClr val="0000CC"/>
                </a:solidFill>
              </a:rPr>
              <a:t> balances close slowly due to recycle</a:t>
            </a:r>
          </a:p>
          <a:p>
            <a:endParaRPr lang="en-IN" dirty="0"/>
          </a:p>
          <a:p>
            <a:r>
              <a:rPr lang="en-IN" sz="2400" dirty="0">
                <a:solidFill>
                  <a:srgbClr val="0000CC"/>
                </a:solidFill>
              </a:rPr>
              <a:t>Always  examine process input-output structure</a:t>
            </a:r>
            <a:endParaRPr lang="en-IN" dirty="0">
              <a:solidFill>
                <a:srgbClr val="0000CC"/>
              </a:solidFill>
            </a:endParaRPr>
          </a:p>
          <a:p>
            <a:pPr>
              <a:tabLst>
                <a:tab pos="539750" algn="l"/>
              </a:tabLst>
            </a:pPr>
            <a:r>
              <a:rPr lang="en-IN" dirty="0"/>
              <a:t>	</a:t>
            </a:r>
            <a:r>
              <a:rPr lang="en-IN" sz="2000" dirty="0">
                <a:solidFill>
                  <a:srgbClr val="C00000"/>
                </a:solidFill>
              </a:rPr>
              <a:t>Every component must find a way out or get consumed </a:t>
            </a:r>
            <a:r>
              <a:rPr lang="en-IN" sz="2000" b="1" dirty="0">
                <a:solidFill>
                  <a:srgbClr val="C00000"/>
                </a:solidFill>
              </a:rPr>
              <a:t>(DOWNS’ DRILL)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95737" y="5715016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(near) pure C product, F</a:t>
            </a:r>
            <a:r>
              <a:rPr lang="en-IN" baseline="-25000" dirty="0"/>
              <a:t>A</a:t>
            </a:r>
            <a:r>
              <a:rPr lang="en-IN" dirty="0"/>
              <a:t> = F</a:t>
            </a:r>
            <a:r>
              <a:rPr lang="en-IN" baseline="-25000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439445" y="3734002"/>
            <a:ext cx="598285" cy="480816"/>
            <a:chOff x="1915444" y="3734002"/>
            <a:chExt cx="598285" cy="480816"/>
          </a:xfrm>
        </p:grpSpPr>
        <p:grpSp>
          <p:nvGrpSpPr>
            <p:cNvPr id="42" name="Group 41"/>
            <p:cNvGrpSpPr/>
            <p:nvPr/>
          </p:nvGrpSpPr>
          <p:grpSpPr>
            <a:xfrm>
              <a:off x="2152733" y="3734002"/>
              <a:ext cx="360996" cy="311150"/>
              <a:chOff x="5680385" y="3260726"/>
              <a:chExt cx="360996" cy="311150"/>
            </a:xfrm>
          </p:grpSpPr>
          <p:sp>
            <p:nvSpPr>
              <p:cNvPr id="40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" name="Text Box 127"/>
              <p:cNvSpPr txBox="1">
                <a:spLocks noChangeArrowheads="1"/>
              </p:cNvSpPr>
              <p:nvPr/>
            </p:nvSpPr>
            <p:spPr bwMode="auto">
              <a:xfrm>
                <a:off x="5680385" y="3260726"/>
                <a:ext cx="3609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 flipV="1">
              <a:off x="1919169" y="3926818"/>
              <a:ext cx="0" cy="28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rot="5400000" flipV="1">
              <a:off x="2041444" y="3789378"/>
              <a:ext cx="0" cy="25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32228" y="4162630"/>
            <a:ext cx="762269" cy="311150"/>
            <a:chOff x="1735444" y="3734002"/>
            <a:chExt cx="762269" cy="311150"/>
          </a:xfrm>
        </p:grpSpPr>
        <p:grpSp>
          <p:nvGrpSpPr>
            <p:cNvPr id="47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50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49" name="Line 96"/>
            <p:cNvSpPr>
              <a:spLocks noChangeShapeType="1"/>
            </p:cNvSpPr>
            <p:nvPr/>
          </p:nvSpPr>
          <p:spPr bwMode="auto">
            <a:xfrm rot="5400000" flipV="1">
              <a:off x="1951444" y="3699378"/>
              <a:ext cx="0" cy="43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51"/>
          <p:cNvGrpSpPr/>
          <p:nvPr/>
        </p:nvGrpSpPr>
        <p:grpSpPr>
          <a:xfrm flipH="1">
            <a:off x="3690658" y="4668258"/>
            <a:ext cx="690269" cy="311150"/>
            <a:chOff x="1807444" y="3734002"/>
            <a:chExt cx="690269" cy="311150"/>
          </a:xfrm>
        </p:grpSpPr>
        <p:grpSp>
          <p:nvGrpSpPr>
            <p:cNvPr id="53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55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54" name="Line 96"/>
            <p:cNvSpPr>
              <a:spLocks noChangeShapeType="1"/>
            </p:cNvSpPr>
            <p:nvPr/>
          </p:nvSpPr>
          <p:spPr bwMode="auto">
            <a:xfrm rot="5400000" flipV="1">
              <a:off x="1987444" y="3735378"/>
              <a:ext cx="0" cy="360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82890" y="3786190"/>
            <a:ext cx="5295014" cy="1785950"/>
            <a:chOff x="1558890" y="3786190"/>
            <a:chExt cx="5295014" cy="1785950"/>
          </a:xfrm>
        </p:grpSpPr>
        <p:sp>
          <p:nvSpPr>
            <p:cNvPr id="21" name="TextBox 20"/>
            <p:cNvSpPr txBox="1"/>
            <p:nvPr/>
          </p:nvSpPr>
          <p:spPr>
            <a:xfrm>
              <a:off x="1558890" y="4050175"/>
              <a:ext cx="367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r>
                <a:rPr lang="en-IN" baseline="-25000" dirty="0"/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61979" y="496769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r>
                <a:rPr lang="en-IN" baseline="-25000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68862" y="444586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</a:t>
              </a:r>
              <a:r>
                <a:rPr lang="en-IN" baseline="-25000" dirty="0"/>
                <a:t>C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13488" y="3786190"/>
              <a:ext cx="4731206" cy="1785950"/>
              <a:chOff x="1813488" y="3786190"/>
              <a:chExt cx="4731206" cy="17859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7488" y="3786190"/>
                <a:ext cx="2643206" cy="1785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813488" y="4214818"/>
                <a:ext cx="1044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813488" y="5141924"/>
                <a:ext cx="1044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500694" y="4643446"/>
                <a:ext cx="10440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c 18"/>
              <p:cNvSpPr/>
              <p:nvPr/>
            </p:nvSpPr>
            <p:spPr>
              <a:xfrm>
                <a:off x="3929058" y="3871922"/>
                <a:ext cx="914400" cy="914400"/>
              </a:xfrm>
              <a:prstGeom prst="arc">
                <a:avLst>
                  <a:gd name="adj1" fmla="val 10826580"/>
                  <a:gd name="adj2" fmla="val 5231619"/>
                </a:avLst>
              </a:prstGeom>
              <a:ln w="19050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/>
              <p:cNvSpPr/>
              <p:nvPr/>
            </p:nvSpPr>
            <p:spPr>
              <a:xfrm flipV="1">
                <a:off x="3943352" y="4586302"/>
                <a:ext cx="914400" cy="914400"/>
              </a:xfrm>
              <a:prstGeom prst="arc">
                <a:avLst>
                  <a:gd name="adj1" fmla="val 10826580"/>
                  <a:gd name="adj2" fmla="val 5231619"/>
                </a:avLst>
              </a:prstGeom>
              <a:ln w="19050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86116" y="4274114"/>
                <a:ext cx="1072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Recycle 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86116" y="4714884"/>
                <a:ext cx="1064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Recycle B</a:t>
                </a:r>
              </a:p>
            </p:txBody>
          </p:sp>
          <p:grpSp>
            <p:nvGrpSpPr>
              <p:cNvPr id="31" name="Group 22"/>
              <p:cNvGrpSpPr>
                <a:grpSpLocks/>
              </p:cNvGrpSpPr>
              <p:nvPr/>
            </p:nvGrpSpPr>
            <p:grpSpPr bwMode="auto">
              <a:xfrm rot="-5400000">
                <a:off x="2239240" y="4967793"/>
                <a:ext cx="201613" cy="234950"/>
                <a:chOff x="4860" y="4860"/>
                <a:chExt cx="1620" cy="1440"/>
              </a:xfrm>
            </p:grpSpPr>
            <p:sp>
              <p:nvSpPr>
                <p:cNvPr id="32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3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5" name="Group 22"/>
              <p:cNvGrpSpPr>
                <a:grpSpLocks/>
              </p:cNvGrpSpPr>
              <p:nvPr/>
            </p:nvGrpSpPr>
            <p:grpSpPr bwMode="auto">
              <a:xfrm rot="-5400000">
                <a:off x="5996792" y="4458102"/>
                <a:ext cx="201613" cy="234950"/>
                <a:chOff x="4860" y="4860"/>
                <a:chExt cx="1620" cy="1440"/>
              </a:xfrm>
            </p:grpSpPr>
            <p:sp>
              <p:nvSpPr>
                <p:cNvPr id="36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57" name="Group 22"/>
              <p:cNvGrpSpPr>
                <a:grpSpLocks/>
              </p:cNvGrpSpPr>
              <p:nvPr/>
            </p:nvGrpSpPr>
            <p:grpSpPr bwMode="auto">
              <a:xfrm rot="-5400000">
                <a:off x="2221590" y="4039099"/>
                <a:ext cx="201613" cy="234950"/>
                <a:chOff x="4860" y="4860"/>
                <a:chExt cx="1620" cy="1440"/>
              </a:xfrm>
            </p:grpSpPr>
            <p:sp>
              <p:nvSpPr>
                <p:cNvPr id="58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0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69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Exercise I Continued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82890" y="1357298"/>
            <a:ext cx="5213260" cy="1785950"/>
            <a:chOff x="1558890" y="2428868"/>
            <a:chExt cx="5213260" cy="1785950"/>
          </a:xfrm>
        </p:grpSpPr>
        <p:sp>
          <p:nvSpPr>
            <p:cNvPr id="4" name="Rectangle 3"/>
            <p:cNvSpPr/>
            <p:nvPr/>
          </p:nvSpPr>
          <p:spPr>
            <a:xfrm>
              <a:off x="2857488" y="2428868"/>
              <a:ext cx="2643206" cy="1785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813488" y="3295749"/>
              <a:ext cx="104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500694" y="3286124"/>
              <a:ext cx="104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>
              <a:spLocks noChangeAspect="1"/>
            </p:cNvSpPr>
            <p:nvPr/>
          </p:nvSpPr>
          <p:spPr>
            <a:xfrm>
              <a:off x="3714744" y="2974662"/>
              <a:ext cx="1097280" cy="1097280"/>
            </a:xfrm>
            <a:prstGeom prst="arc">
              <a:avLst>
                <a:gd name="adj1" fmla="val 10826580"/>
                <a:gd name="adj2" fmla="val 5231619"/>
              </a:avLst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8890" y="313110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endParaRPr lang="en-IN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68862" y="308854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</a:t>
              </a:r>
              <a:endParaRPr lang="en-IN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8671" y="3273982"/>
              <a:ext cx="886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Recycle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 rot="-5400000">
            <a:off x="3755216" y="2055010"/>
            <a:ext cx="201613" cy="234950"/>
            <a:chOff x="4860" y="4860"/>
            <a:chExt cx="1620" cy="1440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22"/>
          <p:cNvGrpSpPr>
            <a:grpSpLocks/>
          </p:cNvGrpSpPr>
          <p:nvPr/>
        </p:nvGrpSpPr>
        <p:grpSpPr bwMode="auto">
          <a:xfrm rot="-5400000">
            <a:off x="7540043" y="2035760"/>
            <a:ext cx="201613" cy="234950"/>
            <a:chOff x="4860" y="4860"/>
            <a:chExt cx="1620" cy="1440"/>
          </a:xfrm>
        </p:grpSpPr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39445" y="1743363"/>
            <a:ext cx="598285" cy="480816"/>
            <a:chOff x="1915444" y="3734002"/>
            <a:chExt cx="598285" cy="480816"/>
          </a:xfrm>
        </p:grpSpPr>
        <p:grpSp>
          <p:nvGrpSpPr>
            <p:cNvPr id="33" name="Group 41"/>
            <p:cNvGrpSpPr/>
            <p:nvPr/>
          </p:nvGrpSpPr>
          <p:grpSpPr>
            <a:xfrm>
              <a:off x="2152733" y="3734002"/>
              <a:ext cx="360996" cy="311150"/>
              <a:chOff x="5680385" y="3260726"/>
              <a:chExt cx="360996" cy="311150"/>
            </a:xfrm>
          </p:grpSpPr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Text Box 127"/>
              <p:cNvSpPr txBox="1">
                <a:spLocks noChangeArrowheads="1"/>
              </p:cNvSpPr>
              <p:nvPr/>
            </p:nvSpPr>
            <p:spPr bwMode="auto">
              <a:xfrm>
                <a:off x="5680385" y="3260726"/>
                <a:ext cx="3609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34" name="Line 96"/>
            <p:cNvSpPr>
              <a:spLocks noChangeShapeType="1"/>
            </p:cNvSpPr>
            <p:nvPr/>
          </p:nvSpPr>
          <p:spPr bwMode="auto">
            <a:xfrm flipV="1">
              <a:off x="1919169" y="3926818"/>
              <a:ext cx="0" cy="28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 rot="5400000" flipV="1">
              <a:off x="2041444" y="3789378"/>
              <a:ext cx="0" cy="25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22"/>
          <p:cNvGrpSpPr>
            <a:grpSpLocks/>
          </p:cNvGrpSpPr>
          <p:nvPr/>
        </p:nvGrpSpPr>
        <p:grpSpPr bwMode="auto">
          <a:xfrm rot="-5400000">
            <a:off x="5684042" y="1729770"/>
            <a:ext cx="201613" cy="234950"/>
            <a:chOff x="4860" y="4860"/>
            <a:chExt cx="1620" cy="144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32228" y="1724113"/>
            <a:ext cx="762269" cy="311150"/>
            <a:chOff x="1735444" y="3734002"/>
            <a:chExt cx="762269" cy="311150"/>
          </a:xfrm>
        </p:grpSpPr>
        <p:grpSp>
          <p:nvGrpSpPr>
            <p:cNvPr id="43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45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rot="5400000" flipV="1">
              <a:off x="1951444" y="3699378"/>
              <a:ext cx="0" cy="43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298620" y="1417027"/>
            <a:ext cx="654269" cy="753899"/>
            <a:chOff x="3774619" y="1417026"/>
            <a:chExt cx="654269" cy="753899"/>
          </a:xfrm>
        </p:grpSpPr>
        <p:grpSp>
          <p:nvGrpSpPr>
            <p:cNvPr id="47" name="Group 46"/>
            <p:cNvGrpSpPr/>
            <p:nvPr/>
          </p:nvGrpSpPr>
          <p:grpSpPr>
            <a:xfrm>
              <a:off x="3774619" y="1417026"/>
              <a:ext cx="654269" cy="311150"/>
              <a:chOff x="1843444" y="3734002"/>
              <a:chExt cx="654269" cy="311150"/>
            </a:xfrm>
          </p:grpSpPr>
          <p:grpSp>
            <p:nvGrpSpPr>
              <p:cNvPr id="48" name="Group 41"/>
              <p:cNvGrpSpPr/>
              <p:nvPr/>
            </p:nvGrpSpPr>
            <p:grpSpPr>
              <a:xfrm>
                <a:off x="2171983" y="3734002"/>
                <a:ext cx="325730" cy="311150"/>
                <a:chOff x="5699635" y="3260726"/>
                <a:chExt cx="325730" cy="311150"/>
              </a:xfrm>
            </p:grpSpPr>
            <p:sp>
              <p:nvSpPr>
                <p:cNvPr id="50" name="Oval 126"/>
                <p:cNvSpPr>
                  <a:spLocks noChangeArrowheads="1"/>
                </p:cNvSpPr>
                <p:nvPr/>
              </p:nvSpPr>
              <p:spPr bwMode="auto">
                <a:xfrm>
                  <a:off x="5700723" y="3260726"/>
                  <a:ext cx="311150" cy="311150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699635" y="3260726"/>
                  <a:ext cx="32573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solidFill>
                        <a:srgbClr val="0000CC"/>
                      </a:solidFill>
                    </a:rPr>
                    <a:t>IC</a:t>
                  </a:r>
                </a:p>
              </p:txBody>
            </p:sp>
          </p:grp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 rot="5400000" flipV="1">
                <a:off x="2005444" y="3753378"/>
                <a:ext cx="0" cy="324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 flipV="1">
              <a:off x="3784683" y="1594925"/>
              <a:ext cx="0" cy="57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05216" y="4000504"/>
            <a:ext cx="598285" cy="660816"/>
            <a:chOff x="1915444" y="3734002"/>
            <a:chExt cx="598285" cy="660816"/>
          </a:xfrm>
        </p:grpSpPr>
        <p:grpSp>
          <p:nvGrpSpPr>
            <p:cNvPr id="70" name="Group 41"/>
            <p:cNvGrpSpPr/>
            <p:nvPr/>
          </p:nvGrpSpPr>
          <p:grpSpPr>
            <a:xfrm>
              <a:off x="2152733" y="3734002"/>
              <a:ext cx="360996" cy="311150"/>
              <a:chOff x="5680385" y="3260726"/>
              <a:chExt cx="360996" cy="311150"/>
            </a:xfrm>
          </p:grpSpPr>
          <p:sp>
            <p:nvSpPr>
              <p:cNvPr id="73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Text Box 127"/>
              <p:cNvSpPr txBox="1">
                <a:spLocks noChangeArrowheads="1"/>
              </p:cNvSpPr>
              <p:nvPr/>
            </p:nvSpPr>
            <p:spPr bwMode="auto">
              <a:xfrm>
                <a:off x="5680385" y="3260726"/>
                <a:ext cx="3609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V="1">
              <a:off x="1919169" y="3926818"/>
              <a:ext cx="0" cy="46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 rot="5400000" flipV="1">
              <a:off x="2041444" y="3789378"/>
              <a:ext cx="0" cy="25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024166" y="3929066"/>
            <a:ext cx="5213260" cy="1785950"/>
            <a:chOff x="1500166" y="3929066"/>
            <a:chExt cx="5213260" cy="1785950"/>
          </a:xfrm>
        </p:grpSpPr>
        <p:grpSp>
          <p:nvGrpSpPr>
            <p:cNvPr id="91" name="Group 90"/>
            <p:cNvGrpSpPr/>
            <p:nvPr/>
          </p:nvGrpSpPr>
          <p:grpSpPr>
            <a:xfrm>
              <a:off x="1500166" y="3929066"/>
              <a:ext cx="5213260" cy="1785950"/>
              <a:chOff x="1500166" y="3929066"/>
              <a:chExt cx="5213260" cy="178595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500166" y="3929066"/>
                <a:ext cx="5213260" cy="1785950"/>
                <a:chOff x="1558890" y="2428868"/>
                <a:chExt cx="5213260" cy="178595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857488" y="2428868"/>
                  <a:ext cx="2643206" cy="17859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813488" y="3295749"/>
                  <a:ext cx="10440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5500694" y="3286124"/>
                  <a:ext cx="10440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 56"/>
                <p:cNvSpPr>
                  <a:spLocks noChangeAspect="1"/>
                </p:cNvSpPr>
                <p:nvPr/>
              </p:nvSpPr>
              <p:spPr>
                <a:xfrm>
                  <a:off x="3714744" y="2974662"/>
                  <a:ext cx="1097280" cy="1097280"/>
                </a:xfrm>
                <a:prstGeom prst="arc">
                  <a:avLst>
                    <a:gd name="adj1" fmla="val 10826580"/>
                    <a:gd name="adj2" fmla="val 5231619"/>
                  </a:avLst>
                </a:prstGeom>
                <a:ln w="19050">
                  <a:solidFill>
                    <a:schemeClr val="tx1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558890" y="3131106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</a:t>
                  </a:r>
                  <a:endParaRPr lang="en-IN" baseline="-250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468862" y="3088543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P</a:t>
                  </a:r>
                  <a:endParaRPr lang="en-IN" baseline="-250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828671" y="3273982"/>
                  <a:ext cx="886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Recycle</a:t>
                  </a:r>
                </a:p>
              </p:txBody>
            </p:sp>
          </p:grpSp>
          <p:grpSp>
            <p:nvGrpSpPr>
              <p:cNvPr id="61" name="Group 22"/>
              <p:cNvGrpSpPr>
                <a:grpSpLocks/>
              </p:cNvGrpSpPr>
              <p:nvPr/>
            </p:nvGrpSpPr>
            <p:grpSpPr bwMode="auto">
              <a:xfrm rot="-5400000">
                <a:off x="2172491" y="4626778"/>
                <a:ext cx="201613" cy="234950"/>
                <a:chOff x="4860" y="4860"/>
                <a:chExt cx="1620" cy="1440"/>
              </a:xfrm>
            </p:grpSpPr>
            <p:sp>
              <p:nvSpPr>
                <p:cNvPr id="62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3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65" name="Group 22"/>
              <p:cNvGrpSpPr>
                <a:grpSpLocks/>
              </p:cNvGrpSpPr>
              <p:nvPr/>
            </p:nvGrpSpPr>
            <p:grpSpPr bwMode="auto">
              <a:xfrm rot="-5400000">
                <a:off x="5957318" y="4607528"/>
                <a:ext cx="201613" cy="234950"/>
                <a:chOff x="4860" y="4860"/>
                <a:chExt cx="1620" cy="1440"/>
              </a:xfrm>
            </p:grpSpPr>
            <p:sp>
              <p:nvSpPr>
                <p:cNvPr id="66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7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8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75" name="Group 22"/>
            <p:cNvGrpSpPr>
              <a:grpSpLocks/>
            </p:cNvGrpSpPr>
            <p:nvPr/>
          </p:nvGrpSpPr>
          <p:grpSpPr bwMode="auto">
            <a:xfrm rot="-5400000">
              <a:off x="4101317" y="4301538"/>
              <a:ext cx="201613" cy="234950"/>
              <a:chOff x="4860" y="4860"/>
              <a:chExt cx="1620" cy="1440"/>
            </a:xfrm>
          </p:grpSpPr>
          <p:sp>
            <p:nvSpPr>
              <p:cNvPr id="76" name="AutoShape 23"/>
              <p:cNvSpPr>
                <a:spLocks noChangeArrowheads="1"/>
              </p:cNvSpPr>
              <p:nvPr/>
            </p:nvSpPr>
            <p:spPr bwMode="auto">
              <a:xfrm>
                <a:off x="4860" y="4860"/>
                <a:ext cx="720" cy="1440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AutoShape 24"/>
              <p:cNvSpPr>
                <a:spLocks noChangeArrowheads="1"/>
              </p:cNvSpPr>
              <p:nvPr/>
            </p:nvSpPr>
            <p:spPr bwMode="auto">
              <a:xfrm>
                <a:off x="5940" y="4950"/>
                <a:ext cx="540" cy="1245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5220" y="5580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973504" y="4295881"/>
            <a:ext cx="762269" cy="311150"/>
            <a:chOff x="1735444" y="3734002"/>
            <a:chExt cx="762269" cy="311150"/>
          </a:xfrm>
        </p:grpSpPr>
        <p:grpSp>
          <p:nvGrpSpPr>
            <p:cNvPr id="80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82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3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 rot="5400000" flipV="1">
              <a:off x="1951444" y="3699378"/>
              <a:ext cx="0" cy="43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75803" y="4546610"/>
            <a:ext cx="1374269" cy="311150"/>
            <a:chOff x="1123444" y="3734002"/>
            <a:chExt cx="1374269" cy="311150"/>
          </a:xfrm>
        </p:grpSpPr>
        <p:grpSp>
          <p:nvGrpSpPr>
            <p:cNvPr id="85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87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 rot="5400000" flipV="1">
              <a:off x="1645444" y="3364503"/>
              <a:ext cx="0" cy="104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779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Exercise I Continued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26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0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58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7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3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2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159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0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157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3" name="Group 107"/>
          <p:cNvGrpSpPr>
            <a:grpSpLocks/>
          </p:cNvGrpSpPr>
          <p:nvPr/>
        </p:nvGrpSpPr>
        <p:grpSpPr bwMode="auto">
          <a:xfrm>
            <a:off x="7891465" y="4843484"/>
            <a:ext cx="371475" cy="957263"/>
            <a:chOff x="4011" y="2640"/>
            <a:chExt cx="234" cy="603"/>
          </a:xfrm>
        </p:grpSpPr>
        <p:grpSp>
          <p:nvGrpSpPr>
            <p:cNvPr id="94" name="Group 108"/>
            <p:cNvGrpSpPr>
              <a:grpSpLocks/>
            </p:cNvGrpSpPr>
            <p:nvPr/>
          </p:nvGrpSpPr>
          <p:grpSpPr bwMode="auto">
            <a:xfrm>
              <a:off x="4018" y="3047"/>
              <a:ext cx="227" cy="196"/>
              <a:chOff x="1234" y="2215"/>
              <a:chExt cx="227" cy="196"/>
            </a:xfrm>
          </p:grpSpPr>
          <p:sp>
            <p:nvSpPr>
              <p:cNvPr id="154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5" name="Text Box 110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2" name="Line 111"/>
            <p:cNvSpPr>
              <a:spLocks noChangeShapeType="1"/>
            </p:cNvSpPr>
            <p:nvPr/>
          </p:nvSpPr>
          <p:spPr bwMode="auto">
            <a:xfrm>
              <a:off x="4011" y="2640"/>
              <a:ext cx="11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Line 112"/>
            <p:cNvSpPr>
              <a:spLocks noChangeShapeType="1"/>
            </p:cNvSpPr>
            <p:nvPr/>
          </p:nvSpPr>
          <p:spPr bwMode="auto">
            <a:xfrm>
              <a:off x="4128" y="2640"/>
              <a:ext cx="0" cy="40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5" name="Group 113"/>
          <p:cNvGrpSpPr>
            <a:grpSpLocks/>
          </p:cNvGrpSpPr>
          <p:nvPr/>
        </p:nvGrpSpPr>
        <p:grpSpPr bwMode="auto">
          <a:xfrm>
            <a:off x="6280152" y="4310084"/>
            <a:ext cx="1187450" cy="468313"/>
            <a:chOff x="2996" y="2304"/>
            <a:chExt cx="748" cy="295"/>
          </a:xfrm>
        </p:grpSpPr>
        <p:sp>
          <p:nvSpPr>
            <p:cNvPr id="146" name="Line 114"/>
            <p:cNvSpPr>
              <a:spLocks noChangeShapeType="1"/>
            </p:cNvSpPr>
            <p:nvPr/>
          </p:nvSpPr>
          <p:spPr bwMode="auto">
            <a:xfrm flipH="1">
              <a:off x="3223" y="2400"/>
              <a:ext cx="521" cy="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1" name="Group 115"/>
            <p:cNvGrpSpPr>
              <a:grpSpLocks/>
            </p:cNvGrpSpPr>
            <p:nvPr/>
          </p:nvGrpSpPr>
          <p:grpSpPr bwMode="auto">
            <a:xfrm>
              <a:off x="2996" y="2304"/>
              <a:ext cx="230" cy="196"/>
              <a:chOff x="1234" y="2215"/>
              <a:chExt cx="230" cy="196"/>
            </a:xfrm>
          </p:grpSpPr>
          <p:sp>
            <p:nvSpPr>
              <p:cNvPr id="149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0" name="Text Box 11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48" name="Line 118"/>
            <p:cNvSpPr>
              <a:spLocks noChangeShapeType="1"/>
            </p:cNvSpPr>
            <p:nvPr/>
          </p:nvSpPr>
          <p:spPr bwMode="auto">
            <a:xfrm>
              <a:off x="3127" y="2503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3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04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44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5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43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06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36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7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07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33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5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08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5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9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7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8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14" name="Group 190"/>
          <p:cNvGrpSpPr/>
          <p:nvPr/>
        </p:nvGrpSpPr>
        <p:grpSpPr>
          <a:xfrm>
            <a:off x="4749805" y="1719283"/>
            <a:ext cx="376238" cy="2161499"/>
            <a:chOff x="3225805" y="1719282"/>
            <a:chExt cx="376238" cy="2161499"/>
          </a:xfrm>
        </p:grpSpPr>
        <p:grpSp>
          <p:nvGrpSpPr>
            <p:cNvPr id="119" name="Group 93"/>
            <p:cNvGrpSpPr>
              <a:grpSpLocks/>
            </p:cNvGrpSpPr>
            <p:nvPr/>
          </p:nvGrpSpPr>
          <p:grpSpPr bwMode="auto">
            <a:xfrm>
              <a:off x="3225805" y="1719282"/>
              <a:ext cx="376238" cy="311150"/>
              <a:chOff x="1244" y="2215"/>
              <a:chExt cx="237" cy="196"/>
            </a:xfrm>
          </p:grpSpPr>
          <p:sp>
            <p:nvSpPr>
              <p:cNvPr id="123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" name="Text Box 95"/>
              <p:cNvSpPr txBox="1">
                <a:spLocks noChangeArrowheads="1"/>
              </p:cNvSpPr>
              <p:nvPr/>
            </p:nvSpPr>
            <p:spPr bwMode="auto">
              <a:xfrm>
                <a:off x="1244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20" name="Line 96"/>
            <p:cNvSpPr>
              <a:spLocks noChangeShapeType="1"/>
            </p:cNvSpPr>
            <p:nvPr/>
          </p:nvSpPr>
          <p:spPr bwMode="auto">
            <a:xfrm flipV="1">
              <a:off x="3428992" y="2044781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1" name="Group 173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22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6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29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30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1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8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15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6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1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12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10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1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02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2" name="Group 181"/>
          <p:cNvGrpSpPr>
            <a:grpSpLocks/>
          </p:cNvGrpSpPr>
          <p:nvPr/>
        </p:nvGrpSpPr>
        <p:grpSpPr bwMode="auto">
          <a:xfrm>
            <a:off x="5159376" y="3460771"/>
            <a:ext cx="1906588" cy="398463"/>
            <a:chOff x="2290" y="2057"/>
            <a:chExt cx="1201" cy="251"/>
          </a:xfrm>
        </p:grpSpPr>
        <p:grpSp>
          <p:nvGrpSpPr>
            <p:cNvPr id="138" name="Group 163"/>
            <p:cNvGrpSpPr>
              <a:grpSpLocks/>
            </p:cNvGrpSpPr>
            <p:nvPr/>
          </p:nvGrpSpPr>
          <p:grpSpPr bwMode="auto">
            <a:xfrm>
              <a:off x="3264" y="2112"/>
              <a:ext cx="227" cy="196"/>
              <a:chOff x="1234" y="2215"/>
              <a:chExt cx="227" cy="196"/>
            </a:xfrm>
          </p:grpSpPr>
          <p:sp>
            <p:nvSpPr>
              <p:cNvPr id="99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0" name="Text Box 165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96" name="Line 166"/>
            <p:cNvSpPr>
              <a:spLocks noChangeShapeType="1"/>
            </p:cNvSpPr>
            <p:nvPr/>
          </p:nvSpPr>
          <p:spPr bwMode="auto">
            <a:xfrm flipV="1">
              <a:off x="2290" y="2065"/>
              <a:ext cx="0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Line 174"/>
            <p:cNvSpPr>
              <a:spLocks noChangeShapeType="1"/>
            </p:cNvSpPr>
            <p:nvPr/>
          </p:nvSpPr>
          <p:spPr bwMode="auto">
            <a:xfrm flipV="1">
              <a:off x="3401" y="2057"/>
              <a:ext cx="0" cy="5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Line 175"/>
            <p:cNvSpPr>
              <a:spLocks noChangeShapeType="1"/>
            </p:cNvSpPr>
            <p:nvPr/>
          </p:nvSpPr>
          <p:spPr bwMode="auto">
            <a:xfrm flipH="1">
              <a:off x="2290" y="2057"/>
              <a:ext cx="110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9" name="Group 171"/>
          <p:cNvGrpSpPr/>
          <p:nvPr/>
        </p:nvGrpSpPr>
        <p:grpSpPr>
          <a:xfrm>
            <a:off x="3155950" y="2774971"/>
            <a:ext cx="1395944" cy="486437"/>
            <a:chOff x="1631950" y="2579688"/>
            <a:chExt cx="1395944" cy="486437"/>
          </a:xfrm>
        </p:grpSpPr>
        <p:grpSp>
          <p:nvGrpSpPr>
            <p:cNvPr id="140" name="Group 170"/>
            <p:cNvGrpSpPr/>
            <p:nvPr/>
          </p:nvGrpSpPr>
          <p:grpSpPr>
            <a:xfrm>
              <a:off x="2602431" y="2603500"/>
              <a:ext cx="360363" cy="311150"/>
              <a:chOff x="2602431" y="2603500"/>
              <a:chExt cx="360363" cy="311150"/>
            </a:xfrm>
          </p:grpSpPr>
          <p:sp>
            <p:nvSpPr>
              <p:cNvPr id="169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0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67" name="Line 151"/>
            <p:cNvSpPr>
              <a:spLocks noChangeShapeType="1"/>
            </p:cNvSpPr>
            <p:nvPr/>
          </p:nvSpPr>
          <p:spPr bwMode="auto">
            <a:xfrm flipH="1" flipV="1">
              <a:off x="3027894" y="2778125"/>
              <a:ext cx="0" cy="288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Line 152"/>
            <p:cNvSpPr>
              <a:spLocks noChangeShapeType="1"/>
            </p:cNvSpPr>
            <p:nvPr/>
          </p:nvSpPr>
          <p:spPr bwMode="auto">
            <a:xfrm>
              <a:off x="2950106" y="2776537"/>
              <a:ext cx="762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Line 177"/>
            <p:cNvSpPr>
              <a:spLocks noChangeShapeType="1"/>
            </p:cNvSpPr>
            <p:nvPr/>
          </p:nvSpPr>
          <p:spPr bwMode="auto">
            <a:xfrm>
              <a:off x="2187575" y="2754313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Text Box 178"/>
            <p:cNvSpPr txBox="1">
              <a:spLocks noChangeArrowheads="1"/>
            </p:cNvSpPr>
            <p:nvPr/>
          </p:nvSpPr>
          <p:spPr bwMode="auto">
            <a:xfrm>
              <a:off x="1631950" y="2579688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524365" y="785795"/>
            <a:ext cx="27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TPM at Fresh B Feed</a:t>
            </a:r>
          </a:p>
        </p:txBody>
      </p:sp>
      <p:grpSp>
        <p:nvGrpSpPr>
          <p:cNvPr id="141" name="Group 180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76" name="TextBox 175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79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2" name="Group 189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77" name="TextBox 176"/>
            <p:cNvSpPr txBox="1"/>
            <p:nvPr/>
          </p:nvSpPr>
          <p:spPr>
            <a:xfrm>
              <a:off x="4416955" y="355494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80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7" name="Group 182"/>
          <p:cNvGrpSpPr/>
          <p:nvPr/>
        </p:nvGrpSpPr>
        <p:grpSpPr>
          <a:xfrm>
            <a:off x="6593421" y="4198974"/>
            <a:ext cx="789616" cy="338554"/>
            <a:chOff x="5069421" y="4198974"/>
            <a:chExt cx="789616" cy="338554"/>
          </a:xfrm>
        </p:grpSpPr>
        <p:sp>
          <p:nvSpPr>
            <p:cNvPr id="178" name="TextBox 177"/>
            <p:cNvSpPr txBox="1"/>
            <p:nvPr/>
          </p:nvSpPr>
          <p:spPr>
            <a:xfrm>
              <a:off x="5315298" y="4198974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82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1" name="Group 187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85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56" name="Group 188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84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1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Exercise II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49963" y="4032270"/>
            <a:ext cx="140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05189" y="465457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138613" y="3641746"/>
            <a:ext cx="1611312" cy="1138237"/>
            <a:chOff x="3240" y="5700"/>
            <a:chExt cx="1440" cy="162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40" y="5880"/>
              <a:ext cx="14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3870" y="5070"/>
              <a:ext cx="180" cy="144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32301" y="3962421"/>
            <a:ext cx="11715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latin typeface="Microsoft Sans Serif" pitchFamily="34" charset="0"/>
                <a:ea typeface="Mangal" pitchFamily="2"/>
                <a:cs typeface="Mangal" pitchFamily="2"/>
              </a:rPr>
              <a:t>A + B → C</a:t>
            </a:r>
          </a:p>
          <a:p>
            <a:pPr algn="l"/>
            <a:endParaRPr lang="en-US" sz="800" dirty="0">
              <a:latin typeface="Microsoft Sans Serif" pitchFamily="34" charset="0"/>
              <a:ea typeface="Mangal" pitchFamily="2"/>
              <a:cs typeface="Mangal" pitchFamily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92563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749925" y="3767158"/>
            <a:ext cx="146050" cy="1012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02363" y="3267095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4846638" y="4779983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698876" y="2628920"/>
            <a:ext cx="1173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98876" y="3260746"/>
            <a:ext cx="1173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872038" y="326074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872038" y="262892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 rot="-5400000">
            <a:off x="4155282" y="2453501"/>
            <a:ext cx="201612" cy="234950"/>
            <a:chOff x="4860" y="4860"/>
            <a:chExt cx="1620" cy="144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 rot="-5400000">
            <a:off x="4179094" y="3086914"/>
            <a:ext cx="201613" cy="234950"/>
            <a:chOff x="4860" y="4860"/>
            <a:chExt cx="1620" cy="14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 rot="-5400000">
            <a:off x="3567907" y="4479151"/>
            <a:ext cx="201612" cy="234950"/>
            <a:chOff x="4860" y="4860"/>
            <a:chExt cx="1620" cy="1440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405189" y="3894157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2800" y="2406670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A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2800" y="3092470"/>
            <a:ext cx="573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F</a:t>
            </a:r>
            <a:r>
              <a:rPr lang="en-US" sz="1400" baseline="-25000">
                <a:latin typeface="Microsoft Sans Serif" pitchFamily="34" charset="0"/>
                <a:ea typeface="Mangal" pitchFamily="2"/>
                <a:cs typeface="Mangal" pitchFamily="2"/>
              </a:rPr>
              <a:t>B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883151" y="2632095"/>
            <a:ext cx="1319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202363" y="2635271"/>
            <a:ext cx="0" cy="63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 rot="-5400000" flipH="1" flipV="1">
            <a:off x="5151438" y="2568595"/>
            <a:ext cx="203200" cy="234950"/>
            <a:chOff x="4860" y="4860"/>
            <a:chExt cx="1620" cy="1440"/>
          </a:xfrm>
        </p:grpSpPr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 rot="-5400000">
            <a:off x="6797675" y="3863995"/>
            <a:ext cx="203200" cy="234950"/>
            <a:chOff x="4860" y="4860"/>
            <a:chExt cx="1620" cy="1440"/>
          </a:xfrm>
        </p:grpSpPr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6588125" y="2881332"/>
            <a:ext cx="439738" cy="254000"/>
            <a:chOff x="7020" y="4440"/>
            <a:chExt cx="540" cy="1440"/>
          </a:xfrm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7020" y="4440"/>
              <a:ext cx="54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020" y="4980"/>
              <a:ext cx="540" cy="180"/>
            </a:xfrm>
            <a:custGeom>
              <a:avLst/>
              <a:gdLst>
                <a:gd name="T0" fmla="*/ 0 w 540"/>
                <a:gd name="T1" fmla="*/ 180 h 180"/>
                <a:gd name="T2" fmla="*/ 180 w 540"/>
                <a:gd name="T3" fmla="*/ 0 h 180"/>
                <a:gd name="T4" fmla="*/ 360 w 540"/>
                <a:gd name="T5" fmla="*/ 180 h 180"/>
                <a:gd name="T6" fmla="*/ 540 w 540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180"/>
                <a:gd name="T14" fmla="*/ 540 w 540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180">
                  <a:moveTo>
                    <a:pt x="0" y="180"/>
                  </a:moveTo>
                  <a:cubicBezTo>
                    <a:pt x="60" y="90"/>
                    <a:pt x="120" y="0"/>
                    <a:pt x="180" y="0"/>
                  </a:cubicBezTo>
                  <a:cubicBezTo>
                    <a:pt x="240" y="0"/>
                    <a:pt x="300" y="180"/>
                    <a:pt x="360" y="180"/>
                  </a:cubicBezTo>
                  <a:cubicBezTo>
                    <a:pt x="420" y="180"/>
                    <a:pt x="510" y="30"/>
                    <a:pt x="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Line 46"/>
          <p:cNvSpPr>
            <a:spLocks noChangeShapeType="1"/>
          </p:cNvSpPr>
          <p:nvPr/>
        </p:nvSpPr>
        <p:spPr bwMode="auto">
          <a:xfrm flipV="1">
            <a:off x="7615238" y="2501920"/>
            <a:ext cx="0" cy="506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7027864" y="2501920"/>
            <a:ext cx="587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6832600" y="3135333"/>
            <a:ext cx="0" cy="125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6832600" y="275433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6356351" y="2374920"/>
            <a:ext cx="879475" cy="379412"/>
            <a:chOff x="6735" y="3180"/>
            <a:chExt cx="1080" cy="540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7020" y="318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2" name="Group 52"/>
            <p:cNvGrpSpPr>
              <a:grpSpLocks/>
            </p:cNvGrpSpPr>
            <p:nvPr/>
          </p:nvGrpSpPr>
          <p:grpSpPr bwMode="auto">
            <a:xfrm>
              <a:off x="6735" y="3240"/>
              <a:ext cx="1080" cy="360"/>
              <a:chOff x="6660" y="3180"/>
              <a:chExt cx="1080" cy="360"/>
            </a:xfrm>
          </p:grpSpPr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6588126" y="4906983"/>
            <a:ext cx="879475" cy="379413"/>
            <a:chOff x="6930" y="6420"/>
            <a:chExt cx="1080" cy="540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7200" y="64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6930" y="6495"/>
              <a:ext cx="1080" cy="360"/>
              <a:chOff x="6660" y="3180"/>
              <a:chExt cx="1080" cy="360"/>
            </a:xfrm>
          </p:grpSpPr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6660" y="318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H="1">
                <a:off x="7020" y="33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7020" y="3360"/>
                <a:ext cx="72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7761288" y="5033983"/>
            <a:ext cx="0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7027864" y="5413395"/>
            <a:ext cx="733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V="1">
            <a:off x="7027863" y="5286395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7027863" y="4779982"/>
            <a:ext cx="0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7027864" y="4779982"/>
            <a:ext cx="4397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67" name="Group 67"/>
          <p:cNvGrpSpPr>
            <a:grpSpLocks/>
          </p:cNvGrpSpPr>
          <p:nvPr/>
        </p:nvGrpSpPr>
        <p:grpSpPr bwMode="auto">
          <a:xfrm rot="-5400000">
            <a:off x="7105650" y="3095645"/>
            <a:ext cx="203200" cy="234950"/>
            <a:chOff x="4860" y="4860"/>
            <a:chExt cx="1620" cy="1440"/>
          </a:xfrm>
        </p:grpSpPr>
        <p:sp>
          <p:nvSpPr>
            <p:cNvPr id="68" name="AutoShape 68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AutoShape 69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" name="Group 71"/>
          <p:cNvGrpSpPr>
            <a:grpSpLocks/>
          </p:cNvGrpSpPr>
          <p:nvPr/>
        </p:nvGrpSpPr>
        <p:grpSpPr bwMode="auto">
          <a:xfrm rot="-5400000">
            <a:off x="6140450" y="2232045"/>
            <a:ext cx="203200" cy="234950"/>
            <a:chOff x="4860" y="4860"/>
            <a:chExt cx="1620" cy="1440"/>
          </a:xfrm>
        </p:grpSpPr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7699375" y="5540395"/>
            <a:ext cx="234950" cy="203200"/>
            <a:chOff x="4860" y="4860"/>
            <a:chExt cx="1620" cy="1440"/>
          </a:xfrm>
        </p:grpSpPr>
        <p:sp>
          <p:nvSpPr>
            <p:cNvPr id="76" name="AutoShape 76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AutoShape 77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9" name="Group 79"/>
          <p:cNvGrpSpPr>
            <a:grpSpLocks/>
          </p:cNvGrpSpPr>
          <p:nvPr/>
        </p:nvGrpSpPr>
        <p:grpSpPr bwMode="auto">
          <a:xfrm rot="-5400000">
            <a:off x="6372225" y="4775220"/>
            <a:ext cx="203200" cy="234950"/>
            <a:chOff x="4860" y="4860"/>
            <a:chExt cx="1620" cy="1440"/>
          </a:xfrm>
        </p:grpSpPr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AutoShape 81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83"/>
          <p:cNvGrpSpPr>
            <a:grpSpLocks/>
          </p:cNvGrpSpPr>
          <p:nvPr/>
        </p:nvGrpSpPr>
        <p:grpSpPr bwMode="auto">
          <a:xfrm>
            <a:off x="7454900" y="3019446"/>
            <a:ext cx="465138" cy="2014537"/>
            <a:chOff x="3736" y="1490"/>
            <a:chExt cx="293" cy="1269"/>
          </a:xfrm>
        </p:grpSpPr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3736" y="1490"/>
              <a:ext cx="278" cy="1269"/>
              <a:chOff x="3736" y="1490"/>
              <a:chExt cx="278" cy="1269"/>
            </a:xfrm>
          </p:grpSpPr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3736" y="1643"/>
                <a:ext cx="277" cy="9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 rot="-5400000">
                <a:off x="3795" y="143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8" name="AutoShape 87"/>
              <p:cNvSpPr>
                <a:spLocks noChangeArrowheads="1"/>
              </p:cNvSpPr>
              <p:nvPr/>
            </p:nvSpPr>
            <p:spPr bwMode="auto">
              <a:xfrm rot="5400000" flipV="1">
                <a:off x="3796" y="2541"/>
                <a:ext cx="159" cy="277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3751" y="1703"/>
              <a:ext cx="278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C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O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L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U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M</a:t>
              </a:r>
            </a:p>
            <a:p>
              <a:pPr algn="l"/>
              <a:r>
                <a:rPr lang="en-US" sz="1400">
                  <a:latin typeface="Microsoft Sans Serif" pitchFamily="34" charset="0"/>
                  <a:ea typeface="Mangal" pitchFamily="2"/>
                  <a:cs typeface="Mangal" pitchFamily="2"/>
                </a:rPr>
                <a:t>N</a:t>
              </a:r>
              <a:endParaRPr lang="en-US" sz="1400">
                <a:latin typeface="Microsoft Sans Serif" pitchFamily="34" charset="0"/>
              </a:endParaRPr>
            </a:p>
          </p:txBody>
        </p:sp>
      </p:grp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7321551" y="5919808"/>
            <a:ext cx="102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Microsoft Sans Serif" pitchFamily="34" charset="0"/>
                <a:ea typeface="Mangal" pitchFamily="2"/>
                <a:cs typeface="Mangal" pitchFamily="2"/>
              </a:rPr>
              <a:t>Product C</a:t>
            </a:r>
            <a:endParaRPr lang="en-US" sz="1400">
              <a:latin typeface="Microsoft Sans Serif" pitchFamily="34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860926" y="4948257"/>
            <a:ext cx="1185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49963" y="4032271"/>
            <a:ext cx="0" cy="91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92" name="Group 101"/>
          <p:cNvGrpSpPr>
            <a:grpSpLocks/>
          </p:cNvGrpSpPr>
          <p:nvPr/>
        </p:nvGrpSpPr>
        <p:grpSpPr bwMode="auto">
          <a:xfrm>
            <a:off x="6046790" y="1927246"/>
            <a:ext cx="735013" cy="447675"/>
            <a:chOff x="2849" y="803"/>
            <a:chExt cx="463" cy="282"/>
          </a:xfrm>
        </p:grpSpPr>
        <p:grpSp>
          <p:nvGrpSpPr>
            <p:cNvPr id="93" name="Group 102"/>
            <p:cNvGrpSpPr>
              <a:grpSpLocks/>
            </p:cNvGrpSpPr>
            <p:nvPr/>
          </p:nvGrpSpPr>
          <p:grpSpPr bwMode="auto">
            <a:xfrm>
              <a:off x="2849" y="803"/>
              <a:ext cx="235" cy="196"/>
              <a:chOff x="1231" y="2215"/>
              <a:chExt cx="235" cy="196"/>
            </a:xfrm>
          </p:grpSpPr>
          <p:sp>
            <p:nvSpPr>
              <p:cNvPr id="96" name="Oval 103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7" name="Text Box 104"/>
              <p:cNvSpPr txBox="1">
                <a:spLocks noChangeArrowheads="1"/>
              </p:cNvSpPr>
              <p:nvPr/>
            </p:nvSpPr>
            <p:spPr bwMode="auto">
              <a:xfrm>
                <a:off x="1231" y="2215"/>
                <a:ext cx="235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V="1">
              <a:off x="3312" y="912"/>
              <a:ext cx="0" cy="17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3072" y="912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13493" y="4310084"/>
            <a:ext cx="1154111" cy="468313"/>
            <a:chOff x="4789492" y="4310083"/>
            <a:chExt cx="1154111" cy="468313"/>
          </a:xfrm>
        </p:grpSpPr>
        <p:sp>
          <p:nvSpPr>
            <p:cNvPr id="105" name="Line 114"/>
            <p:cNvSpPr>
              <a:spLocks noChangeShapeType="1"/>
            </p:cNvSpPr>
            <p:nvPr/>
          </p:nvSpPr>
          <p:spPr bwMode="auto">
            <a:xfrm flipH="1">
              <a:off x="5116515" y="4462483"/>
              <a:ext cx="827088" cy="158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6" name="Group 115"/>
            <p:cNvGrpSpPr>
              <a:grpSpLocks/>
            </p:cNvGrpSpPr>
            <p:nvPr/>
          </p:nvGrpSpPr>
          <p:grpSpPr bwMode="auto">
            <a:xfrm>
              <a:off x="4789492" y="4310083"/>
              <a:ext cx="354013" cy="311150"/>
              <a:chOff x="1255" y="2215"/>
              <a:chExt cx="223" cy="196"/>
            </a:xfrm>
          </p:grpSpPr>
          <p:sp>
            <p:nvSpPr>
              <p:cNvPr id="108" name="Oval 11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Text Box 117"/>
              <p:cNvSpPr txBox="1">
                <a:spLocks noChangeArrowheads="1"/>
              </p:cNvSpPr>
              <p:nvPr/>
            </p:nvSpPr>
            <p:spPr bwMode="auto">
              <a:xfrm>
                <a:off x="1255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07" name="Line 118"/>
            <p:cNvSpPr>
              <a:spLocks noChangeShapeType="1"/>
            </p:cNvSpPr>
            <p:nvPr/>
          </p:nvSpPr>
          <p:spPr bwMode="auto">
            <a:xfrm>
              <a:off x="4964115" y="4625996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" name="Group 119"/>
          <p:cNvGrpSpPr>
            <a:grpSpLocks/>
          </p:cNvGrpSpPr>
          <p:nvPr/>
        </p:nvGrpSpPr>
        <p:grpSpPr bwMode="auto">
          <a:xfrm>
            <a:off x="7010404" y="2786084"/>
            <a:ext cx="360363" cy="468313"/>
            <a:chOff x="3456" y="1344"/>
            <a:chExt cx="227" cy="295"/>
          </a:xfrm>
        </p:grpSpPr>
        <p:grpSp>
          <p:nvGrpSpPr>
            <p:cNvPr id="111" name="Group 120"/>
            <p:cNvGrpSpPr>
              <a:grpSpLocks/>
            </p:cNvGrpSpPr>
            <p:nvPr/>
          </p:nvGrpSpPr>
          <p:grpSpPr bwMode="auto">
            <a:xfrm>
              <a:off x="3456" y="1344"/>
              <a:ext cx="227" cy="196"/>
              <a:chOff x="1234" y="2215"/>
              <a:chExt cx="227" cy="196"/>
            </a:xfrm>
          </p:grpSpPr>
          <p:sp>
            <p:nvSpPr>
              <p:cNvPr id="113" name="Oval 121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" name="Text Box 122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 flipV="1">
              <a:off x="3682" y="1447"/>
              <a:ext cx="0" cy="19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5" name="Group 124"/>
          <p:cNvGrpSpPr>
            <a:grpSpLocks/>
          </p:cNvGrpSpPr>
          <p:nvPr/>
        </p:nvGrpSpPr>
        <p:grpSpPr bwMode="auto">
          <a:xfrm>
            <a:off x="5257802" y="2786083"/>
            <a:ext cx="1317625" cy="311150"/>
            <a:chOff x="2352" y="1344"/>
            <a:chExt cx="830" cy="196"/>
          </a:xfrm>
        </p:grpSpPr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613" y="1344"/>
              <a:ext cx="227" cy="196"/>
              <a:chOff x="1234" y="2215"/>
              <a:chExt cx="227" cy="196"/>
            </a:xfrm>
          </p:grpSpPr>
          <p:sp>
            <p:nvSpPr>
              <p:cNvPr id="121" name="Oval 12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" name="Text Box 12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2352" y="1344"/>
              <a:ext cx="830" cy="96"/>
              <a:chOff x="2352" y="1344"/>
              <a:chExt cx="830" cy="96"/>
            </a:xfrm>
          </p:grpSpPr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352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352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0" name="Line 131"/>
              <p:cNvSpPr>
                <a:spLocks noChangeShapeType="1"/>
              </p:cNvSpPr>
              <p:nvPr/>
            </p:nvSpPr>
            <p:spPr bwMode="auto">
              <a:xfrm>
                <a:off x="284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3" name="Group 184"/>
          <p:cNvGrpSpPr>
            <a:grpSpLocks/>
          </p:cNvGrpSpPr>
          <p:nvPr/>
        </p:nvGrpSpPr>
        <p:grpSpPr bwMode="auto">
          <a:xfrm>
            <a:off x="3471864" y="4189432"/>
            <a:ext cx="741363" cy="311150"/>
            <a:chOff x="1227" y="2517"/>
            <a:chExt cx="467" cy="196"/>
          </a:xfrm>
        </p:grpSpPr>
        <p:sp>
          <p:nvSpPr>
            <p:cNvPr id="124" name="Line 134"/>
            <p:cNvSpPr>
              <a:spLocks noChangeShapeType="1"/>
            </p:cNvSpPr>
            <p:nvPr/>
          </p:nvSpPr>
          <p:spPr bwMode="auto">
            <a:xfrm flipH="1">
              <a:off x="1454" y="2614"/>
              <a:ext cx="24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5" name="Group 135"/>
            <p:cNvGrpSpPr>
              <a:grpSpLocks/>
            </p:cNvGrpSpPr>
            <p:nvPr/>
          </p:nvGrpSpPr>
          <p:grpSpPr bwMode="auto">
            <a:xfrm>
              <a:off x="1227" y="2517"/>
              <a:ext cx="230" cy="196"/>
              <a:chOff x="1234" y="2215"/>
              <a:chExt cx="230" cy="196"/>
            </a:xfrm>
          </p:grpSpPr>
          <p:sp>
            <p:nvSpPr>
              <p:cNvPr id="126" name="Oval 136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" name="Text Box 137"/>
              <p:cNvSpPr txBox="1">
                <a:spLocks noChangeArrowheads="1"/>
              </p:cNvSpPr>
              <p:nvPr/>
            </p:nvSpPr>
            <p:spPr bwMode="auto">
              <a:xfrm>
                <a:off x="1234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4757743" y="1719282"/>
            <a:ext cx="376238" cy="2156288"/>
            <a:chOff x="3233743" y="1719282"/>
            <a:chExt cx="376238" cy="2156288"/>
          </a:xfrm>
        </p:grpSpPr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3233743" y="1719282"/>
              <a:ext cx="376238" cy="311150"/>
              <a:chOff x="1249" y="2215"/>
              <a:chExt cx="237" cy="196"/>
            </a:xfrm>
          </p:grpSpPr>
          <p:sp>
            <p:nvSpPr>
              <p:cNvPr id="129" name="Oval 9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0" name="Text Box 95"/>
              <p:cNvSpPr txBox="1">
                <a:spLocks noChangeArrowheads="1"/>
              </p:cNvSpPr>
              <p:nvPr/>
            </p:nvSpPr>
            <p:spPr bwMode="auto">
              <a:xfrm>
                <a:off x="1249" y="2215"/>
                <a:ext cx="23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CC</a:t>
                </a:r>
              </a:p>
            </p:txBody>
          </p:sp>
        </p:grpSp>
        <p:sp>
          <p:nvSpPr>
            <p:cNvPr id="131" name="Line 96"/>
            <p:cNvSpPr>
              <a:spLocks noChangeShapeType="1"/>
            </p:cNvSpPr>
            <p:nvPr/>
          </p:nvSpPr>
          <p:spPr bwMode="auto">
            <a:xfrm flipV="1">
              <a:off x="3466562" y="2039570"/>
              <a:ext cx="0" cy="183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886200" y="1728807"/>
            <a:ext cx="892177" cy="1512888"/>
            <a:chOff x="2362199" y="1533525"/>
            <a:chExt cx="892177" cy="1512888"/>
          </a:xfrm>
        </p:grpSpPr>
        <p:sp>
          <p:nvSpPr>
            <p:cNvPr id="134" name="Line 98"/>
            <p:cNvSpPr>
              <a:spLocks noChangeShapeType="1"/>
            </p:cNvSpPr>
            <p:nvPr/>
          </p:nvSpPr>
          <p:spPr bwMode="auto">
            <a:xfrm flipH="1">
              <a:off x="2873376" y="1687513"/>
              <a:ext cx="381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2362199" y="1533525"/>
              <a:ext cx="527050" cy="1512888"/>
              <a:chOff x="1488" y="967"/>
              <a:chExt cx="332" cy="953"/>
            </a:xfrm>
          </p:grpSpPr>
          <p:grpSp>
            <p:nvGrpSpPr>
              <p:cNvPr id="137" name="Group 141"/>
              <p:cNvGrpSpPr>
                <a:grpSpLocks/>
              </p:cNvGrpSpPr>
              <p:nvPr/>
            </p:nvGrpSpPr>
            <p:grpSpPr bwMode="auto">
              <a:xfrm flipH="1">
                <a:off x="1570" y="1242"/>
                <a:ext cx="250" cy="288"/>
                <a:chOff x="1622" y="953"/>
                <a:chExt cx="250" cy="288"/>
              </a:xfrm>
            </p:grpSpPr>
            <p:grpSp>
              <p:nvGrpSpPr>
                <p:cNvPr id="143" name="Group 142"/>
                <p:cNvGrpSpPr>
                  <a:grpSpLocks/>
                </p:cNvGrpSpPr>
                <p:nvPr/>
              </p:nvGrpSpPr>
              <p:grpSpPr bwMode="auto">
                <a:xfrm>
                  <a:off x="1622" y="953"/>
                  <a:ext cx="234" cy="196"/>
                  <a:chOff x="1265" y="2215"/>
                  <a:chExt cx="234" cy="196"/>
                </a:xfrm>
              </p:grpSpPr>
              <p:sp>
                <p:nvSpPr>
                  <p:cNvPr id="14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1265" y="2215"/>
                    <a:ext cx="196" cy="196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7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72" y="2215"/>
                    <a:ext cx="22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00CC"/>
                        </a:solidFill>
                      </a:rPr>
                      <a:t>FC</a:t>
                    </a:r>
                  </a:p>
                </p:txBody>
              </p:sp>
            </p:grpSp>
            <p:sp>
              <p:nvSpPr>
                <p:cNvPr id="144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1872" y="104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5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824" y="1049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8" name="Group 154"/>
              <p:cNvGrpSpPr>
                <a:grpSpLocks/>
              </p:cNvGrpSpPr>
              <p:nvPr/>
            </p:nvGrpSpPr>
            <p:grpSpPr bwMode="auto">
              <a:xfrm>
                <a:off x="1613" y="967"/>
                <a:ext cx="196" cy="196"/>
                <a:chOff x="1265" y="2215"/>
                <a:chExt cx="196" cy="196"/>
              </a:xfrm>
            </p:grpSpPr>
            <p:sp>
              <p:nvSpPr>
                <p:cNvPr id="141" name="Oval 155"/>
                <p:cNvSpPr>
                  <a:spLocks noChangeArrowheads="1"/>
                </p:cNvSpPr>
                <p:nvPr/>
              </p:nvSpPr>
              <p:spPr bwMode="auto">
                <a:xfrm>
                  <a:off x="1265" y="2215"/>
                  <a:ext cx="196" cy="196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271" y="2215"/>
                  <a:ext cx="17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rgbClr val="0000CC"/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 flipV="1">
                <a:off x="1488" y="1057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132" cy="1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>
              <a:off x="2732088" y="1830388"/>
              <a:ext cx="0" cy="1524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087270" y="2786058"/>
            <a:ext cx="579971" cy="1114876"/>
            <a:chOff x="2563269" y="2786058"/>
            <a:chExt cx="579971" cy="1114876"/>
          </a:xfrm>
        </p:grpSpPr>
        <p:grpSp>
          <p:nvGrpSpPr>
            <p:cNvPr id="99" name="Group 108"/>
            <p:cNvGrpSpPr>
              <a:grpSpLocks/>
            </p:cNvGrpSpPr>
            <p:nvPr/>
          </p:nvGrpSpPr>
          <p:grpSpPr bwMode="auto">
            <a:xfrm>
              <a:off x="2563269" y="2786058"/>
              <a:ext cx="354013" cy="311150"/>
              <a:chOff x="1250" y="2215"/>
              <a:chExt cx="223" cy="196"/>
            </a:xfrm>
          </p:grpSpPr>
          <p:sp>
            <p:nvSpPr>
              <p:cNvPr id="102" name="Oval 109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Text Box 110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2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sp>
          <p:nvSpPr>
            <p:cNvPr id="150" name="Line 166"/>
            <p:cNvSpPr>
              <a:spLocks noChangeShapeType="1"/>
            </p:cNvSpPr>
            <p:nvPr/>
          </p:nvSpPr>
          <p:spPr bwMode="auto">
            <a:xfrm flipV="1">
              <a:off x="3143240" y="2928934"/>
              <a:ext cx="0" cy="97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Line 175"/>
            <p:cNvSpPr>
              <a:spLocks noChangeShapeType="1"/>
            </p:cNvSpPr>
            <p:nvPr/>
          </p:nvSpPr>
          <p:spPr bwMode="auto">
            <a:xfrm flipH="1">
              <a:off x="2890838" y="2928934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579667" y="4194182"/>
            <a:ext cx="932388" cy="338554"/>
            <a:chOff x="1055667" y="4194182"/>
            <a:chExt cx="932388" cy="338554"/>
          </a:xfrm>
        </p:grpSpPr>
        <p:sp>
          <p:nvSpPr>
            <p:cNvPr id="164" name="TextBox 163"/>
            <p:cNvSpPr txBox="1"/>
            <p:nvPr/>
          </p:nvSpPr>
          <p:spPr>
            <a:xfrm>
              <a:off x="1055667" y="4194182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>
              <a:off x="1549905" y="4357694"/>
              <a:ext cx="438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40955" y="3554942"/>
            <a:ext cx="824066" cy="338554"/>
            <a:chOff x="4416955" y="3554942"/>
            <a:chExt cx="824066" cy="338554"/>
          </a:xfrm>
        </p:grpSpPr>
        <p:sp>
          <p:nvSpPr>
            <p:cNvPr id="167" name="TextBox 166"/>
            <p:cNvSpPr txBox="1"/>
            <p:nvPr/>
          </p:nvSpPr>
          <p:spPr>
            <a:xfrm>
              <a:off x="4416955" y="355494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MIN</a:t>
              </a:r>
            </a:p>
          </p:txBody>
        </p:sp>
        <p:sp>
          <p:nvSpPr>
            <p:cNvPr id="168" name="Line 177"/>
            <p:cNvSpPr>
              <a:spLocks noChangeShapeType="1"/>
            </p:cNvSpPr>
            <p:nvPr/>
          </p:nvSpPr>
          <p:spPr bwMode="auto">
            <a:xfrm>
              <a:off x="4917021" y="3714752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9" name="Group 168"/>
          <p:cNvGrpSpPr/>
          <p:nvPr/>
        </p:nvGrpSpPr>
        <p:grpSpPr>
          <a:xfrm flipH="1">
            <a:off x="3276050" y="2786058"/>
            <a:ext cx="823484" cy="338554"/>
            <a:chOff x="5069421" y="4198974"/>
            <a:chExt cx="823484" cy="338554"/>
          </a:xfrm>
        </p:grpSpPr>
        <p:sp>
          <p:nvSpPr>
            <p:cNvPr id="170" name="TextBox 169"/>
            <p:cNvSpPr txBox="1"/>
            <p:nvPr/>
          </p:nvSpPr>
          <p:spPr>
            <a:xfrm>
              <a:off x="5309091" y="4198974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FF0000"/>
                  </a:solidFill>
                </a:rPr>
                <a:t>MAX</a:t>
              </a:r>
            </a:p>
          </p:txBody>
        </p:sp>
        <p:sp>
          <p:nvSpPr>
            <p:cNvPr id="171" name="Line 177"/>
            <p:cNvSpPr>
              <a:spLocks noChangeShapeType="1"/>
            </p:cNvSpPr>
            <p:nvPr/>
          </p:nvSpPr>
          <p:spPr bwMode="auto">
            <a:xfrm flipH="1">
              <a:off x="5069421" y="4357694"/>
              <a:ext cx="324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096132" y="2164842"/>
            <a:ext cx="292068" cy="604960"/>
            <a:chOff x="5572132" y="2164842"/>
            <a:chExt cx="292068" cy="604960"/>
          </a:xfrm>
        </p:grpSpPr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 rot="5400000">
              <a:off x="5544541" y="2607802"/>
              <a:ext cx="324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572132" y="216484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818583" y="1173150"/>
            <a:ext cx="292068" cy="541338"/>
            <a:chOff x="3294583" y="1173150"/>
            <a:chExt cx="292068" cy="541338"/>
          </a:xfrm>
        </p:grpSpPr>
        <p:sp>
          <p:nvSpPr>
            <p:cNvPr id="176" name="Line 177"/>
            <p:cNvSpPr>
              <a:spLocks noChangeShapeType="1"/>
            </p:cNvSpPr>
            <p:nvPr/>
          </p:nvSpPr>
          <p:spPr bwMode="auto">
            <a:xfrm rot="5400000">
              <a:off x="3304119" y="1588488"/>
              <a:ext cx="252000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94583" y="11731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9900"/>
                  </a:solidFill>
                </a:rPr>
                <a:t>?</a:t>
              </a: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3238481" y="785795"/>
            <a:ext cx="6190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TPM at Product Stream: On Demand Operation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7763415" y="5519338"/>
            <a:ext cx="1443530" cy="338554"/>
            <a:chOff x="6239415" y="5519338"/>
            <a:chExt cx="1443530" cy="338554"/>
          </a:xfrm>
        </p:grpSpPr>
        <p:grpSp>
          <p:nvGrpSpPr>
            <p:cNvPr id="156" name="Group 170"/>
            <p:cNvGrpSpPr/>
            <p:nvPr/>
          </p:nvGrpSpPr>
          <p:grpSpPr>
            <a:xfrm>
              <a:off x="6403987" y="5526103"/>
              <a:ext cx="360363" cy="311150"/>
              <a:chOff x="2602431" y="2603500"/>
              <a:chExt cx="360363" cy="311150"/>
            </a:xfrm>
          </p:grpSpPr>
          <p:sp>
            <p:nvSpPr>
              <p:cNvPr id="161" name="Oval 149"/>
              <p:cNvSpPr>
                <a:spLocks noChangeArrowheads="1"/>
              </p:cNvSpPr>
              <p:nvPr/>
            </p:nvSpPr>
            <p:spPr bwMode="auto">
              <a:xfrm flipH="1">
                <a:off x="2615127" y="2603500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2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2602431" y="2603500"/>
                <a:ext cx="360363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FC</a:t>
                </a:r>
              </a:p>
            </p:txBody>
          </p:sp>
        </p:grpSp>
        <p:sp>
          <p:nvSpPr>
            <p:cNvPr id="159" name="Line 177"/>
            <p:cNvSpPr>
              <a:spLocks noChangeShapeType="1"/>
            </p:cNvSpPr>
            <p:nvPr/>
          </p:nvSpPr>
          <p:spPr bwMode="auto">
            <a:xfrm flipH="1">
              <a:off x="6749008" y="5694380"/>
              <a:ext cx="43815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Text Box 178"/>
            <p:cNvSpPr txBox="1">
              <a:spLocks noChangeArrowheads="1"/>
            </p:cNvSpPr>
            <p:nvPr/>
          </p:nvSpPr>
          <p:spPr bwMode="auto">
            <a:xfrm>
              <a:off x="7118367" y="5519338"/>
              <a:ext cx="56457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TPM</a:t>
              </a:r>
            </a:p>
          </p:txBody>
        </p:sp>
        <p:sp>
          <p:nvSpPr>
            <p:cNvPr id="179" name="Line 152"/>
            <p:cNvSpPr>
              <a:spLocks noChangeShapeType="1"/>
            </p:cNvSpPr>
            <p:nvPr/>
          </p:nvSpPr>
          <p:spPr bwMode="auto">
            <a:xfrm>
              <a:off x="6239415" y="5807090"/>
              <a:ext cx="252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731007" y="3571877"/>
            <a:ext cx="722927" cy="670669"/>
            <a:chOff x="5207006" y="3548083"/>
            <a:chExt cx="722927" cy="670669"/>
          </a:xfrm>
        </p:grpSpPr>
        <p:sp>
          <p:nvSpPr>
            <p:cNvPr id="100" name="Line 111"/>
            <p:cNvSpPr>
              <a:spLocks noChangeShapeType="1"/>
            </p:cNvSpPr>
            <p:nvPr/>
          </p:nvSpPr>
          <p:spPr bwMode="auto">
            <a:xfrm>
              <a:off x="5555198" y="3718454"/>
              <a:ext cx="18256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Line 112"/>
            <p:cNvSpPr>
              <a:spLocks noChangeShapeType="1"/>
            </p:cNvSpPr>
            <p:nvPr/>
          </p:nvSpPr>
          <p:spPr bwMode="auto">
            <a:xfrm>
              <a:off x="5744111" y="3714752"/>
              <a:ext cx="0" cy="50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9" name="Group 163"/>
            <p:cNvGrpSpPr>
              <a:grpSpLocks/>
            </p:cNvGrpSpPr>
            <p:nvPr/>
          </p:nvGrpSpPr>
          <p:grpSpPr bwMode="auto">
            <a:xfrm>
              <a:off x="5207006" y="3548083"/>
              <a:ext cx="365125" cy="311150"/>
              <a:chOff x="1250" y="2215"/>
              <a:chExt cx="230" cy="196"/>
            </a:xfrm>
          </p:grpSpPr>
          <p:sp>
            <p:nvSpPr>
              <p:cNvPr id="153" name="Oval 164"/>
              <p:cNvSpPr>
                <a:spLocks noChangeArrowheads="1"/>
              </p:cNvSpPr>
              <p:nvPr/>
            </p:nvSpPr>
            <p:spPr bwMode="auto">
              <a:xfrm>
                <a:off x="1265" y="2215"/>
                <a:ext cx="196" cy="196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" name="Text Box 165"/>
              <p:cNvSpPr txBox="1">
                <a:spLocks noChangeArrowheads="1"/>
              </p:cNvSpPr>
              <p:nvPr/>
            </p:nvSpPr>
            <p:spPr bwMode="auto">
              <a:xfrm>
                <a:off x="1250" y="2215"/>
                <a:ext cx="230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sp>
          <p:nvSpPr>
            <p:cNvPr id="182" name="Line 111"/>
            <p:cNvSpPr>
              <a:spLocks noChangeShapeType="1"/>
            </p:cNvSpPr>
            <p:nvPr/>
          </p:nvSpPr>
          <p:spPr bwMode="auto">
            <a:xfrm>
              <a:off x="5749933" y="4214818"/>
              <a:ext cx="180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7252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18863</TotalTime>
  <Words>812</Words>
  <Application>Microsoft Office PowerPoint</Application>
  <PresentationFormat>Widescreen</PresentationFormat>
  <Paragraphs>371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Microsoft Sans Serif</vt:lpstr>
      <vt:lpstr>Office Theme</vt:lpstr>
      <vt:lpstr>Plantwide Control Fundamentals Throughput Manipulation</vt:lpstr>
      <vt:lpstr>PWC Basics: Throughput Manipulation</vt:lpstr>
      <vt:lpstr>PWC Basics: TPM Selection</vt:lpstr>
      <vt:lpstr>Key PWC Guidelines</vt:lpstr>
      <vt:lpstr>PWCS Design Exercise I</vt:lpstr>
      <vt:lpstr>PWCS Exercise I Continued</vt:lpstr>
      <vt:lpstr>PWCS Design Exercise I Continued</vt:lpstr>
      <vt:lpstr>PWCS Design Exercise I Continued</vt:lpstr>
      <vt:lpstr>PWCS Design Exercise II</vt:lpstr>
      <vt:lpstr>PWCS Design Exercise III</vt:lpstr>
      <vt:lpstr>PWCS Design Exercise IV</vt:lpstr>
      <vt:lpstr>Throughput Maximization Exercise I</vt:lpstr>
      <vt:lpstr>Throughput Maximization Exercise II</vt:lpstr>
      <vt:lpstr>Throughput Maximization Exercise III</vt:lpstr>
      <vt:lpstr>Throughput Maximization Exercise IV</vt:lpstr>
      <vt:lpstr>PWCS Design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301</cp:revision>
  <dcterms:created xsi:type="dcterms:W3CDTF">2019-12-31T10:16:46Z</dcterms:created>
  <dcterms:modified xsi:type="dcterms:W3CDTF">2021-04-18T12:55:32Z</dcterms:modified>
</cp:coreProperties>
</file>