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54" r:id="rId3"/>
    <p:sldId id="455" r:id="rId4"/>
    <p:sldId id="456" r:id="rId5"/>
    <p:sldId id="458" r:id="rId6"/>
    <p:sldId id="459" r:id="rId7"/>
    <p:sldId id="460" r:id="rId8"/>
    <p:sldId id="461" r:id="rId9"/>
    <p:sldId id="466" r:id="rId10"/>
    <p:sldId id="462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63" r:id="rId25"/>
    <p:sldId id="464" r:id="rId26"/>
    <p:sldId id="465" r:id="rId27"/>
    <p:sldId id="45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CC"/>
    <a:srgbClr val="008000"/>
    <a:srgbClr val="CC3300"/>
    <a:srgbClr val="66FF33"/>
    <a:srgbClr val="336600"/>
    <a:srgbClr val="FF9900"/>
    <a:srgbClr val="33CC33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411" autoAdjust="0"/>
  </p:normalViewPr>
  <p:slideViewPr>
    <p:cSldViewPr snapToGrid="0">
      <p:cViewPr varScale="1">
        <p:scale>
          <a:sx n="62" d="100"/>
          <a:sy n="62" d="100"/>
        </p:scale>
        <p:origin x="80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79714"/>
            <a:ext cx="10515600" cy="5486400"/>
          </a:xfrm>
        </p:spPr>
        <p:txBody>
          <a:bodyPr/>
          <a:lstStyle>
            <a:lvl1pPr>
              <a:defRPr>
                <a:solidFill>
                  <a:srgbClr val="CC0000"/>
                </a:solidFill>
              </a:defRPr>
            </a:lvl1pPr>
            <a:lvl2pPr>
              <a:defRPr>
                <a:solidFill>
                  <a:srgbClr val="008000"/>
                </a:solidFill>
              </a:defRPr>
            </a:lvl2pPr>
            <a:lvl3pPr>
              <a:defRPr>
                <a:solidFill>
                  <a:srgbClr val="FF3399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7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553989"/>
            <a:ext cx="12192000" cy="307777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FFFF66"/>
                </a:solidFill>
              </a:rPr>
              <a:t>IIT (ISM) </a:t>
            </a:r>
            <a:r>
              <a:rPr lang="en-IN" sz="1400" b="1" dirty="0" err="1">
                <a:solidFill>
                  <a:srgbClr val="FFFF66"/>
                </a:solidFill>
              </a:rPr>
              <a:t>Dhanbad</a:t>
            </a:r>
            <a:r>
              <a:rPr lang="en-IN" sz="1400" b="1" dirty="0">
                <a:solidFill>
                  <a:srgbClr val="FFFF66"/>
                </a:solidFill>
              </a:rPr>
              <a:t>, 20</a:t>
            </a:r>
            <a:r>
              <a:rPr lang="en-IN" sz="1400" b="1" baseline="30000" dirty="0">
                <a:solidFill>
                  <a:srgbClr val="FFFF66"/>
                </a:solidFill>
              </a:rPr>
              <a:t>th</a:t>
            </a:r>
            <a:r>
              <a:rPr lang="en-IN" sz="1400" b="1" dirty="0">
                <a:solidFill>
                  <a:srgbClr val="FFFF66"/>
                </a:solidFill>
              </a:rPr>
              <a:t> Feb 2020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792532" y="6550227"/>
            <a:ext cx="399468" cy="307777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E1F7FCA-BB8F-48B5-B39C-B2CBE62A393D}" type="slidenum">
              <a:rPr lang="en-IN" sz="1400" b="1" smtClean="0">
                <a:solidFill>
                  <a:srgbClr val="FFFF66"/>
                </a:solidFill>
              </a:rPr>
              <a:pPr/>
              <a:t>‹#›</a:t>
            </a:fld>
            <a:endParaRPr lang="en-IN" sz="1400" b="1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616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Plantwide</a:t>
            </a:r>
            <a:r>
              <a:rPr lang="en-US" dirty="0"/>
              <a:t> Control Fundamentals</a:t>
            </a:r>
            <a:br>
              <a:rPr lang="en-US" sz="4800" dirty="0">
                <a:solidFill>
                  <a:srgbClr val="FFFF00"/>
                </a:solidFill>
              </a:rPr>
            </a:br>
            <a:r>
              <a:rPr lang="en-US" sz="4800" dirty="0">
                <a:solidFill>
                  <a:srgbClr val="FFFF00"/>
                </a:solidFill>
              </a:rPr>
              <a:t>Economic Operation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Process Dynamics and Control</a:t>
            </a:r>
          </a:p>
          <a:p>
            <a:r>
              <a:rPr lang="en-IN" dirty="0"/>
              <a:t>Supplementary Material</a:t>
            </a:r>
          </a:p>
          <a:p>
            <a:r>
              <a:rPr lang="en-IN" dirty="0"/>
              <a:t>Indian Institute of Technology Kanpur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>
                <a:solidFill>
                  <a:srgbClr val="0000CC"/>
                </a:solidFill>
              </a:rPr>
              <a:t>Module # 7.4</a:t>
            </a:r>
            <a:endParaRPr lang="en-I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PWCS Design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1" y="874190"/>
            <a:ext cx="11402009" cy="584095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DOF analysis and control objectives</a:t>
            </a:r>
          </a:p>
          <a:p>
            <a:pPr lvl="1"/>
            <a:r>
              <a:rPr lang="en-IN" dirty="0"/>
              <a:t>Production rate</a:t>
            </a:r>
          </a:p>
          <a:p>
            <a:pPr lvl="1"/>
            <a:r>
              <a:rPr lang="en-IN" dirty="0"/>
              <a:t>Product quality</a:t>
            </a:r>
          </a:p>
          <a:p>
            <a:pPr lvl="1"/>
            <a:r>
              <a:rPr lang="en-IN" dirty="0"/>
              <a:t>Safety limits (</a:t>
            </a:r>
            <a:r>
              <a:rPr lang="en-IN" dirty="0" err="1"/>
              <a:t>eg</a:t>
            </a:r>
            <a:r>
              <a:rPr lang="en-IN" dirty="0"/>
              <a:t> UFL &lt; gas loop composition &lt; LFL)</a:t>
            </a:r>
          </a:p>
          <a:p>
            <a:pPr lvl="1"/>
            <a:r>
              <a:rPr lang="en-IN" dirty="0"/>
              <a:t>Economic</a:t>
            </a:r>
          </a:p>
          <a:p>
            <a:pPr>
              <a:spcBef>
                <a:spcPts val="1200"/>
              </a:spcBef>
            </a:pPr>
            <a:r>
              <a:rPr lang="en-IN" dirty="0"/>
              <a:t>Choose TPM</a:t>
            </a:r>
          </a:p>
          <a:p>
            <a:pPr lvl="1"/>
            <a:r>
              <a:rPr lang="en-IN" dirty="0"/>
              <a:t>Feed set by an upstream process</a:t>
            </a:r>
          </a:p>
          <a:p>
            <a:pPr lvl="1"/>
            <a:r>
              <a:rPr lang="en-IN" dirty="0"/>
              <a:t>On demand operation (utility plants)</a:t>
            </a:r>
          </a:p>
          <a:p>
            <a:pPr lvl="1"/>
            <a:r>
              <a:rPr lang="en-IN" dirty="0"/>
              <a:t>Flexible</a:t>
            </a:r>
          </a:p>
          <a:p>
            <a:pPr lvl="2"/>
            <a:r>
              <a:rPr lang="en-IN" dirty="0"/>
              <a:t>Inside the recycle loop at the feed of the most non-linear/fragile unit</a:t>
            </a:r>
          </a:p>
          <a:p>
            <a:pPr lvl="2"/>
            <a:r>
              <a:rPr lang="en-IN" dirty="0"/>
              <a:t>If bottleneck is known, at the bottleneck inside the recycle loop</a:t>
            </a:r>
          </a:p>
          <a:p>
            <a:pPr>
              <a:spcBef>
                <a:spcPts val="1200"/>
              </a:spcBef>
            </a:pPr>
            <a:r>
              <a:rPr lang="en-IN" dirty="0"/>
              <a:t>Design “local” loops for closing all independent material and energy balances around the TPM</a:t>
            </a:r>
          </a:p>
          <a:p>
            <a:pPr lvl="1"/>
            <a:r>
              <a:rPr lang="en-IN" dirty="0"/>
              <a:t>Radiate outwards from the TPM</a:t>
            </a:r>
          </a:p>
          <a:p>
            <a:pPr lvl="1"/>
            <a:r>
              <a:rPr lang="en-IN" dirty="0"/>
              <a:t>Check consistency of material / energy balance closure (</a:t>
            </a:r>
            <a:r>
              <a:rPr lang="en-IN" b="1" dirty="0"/>
              <a:t>Downs’ Drill</a:t>
            </a:r>
            <a:r>
              <a:rPr lang="en-IN" dirty="0"/>
              <a:t>)</a:t>
            </a:r>
          </a:p>
          <a:p>
            <a:pPr>
              <a:spcBef>
                <a:spcPts val="1200"/>
              </a:spcBef>
            </a:pPr>
            <a:r>
              <a:rPr lang="en-IN" dirty="0"/>
              <a:t>Choose loop </a:t>
            </a:r>
            <a:r>
              <a:rPr lang="en-IN" dirty="0" err="1"/>
              <a:t>setpoints</a:t>
            </a:r>
            <a:r>
              <a:rPr lang="en-IN" dirty="0"/>
              <a:t> “wisely”</a:t>
            </a:r>
          </a:p>
          <a:p>
            <a:pPr lvl="1"/>
            <a:r>
              <a:rPr lang="en-IN" dirty="0"/>
              <a:t>Usually governed by economic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2688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Reactor-Separator-Recycle Process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366276" y="1716269"/>
            <a:ext cx="4488600" cy="4111622"/>
            <a:chOff x="1123034" y="1145358"/>
            <a:chExt cx="5984799" cy="5482163"/>
          </a:xfrm>
        </p:grpSpPr>
        <p:grpSp>
          <p:nvGrpSpPr>
            <p:cNvPr id="83" name="Group 82"/>
            <p:cNvGrpSpPr/>
            <p:nvPr/>
          </p:nvGrpSpPr>
          <p:grpSpPr>
            <a:xfrm>
              <a:off x="1123034" y="1145358"/>
              <a:ext cx="5984799" cy="5482163"/>
              <a:chOff x="1123034" y="1145358"/>
              <a:chExt cx="5984799" cy="548216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83567" y="1464911"/>
                <a:ext cx="4996126" cy="4945222"/>
                <a:chOff x="1483567" y="1007708"/>
                <a:chExt cx="4996126" cy="4945222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894113" y="2279749"/>
                  <a:ext cx="1511220" cy="1063690"/>
                  <a:chOff x="1922106" y="3054189"/>
                  <a:chExt cx="1511220" cy="1063690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922106" y="3054189"/>
                    <a:ext cx="1399592" cy="1063690"/>
                    <a:chOff x="1922106" y="3054189"/>
                    <a:chExt cx="1399592" cy="1063690"/>
                  </a:xfrm>
                </p:grpSpPr>
                <p:grpSp>
                  <p:nvGrpSpPr>
                    <p:cNvPr id="6" name="Group 5"/>
                    <p:cNvGrpSpPr/>
                    <p:nvPr/>
                  </p:nvGrpSpPr>
                  <p:grpSpPr>
                    <a:xfrm rot="16200000">
                      <a:off x="2321718" y="3118034"/>
                      <a:ext cx="1063690" cy="936000"/>
                      <a:chOff x="2090058" y="3051113"/>
                      <a:chExt cx="1063690" cy="936000"/>
                    </a:xfrm>
                  </p:grpSpPr>
                  <p:sp>
                    <p:nvSpPr>
                      <p:cNvPr id="4" name="Flowchart: Delay 3"/>
                      <p:cNvSpPr/>
                      <p:nvPr/>
                    </p:nvSpPr>
                    <p:spPr>
                      <a:xfrm>
                        <a:off x="2976466" y="3057268"/>
                        <a:ext cx="177282" cy="928800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350"/>
                      </a:p>
                    </p:txBody>
                  </p:sp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2090058" y="3051113"/>
                        <a:ext cx="900000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IN" sz="1350"/>
                      </a:p>
                    </p:txBody>
                  </p:sp>
                </p:grpSp>
                <p:cxnSp>
                  <p:nvCxnSpPr>
                    <p:cNvPr id="8" name="Straight Connector 7"/>
                    <p:cNvCxnSpPr/>
                    <p:nvPr/>
                  </p:nvCxnSpPr>
                  <p:spPr>
                    <a:xfrm>
                      <a:off x="1922106" y="3751854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/>
                    <p:cNvCxnSpPr/>
                    <p:nvPr/>
                  </p:nvCxnSpPr>
                  <p:spPr>
                    <a:xfrm>
                      <a:off x="1925212" y="4016222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2634341" y="3752804"/>
                      <a:ext cx="432000" cy="252000"/>
                      <a:chOff x="5775649" y="3761185"/>
                      <a:chExt cx="323460" cy="534007"/>
                    </a:xfrm>
                  </p:grpSpPr>
                  <p:cxnSp>
                    <p:nvCxnSpPr>
                      <p:cNvPr id="11" name="Straight Connector 10"/>
                      <p:cNvCxnSpPr/>
                      <p:nvPr/>
                    </p:nvCxnSpPr>
                    <p:spPr>
                      <a:xfrm flipH="1">
                        <a:off x="5775649" y="3761185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Straight Connector 11"/>
                      <p:cNvCxnSpPr/>
                      <p:nvPr/>
                    </p:nvCxnSpPr>
                    <p:spPr>
                      <a:xfrm flipH="1" flipV="1">
                        <a:off x="5778758" y="4025552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" name="Freeform 13"/>
                    <p:cNvSpPr/>
                    <p:nvPr/>
                  </p:nvSpPr>
                  <p:spPr>
                    <a:xfrm>
                      <a:off x="2397967" y="3321278"/>
                      <a:ext cx="923731" cy="93900"/>
                    </a:xfrm>
                    <a:custGeom>
                      <a:avLst/>
                      <a:gdLst>
                        <a:gd name="connsiteX0" fmla="*/ 0 w 923731"/>
                        <a:gd name="connsiteY0" fmla="*/ 65734 h 93900"/>
                        <a:gd name="connsiteX1" fmla="*/ 317241 w 923731"/>
                        <a:gd name="connsiteY1" fmla="*/ 420 h 93900"/>
                        <a:gd name="connsiteX2" fmla="*/ 569168 w 923731"/>
                        <a:gd name="connsiteY2" fmla="*/ 93726 h 93900"/>
                        <a:gd name="connsiteX3" fmla="*/ 923731 w 923731"/>
                        <a:gd name="connsiteY3" fmla="*/ 19081 h 93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23731" h="93900">
                          <a:moveTo>
                            <a:pt x="0" y="65734"/>
                          </a:moveTo>
                          <a:cubicBezTo>
                            <a:pt x="111190" y="30744"/>
                            <a:pt x="222380" y="-4245"/>
                            <a:pt x="317241" y="420"/>
                          </a:cubicBezTo>
                          <a:cubicBezTo>
                            <a:pt x="412102" y="5085"/>
                            <a:pt x="468086" y="90616"/>
                            <a:pt x="569168" y="93726"/>
                          </a:cubicBezTo>
                          <a:cubicBezTo>
                            <a:pt x="670250" y="96836"/>
                            <a:pt x="796990" y="57958"/>
                            <a:pt x="923731" y="19081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350"/>
                    </a:p>
                  </p:txBody>
                </p:sp>
              </p:grp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370642" y="3412644"/>
                    <a:ext cx="10626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200" dirty="0"/>
                      <a:t>A + B → C</a:t>
                    </a:r>
                  </a:p>
                </p:txBody>
              </p:sp>
            </p:grp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483567" y="1017025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83567" y="1673279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848265" y="1017019"/>
                  <a:ext cx="0" cy="12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5" idx="1"/>
                </p:cNvCxnSpPr>
                <p:nvPr/>
              </p:nvCxnSpPr>
              <p:spPr>
                <a:xfrm flipH="1">
                  <a:off x="2820272" y="3343439"/>
                  <a:ext cx="0" cy="3421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820272" y="3676261"/>
                  <a:ext cx="15091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ounded Rectangle 28"/>
                <p:cNvSpPr/>
                <p:nvPr/>
              </p:nvSpPr>
              <p:spPr>
                <a:xfrm rot="5400000">
                  <a:off x="2974548" y="3417726"/>
                  <a:ext cx="3240000" cy="530289"/>
                </a:xfrm>
                <a:prstGeom prst="roundRect">
                  <a:avLst>
                    <a:gd name="adj" fmla="val 29932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 sz="1350"/>
                </a:p>
              </p:txBody>
            </p:sp>
            <p:grpSp>
              <p:nvGrpSpPr>
                <p:cNvPr id="37" name="Group 36"/>
                <p:cNvGrpSpPr>
                  <a:grpSpLocks noChangeAspect="1"/>
                </p:cNvGrpSpPr>
                <p:nvPr/>
              </p:nvGrpSpPr>
              <p:grpSpPr>
                <a:xfrm>
                  <a:off x="5314239" y="1304661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5416112" y="1886479"/>
                  <a:ext cx="396000" cy="252000"/>
                  <a:chOff x="5533053" y="3035382"/>
                  <a:chExt cx="914400" cy="914400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5533053" y="3035382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sp>
                <p:nvSpPr>
                  <p:cNvPr id="39" name="Freeform 38"/>
                  <p:cNvSpPr/>
                  <p:nvPr/>
                </p:nvSpPr>
                <p:spPr>
                  <a:xfrm>
                    <a:off x="5542010" y="3417493"/>
                    <a:ext cx="900000" cy="93900"/>
                  </a:xfrm>
                  <a:custGeom>
                    <a:avLst/>
                    <a:gdLst>
                      <a:gd name="connsiteX0" fmla="*/ 0 w 923731"/>
                      <a:gd name="connsiteY0" fmla="*/ 65734 h 93900"/>
                      <a:gd name="connsiteX1" fmla="*/ 317241 w 923731"/>
                      <a:gd name="connsiteY1" fmla="*/ 420 h 93900"/>
                      <a:gd name="connsiteX2" fmla="*/ 569168 w 923731"/>
                      <a:gd name="connsiteY2" fmla="*/ 93726 h 93900"/>
                      <a:gd name="connsiteX3" fmla="*/ 923731 w 923731"/>
                      <a:gd name="connsiteY3" fmla="*/ 19081 h 93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3731" h="93900">
                        <a:moveTo>
                          <a:pt x="0" y="65734"/>
                        </a:moveTo>
                        <a:cubicBezTo>
                          <a:pt x="111190" y="30744"/>
                          <a:pt x="222380" y="-4245"/>
                          <a:pt x="317241" y="420"/>
                        </a:cubicBezTo>
                        <a:cubicBezTo>
                          <a:pt x="412102" y="5085"/>
                          <a:pt x="468086" y="90616"/>
                          <a:pt x="569168" y="93726"/>
                        </a:cubicBezTo>
                        <a:cubicBezTo>
                          <a:pt x="670250" y="96836"/>
                          <a:pt x="796990" y="57958"/>
                          <a:pt x="923731" y="19081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</p:grp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619807" y="1763332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622914" y="2148999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859693" y="2270417"/>
                  <a:ext cx="162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/>
                <p:cNvGrpSpPr>
                  <a:grpSpLocks noChangeAspect="1"/>
                </p:cNvGrpSpPr>
                <p:nvPr/>
              </p:nvGrpSpPr>
              <p:grpSpPr>
                <a:xfrm>
                  <a:off x="5057255" y="5198636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3" name="Straight Connector 52"/>
                <p:cNvCxnSpPr>
                  <a:stCxn id="29" idx="3"/>
                </p:cNvCxnSpPr>
                <p:nvPr/>
              </p:nvCxnSpPr>
              <p:spPr>
                <a:xfrm>
                  <a:off x="4594548" y="5302871"/>
                  <a:ext cx="0" cy="64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594015" y="5430457"/>
                  <a:ext cx="540000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594015" y="5952930"/>
                  <a:ext cx="18856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466117" y="1007708"/>
                  <a:ext cx="0" cy="12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2848265" y="1017866"/>
                  <a:ext cx="36178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endCxn id="29" idx="1"/>
                </p:cNvCxnSpPr>
                <p:nvPr/>
              </p:nvCxnSpPr>
              <p:spPr>
                <a:xfrm>
                  <a:off x="4594015" y="1536482"/>
                  <a:ext cx="533" cy="5263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endCxn id="30" idx="2"/>
                </p:cNvCxnSpPr>
                <p:nvPr/>
              </p:nvCxnSpPr>
              <p:spPr>
                <a:xfrm>
                  <a:off x="4593972" y="1536482"/>
                  <a:ext cx="803478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Box 77"/>
              <p:cNvSpPr txBox="1"/>
              <p:nvPr/>
            </p:nvSpPr>
            <p:spPr>
              <a:xfrm>
                <a:off x="1143185" y="1289555"/>
                <a:ext cx="47260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FA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123034" y="1945815"/>
                <a:ext cx="47919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FB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22537" y="3829449"/>
                <a:ext cx="35950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952717" y="1145358"/>
                <a:ext cx="74635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R,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R</a:t>
                </a:r>
                <a:endParaRPr lang="en-IN" sz="1350" baseline="30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400802" y="6227412"/>
                <a:ext cx="7070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P,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P</a:t>
                </a:r>
                <a:endParaRPr lang="en-IN" sz="1350" baseline="30000" dirty="0"/>
              </a:p>
            </p:txBody>
          </p:sp>
        </p:grpSp>
        <p:sp>
          <p:nvSpPr>
            <p:cNvPr id="116" name="Freeform 115"/>
            <p:cNvSpPr/>
            <p:nvPr/>
          </p:nvSpPr>
          <p:spPr>
            <a:xfrm>
              <a:off x="4340754" y="5605845"/>
              <a:ext cx="504000" cy="36000"/>
            </a:xfrm>
            <a:custGeom>
              <a:avLst/>
              <a:gdLst>
                <a:gd name="connsiteX0" fmla="*/ 0 w 923731"/>
                <a:gd name="connsiteY0" fmla="*/ 65734 h 93900"/>
                <a:gd name="connsiteX1" fmla="*/ 317241 w 923731"/>
                <a:gd name="connsiteY1" fmla="*/ 420 h 93900"/>
                <a:gd name="connsiteX2" fmla="*/ 569168 w 923731"/>
                <a:gd name="connsiteY2" fmla="*/ 93726 h 93900"/>
                <a:gd name="connsiteX3" fmla="*/ 923731 w 923731"/>
                <a:gd name="connsiteY3" fmla="*/ 19081 h 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731" h="93900">
                  <a:moveTo>
                    <a:pt x="0" y="65734"/>
                  </a:moveTo>
                  <a:cubicBezTo>
                    <a:pt x="111190" y="30744"/>
                    <a:pt x="222380" y="-4245"/>
                    <a:pt x="317241" y="420"/>
                  </a:cubicBezTo>
                  <a:cubicBezTo>
                    <a:pt x="412102" y="5085"/>
                    <a:pt x="468086" y="90616"/>
                    <a:pt x="569168" y="93726"/>
                  </a:cubicBezTo>
                  <a:cubicBezTo>
                    <a:pt x="670250" y="96836"/>
                    <a:pt x="796990" y="57958"/>
                    <a:pt x="923731" y="1908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118" name="Straight Connector 117"/>
            <p:cNvCxnSpPr>
              <a:stCxn id="47" idx="0"/>
            </p:cNvCxnSpPr>
            <p:nvPr/>
          </p:nvCxnSpPr>
          <p:spPr>
            <a:xfrm flipH="1" flipV="1">
              <a:off x="5363056" y="5511085"/>
              <a:ext cx="418" cy="15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4863416" y="5526144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2930068" y="1815276"/>
            <a:ext cx="3327933" cy="3742214"/>
            <a:chOff x="1874756" y="1277367"/>
            <a:chExt cx="4437244" cy="4989619"/>
          </a:xfrm>
        </p:grpSpPr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5400000" flipH="1">
              <a:off x="3823778" y="3947866"/>
              <a:ext cx="257878" cy="216000"/>
              <a:chOff x="7371184" y="3676261"/>
              <a:chExt cx="1091681" cy="914400"/>
            </a:xfrm>
          </p:grpSpPr>
          <p:sp>
            <p:nvSpPr>
              <p:cNvPr id="93" name="Flowchart: Collate 92"/>
              <p:cNvSpPr/>
              <p:nvPr/>
            </p:nvSpPr>
            <p:spPr>
              <a:xfrm>
                <a:off x="7371184" y="3676261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Straight Connector 93"/>
              <p:cNvCxnSpPr>
                <a:stCxn id="93" idx="1"/>
              </p:cNvCxnSpPr>
              <p:nvPr/>
            </p:nvCxnSpPr>
            <p:spPr>
              <a:xfrm>
                <a:off x="7599784" y="4133461"/>
                <a:ext cx="489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lowchart: Delay 94"/>
              <p:cNvSpPr/>
              <p:nvPr/>
            </p:nvSpPr>
            <p:spPr>
              <a:xfrm>
                <a:off x="8089641" y="3827137"/>
                <a:ext cx="373224" cy="61264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</p:grpSp>
        <p:grpSp>
          <p:nvGrpSpPr>
            <p:cNvPr id="72" name="Group 71"/>
            <p:cNvGrpSpPr>
              <a:grpSpLocks noChangeAspect="1"/>
            </p:cNvGrpSpPr>
            <p:nvPr/>
          </p:nvGrpSpPr>
          <p:grpSpPr>
            <a:xfrm rot="16200000">
              <a:off x="5663423" y="5456043"/>
              <a:ext cx="257878" cy="216000"/>
              <a:chOff x="7371184" y="3676261"/>
              <a:chExt cx="1091681" cy="914400"/>
            </a:xfrm>
          </p:grpSpPr>
          <p:sp>
            <p:nvSpPr>
              <p:cNvPr id="68" name="Flowchart: Collate 67"/>
              <p:cNvSpPr/>
              <p:nvPr/>
            </p:nvSpPr>
            <p:spPr>
              <a:xfrm>
                <a:off x="7371184" y="3676261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Connector 69"/>
              <p:cNvCxnSpPr>
                <a:stCxn id="68" idx="1"/>
              </p:cNvCxnSpPr>
              <p:nvPr/>
            </p:nvCxnSpPr>
            <p:spPr>
              <a:xfrm>
                <a:off x="7599784" y="4133461"/>
                <a:ext cx="489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lowchart: Delay 70"/>
              <p:cNvSpPr/>
              <p:nvPr/>
            </p:nvSpPr>
            <p:spPr>
              <a:xfrm>
                <a:off x="8089641" y="3827137"/>
                <a:ext cx="373224" cy="61264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</p:grp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 rot="16200000">
              <a:off x="5905737" y="1574617"/>
              <a:ext cx="257878" cy="216000"/>
              <a:chOff x="7371184" y="3676261"/>
              <a:chExt cx="1091681" cy="914400"/>
            </a:xfrm>
          </p:grpSpPr>
          <p:sp>
            <p:nvSpPr>
              <p:cNvPr id="85" name="Flowchart: Collate 84"/>
              <p:cNvSpPr/>
              <p:nvPr/>
            </p:nvSpPr>
            <p:spPr>
              <a:xfrm>
                <a:off x="7371184" y="3676261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85" idx="1"/>
              </p:cNvCxnSpPr>
              <p:nvPr/>
            </p:nvCxnSpPr>
            <p:spPr>
              <a:xfrm>
                <a:off x="7599784" y="4133461"/>
                <a:ext cx="489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lowchart: Delay 86"/>
              <p:cNvSpPr/>
              <p:nvPr/>
            </p:nvSpPr>
            <p:spPr>
              <a:xfrm>
                <a:off x="8089641" y="3827137"/>
                <a:ext cx="373224" cy="61264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</p:grpSp>
        <p:grpSp>
          <p:nvGrpSpPr>
            <p:cNvPr id="88" name="Group 87"/>
            <p:cNvGrpSpPr>
              <a:grpSpLocks noChangeAspect="1"/>
            </p:cNvGrpSpPr>
            <p:nvPr/>
          </p:nvGrpSpPr>
          <p:grpSpPr>
            <a:xfrm flipH="1">
              <a:off x="4384158" y="6050986"/>
              <a:ext cx="257878" cy="216000"/>
              <a:chOff x="7371184" y="3676261"/>
              <a:chExt cx="1091681" cy="914400"/>
            </a:xfrm>
          </p:grpSpPr>
          <p:sp>
            <p:nvSpPr>
              <p:cNvPr id="89" name="Flowchart: Collate 88"/>
              <p:cNvSpPr/>
              <p:nvPr/>
            </p:nvSpPr>
            <p:spPr>
              <a:xfrm>
                <a:off x="7371184" y="3676261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9" idx="1"/>
              </p:cNvCxnSpPr>
              <p:nvPr/>
            </p:nvCxnSpPr>
            <p:spPr>
              <a:xfrm>
                <a:off x="7599784" y="4133461"/>
                <a:ext cx="489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lowchart: Delay 90"/>
              <p:cNvSpPr/>
              <p:nvPr/>
            </p:nvSpPr>
            <p:spPr>
              <a:xfrm>
                <a:off x="8089641" y="3827137"/>
                <a:ext cx="373224" cy="61264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</p:grpSp>
        <p:grpSp>
          <p:nvGrpSpPr>
            <p:cNvPr id="96" name="Group 95"/>
            <p:cNvGrpSpPr>
              <a:grpSpLocks noChangeAspect="1"/>
            </p:cNvGrpSpPr>
            <p:nvPr/>
          </p:nvGrpSpPr>
          <p:grpSpPr>
            <a:xfrm rot="5400000" flipH="1">
              <a:off x="1990250" y="3242641"/>
              <a:ext cx="257878" cy="216000"/>
              <a:chOff x="7371184" y="3676261"/>
              <a:chExt cx="1091681" cy="914400"/>
            </a:xfrm>
          </p:grpSpPr>
          <p:sp>
            <p:nvSpPr>
              <p:cNvPr id="97" name="Flowchart: Collate 96"/>
              <p:cNvSpPr/>
              <p:nvPr/>
            </p:nvSpPr>
            <p:spPr>
              <a:xfrm>
                <a:off x="7371184" y="3676261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Straight Connector 97"/>
              <p:cNvCxnSpPr>
                <a:stCxn id="97" idx="1"/>
              </p:cNvCxnSpPr>
              <p:nvPr/>
            </p:nvCxnSpPr>
            <p:spPr>
              <a:xfrm>
                <a:off x="7599784" y="4133461"/>
                <a:ext cx="489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Flowchart: Delay 98"/>
              <p:cNvSpPr/>
              <p:nvPr/>
            </p:nvSpPr>
            <p:spPr>
              <a:xfrm>
                <a:off x="8089641" y="3827137"/>
                <a:ext cx="373224" cy="61264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</p:grpSp>
        <p:grpSp>
          <p:nvGrpSpPr>
            <p:cNvPr id="100" name="Group 99"/>
            <p:cNvGrpSpPr>
              <a:grpSpLocks noChangeAspect="1"/>
            </p:cNvGrpSpPr>
            <p:nvPr/>
          </p:nvGrpSpPr>
          <p:grpSpPr>
            <a:xfrm rot="5400000" flipH="1">
              <a:off x="1853818" y="1951915"/>
              <a:ext cx="257878" cy="216000"/>
              <a:chOff x="7371184" y="3676261"/>
              <a:chExt cx="1091681" cy="914400"/>
            </a:xfrm>
          </p:grpSpPr>
          <p:sp>
            <p:nvSpPr>
              <p:cNvPr id="101" name="Flowchart: Collate 100"/>
              <p:cNvSpPr/>
              <p:nvPr/>
            </p:nvSpPr>
            <p:spPr>
              <a:xfrm>
                <a:off x="7371184" y="3676261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Connector 101"/>
              <p:cNvCxnSpPr>
                <a:stCxn id="101" idx="1"/>
              </p:cNvCxnSpPr>
              <p:nvPr/>
            </p:nvCxnSpPr>
            <p:spPr>
              <a:xfrm>
                <a:off x="7599784" y="4133461"/>
                <a:ext cx="489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lowchart: Delay 102"/>
              <p:cNvSpPr/>
              <p:nvPr/>
            </p:nvSpPr>
            <p:spPr>
              <a:xfrm>
                <a:off x="8089641" y="3827137"/>
                <a:ext cx="373224" cy="61264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</p:grpSp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 rot="5400000" flipH="1">
              <a:off x="1853817" y="1298306"/>
              <a:ext cx="257878" cy="216000"/>
              <a:chOff x="7371184" y="3676261"/>
              <a:chExt cx="1091681" cy="914400"/>
            </a:xfrm>
          </p:grpSpPr>
          <p:sp>
            <p:nvSpPr>
              <p:cNvPr id="105" name="Flowchart: Collate 104"/>
              <p:cNvSpPr/>
              <p:nvPr/>
            </p:nvSpPr>
            <p:spPr>
              <a:xfrm>
                <a:off x="7371184" y="3676261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Straight Connector 105"/>
              <p:cNvCxnSpPr>
                <a:stCxn id="105" idx="1"/>
              </p:cNvCxnSpPr>
              <p:nvPr/>
            </p:nvCxnSpPr>
            <p:spPr>
              <a:xfrm>
                <a:off x="7599784" y="4133461"/>
                <a:ext cx="489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Flowchart: Delay 106"/>
              <p:cNvSpPr/>
              <p:nvPr/>
            </p:nvSpPr>
            <p:spPr>
              <a:xfrm>
                <a:off x="8089641" y="3827137"/>
                <a:ext cx="373224" cy="61264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</p:grp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 rot="5400000" flipH="1">
              <a:off x="5017453" y="2552202"/>
              <a:ext cx="257878" cy="216000"/>
              <a:chOff x="7371184" y="3676261"/>
              <a:chExt cx="1091681" cy="914400"/>
            </a:xfrm>
          </p:grpSpPr>
          <p:sp>
            <p:nvSpPr>
              <p:cNvPr id="109" name="Flowchart: Collate 108"/>
              <p:cNvSpPr/>
              <p:nvPr/>
            </p:nvSpPr>
            <p:spPr>
              <a:xfrm>
                <a:off x="7371184" y="3676261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Connector 109"/>
              <p:cNvCxnSpPr>
                <a:stCxn id="109" idx="1"/>
              </p:cNvCxnSpPr>
              <p:nvPr/>
            </p:nvCxnSpPr>
            <p:spPr>
              <a:xfrm>
                <a:off x="7599784" y="4133461"/>
                <a:ext cx="489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Flowchart: Delay 110"/>
              <p:cNvSpPr/>
              <p:nvPr/>
            </p:nvSpPr>
            <p:spPr>
              <a:xfrm>
                <a:off x="8089641" y="3827137"/>
                <a:ext cx="373224" cy="61264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</p:grpSp>
        <p:grpSp>
          <p:nvGrpSpPr>
            <p:cNvPr id="112" name="Group 111"/>
            <p:cNvGrpSpPr>
              <a:grpSpLocks noChangeAspect="1"/>
            </p:cNvGrpSpPr>
            <p:nvPr/>
          </p:nvGrpSpPr>
          <p:grpSpPr>
            <a:xfrm rot="5400000" flipH="1">
              <a:off x="6075061" y="2552202"/>
              <a:ext cx="257878" cy="216000"/>
              <a:chOff x="7371184" y="3676261"/>
              <a:chExt cx="1091681" cy="914400"/>
            </a:xfrm>
          </p:grpSpPr>
          <p:sp>
            <p:nvSpPr>
              <p:cNvPr id="113" name="Flowchart: Collate 112"/>
              <p:cNvSpPr/>
              <p:nvPr/>
            </p:nvSpPr>
            <p:spPr>
              <a:xfrm>
                <a:off x="7371184" y="3676261"/>
                <a:ext cx="457200" cy="914400"/>
              </a:xfrm>
              <a:prstGeom prst="flowChartCollat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Straight Connector 113"/>
              <p:cNvCxnSpPr>
                <a:stCxn id="113" idx="1"/>
              </p:cNvCxnSpPr>
              <p:nvPr/>
            </p:nvCxnSpPr>
            <p:spPr>
              <a:xfrm>
                <a:off x="7599784" y="4133461"/>
                <a:ext cx="4898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Flowchart: Delay 114"/>
              <p:cNvSpPr/>
              <p:nvPr/>
            </p:nvSpPr>
            <p:spPr>
              <a:xfrm>
                <a:off x="8089641" y="3827137"/>
                <a:ext cx="373224" cy="61264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1452130" y="3797633"/>
                <a:ext cx="200227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>
                    <a:solidFill>
                      <a:srgbClr val="CC0000"/>
                    </a:solidFill>
                  </a:rPr>
                  <a:t>KM I	</a:t>
                </a:r>
                <a14:m>
                  <m:oMath xmlns:m="http://schemas.openxmlformats.org/officeDocument/2006/math"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sz="135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30" y="3797633"/>
                <a:ext cx="2002279" cy="300082"/>
              </a:xfrm>
              <a:prstGeom prst="rect">
                <a:avLst/>
              </a:prstGeom>
              <a:blipFill>
                <a:blip r:embed="rId2"/>
                <a:stretch>
                  <a:fillRect l="-608" t="-4082" b="-20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1457460" y="4190507"/>
                <a:ext cx="1974195" cy="308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>
                    <a:solidFill>
                      <a:srgbClr val="CC0000"/>
                    </a:solidFill>
                  </a:rPr>
                  <a:t>KM II:	</a:t>
                </a:r>
                <a14:m>
                  <m:oMath xmlns:m="http://schemas.openxmlformats.org/officeDocument/2006/math"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IN" sz="135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0" y="4190507"/>
                <a:ext cx="1974195" cy="308995"/>
              </a:xfrm>
              <a:prstGeom prst="rect">
                <a:avLst/>
              </a:prstGeom>
              <a:blipFill>
                <a:blip r:embed="rId3"/>
                <a:stretch>
                  <a:fillRect l="-617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1447899" y="4566895"/>
                <a:ext cx="2471574" cy="395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>
                    <a:solidFill>
                      <a:srgbClr val="CC0000"/>
                    </a:solidFill>
                  </a:rPr>
                  <a:t>KM III:	</a:t>
                </a:r>
                <a14:m>
                  <m:oMath xmlns:m="http://schemas.openxmlformats.org/officeDocument/2006/math"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IN" sz="135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99" y="4566895"/>
                <a:ext cx="2471574" cy="395045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1455265" y="4952148"/>
                <a:ext cx="2471574" cy="459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>
                    <a:solidFill>
                      <a:srgbClr val="CC0000"/>
                    </a:solidFill>
                  </a:rPr>
                  <a:t>KM IV:	</a:t>
                </a:r>
                <a14:m>
                  <m:oMath xmlns:m="http://schemas.openxmlformats.org/officeDocument/2006/math"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num>
                      <m:den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350" i="1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IN" sz="1350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65" y="4952148"/>
                <a:ext cx="2471574" cy="459806"/>
              </a:xfrm>
              <a:prstGeom prst="rect">
                <a:avLst/>
              </a:prstGeom>
              <a:blipFill>
                <a:blip r:embed="rId5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7145719" y="1621399"/>
            <a:ext cx="3052439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IN" b="1" dirty="0">
                <a:solidFill>
                  <a:srgbClr val="0000CC"/>
                </a:solidFill>
              </a:rPr>
              <a:t>DOF ANALYSIS</a:t>
            </a:r>
            <a:endParaRPr lang="en-IN" sz="1350" dirty="0">
              <a:solidFill>
                <a:srgbClr val="0000CC"/>
              </a:solidFill>
            </a:endParaRPr>
          </a:p>
          <a:p>
            <a:r>
              <a:rPr lang="en-IN" sz="1500" dirty="0">
                <a:solidFill>
                  <a:srgbClr val="CC0000"/>
                </a:solidFill>
              </a:rPr>
              <a:t>Control DOFs		9</a:t>
            </a:r>
          </a:p>
          <a:p>
            <a:r>
              <a:rPr lang="en-IN" sz="1500" dirty="0">
                <a:solidFill>
                  <a:srgbClr val="CC0000"/>
                </a:solidFill>
              </a:rPr>
              <a:t>Surge levels			2</a:t>
            </a:r>
          </a:p>
          <a:p>
            <a:r>
              <a:rPr lang="en-IN" sz="1500" dirty="0">
                <a:solidFill>
                  <a:srgbClr val="CC0000"/>
                </a:solidFill>
              </a:rPr>
              <a:t>Given Column P		1</a:t>
            </a:r>
          </a:p>
          <a:p>
            <a:pPr>
              <a:spcBef>
                <a:spcPts val="900"/>
              </a:spcBef>
            </a:pPr>
            <a:r>
              <a:rPr lang="en-IN" sz="1500" b="1" dirty="0">
                <a:solidFill>
                  <a:srgbClr val="FF3399"/>
                </a:solidFill>
              </a:rPr>
              <a:t>Steady State DOF		6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15251" y="3591956"/>
            <a:ext cx="3485249" cy="1849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50"/>
              </a:spcBef>
            </a:pPr>
            <a:r>
              <a:rPr lang="en-IN" sz="1500" b="1" dirty="0">
                <a:solidFill>
                  <a:srgbClr val="CC0000"/>
                </a:solidFill>
              </a:rPr>
              <a:t>Production rate		P</a:t>
            </a:r>
          </a:p>
          <a:p>
            <a:pPr>
              <a:spcBef>
                <a:spcPts val="450"/>
              </a:spcBef>
            </a:pPr>
            <a:r>
              <a:rPr lang="en-IN" sz="1500" b="1" dirty="0">
                <a:solidFill>
                  <a:srgbClr val="CC0000"/>
                </a:solidFill>
              </a:rPr>
              <a:t>Product purity		</a:t>
            </a:r>
            <a:r>
              <a:rPr lang="en-IN" sz="1500" b="1" dirty="0" err="1">
                <a:solidFill>
                  <a:srgbClr val="CC0000"/>
                </a:solidFill>
              </a:rPr>
              <a:t>x</a:t>
            </a:r>
            <a:r>
              <a:rPr lang="en-IN" sz="1500" b="1" baseline="-25000" dirty="0" err="1">
                <a:solidFill>
                  <a:srgbClr val="CC0000"/>
                </a:solidFill>
              </a:rPr>
              <a:t>C</a:t>
            </a:r>
            <a:r>
              <a:rPr lang="en-IN" sz="1500" b="1" baseline="30000" dirty="0" err="1">
                <a:solidFill>
                  <a:srgbClr val="CC0000"/>
                </a:solidFill>
              </a:rPr>
              <a:t>P</a:t>
            </a:r>
            <a:r>
              <a:rPr lang="en-IN" sz="1500" b="1" baseline="30000" dirty="0">
                <a:solidFill>
                  <a:srgbClr val="CC0000"/>
                </a:solidFill>
              </a:rPr>
              <a:t> MIN</a:t>
            </a:r>
            <a:endParaRPr lang="en-IN" sz="1500" b="1" dirty="0">
              <a:solidFill>
                <a:srgbClr val="CC0000"/>
              </a:solidFill>
            </a:endParaRPr>
          </a:p>
          <a:p>
            <a:pPr>
              <a:spcBef>
                <a:spcPts val="450"/>
              </a:spcBef>
            </a:pPr>
            <a:r>
              <a:rPr lang="en-IN" sz="1500" b="1" dirty="0">
                <a:solidFill>
                  <a:srgbClr val="CC0000"/>
                </a:solidFill>
              </a:rPr>
              <a:t>Max reactor Temperature	</a:t>
            </a:r>
            <a:r>
              <a:rPr lang="en-IN" sz="1500" b="1" dirty="0" err="1">
                <a:solidFill>
                  <a:srgbClr val="CC0000"/>
                </a:solidFill>
              </a:rPr>
              <a:t>T</a:t>
            </a:r>
            <a:r>
              <a:rPr lang="en-IN" sz="1500" b="1" baseline="-25000" dirty="0" err="1">
                <a:solidFill>
                  <a:srgbClr val="CC0000"/>
                </a:solidFill>
              </a:rPr>
              <a:t>rxr</a:t>
            </a:r>
            <a:r>
              <a:rPr lang="en-IN" sz="1500" b="1" baseline="30000" dirty="0" err="1">
                <a:solidFill>
                  <a:srgbClr val="CC0000"/>
                </a:solidFill>
              </a:rPr>
              <a:t>MAX</a:t>
            </a:r>
            <a:endParaRPr lang="en-IN" sz="1500" b="1" dirty="0">
              <a:solidFill>
                <a:srgbClr val="CC0000"/>
              </a:solidFill>
            </a:endParaRPr>
          </a:p>
          <a:p>
            <a:pPr>
              <a:spcBef>
                <a:spcPts val="450"/>
              </a:spcBef>
            </a:pPr>
            <a:r>
              <a:rPr lang="en-IN" sz="1500" b="1" dirty="0">
                <a:solidFill>
                  <a:srgbClr val="CC0000"/>
                </a:solidFill>
              </a:rPr>
              <a:t>Max reactor Holdup		</a:t>
            </a:r>
            <a:r>
              <a:rPr lang="en-IN" sz="1500" b="1" dirty="0" err="1">
                <a:solidFill>
                  <a:srgbClr val="CC0000"/>
                </a:solidFill>
              </a:rPr>
              <a:t>V</a:t>
            </a:r>
            <a:r>
              <a:rPr lang="en-IN" sz="1500" b="1" baseline="-25000" dirty="0" err="1">
                <a:solidFill>
                  <a:srgbClr val="CC0000"/>
                </a:solidFill>
              </a:rPr>
              <a:t>rxr</a:t>
            </a:r>
            <a:r>
              <a:rPr lang="en-IN" sz="1500" b="1" baseline="30000" dirty="0" err="1">
                <a:solidFill>
                  <a:srgbClr val="CC0000"/>
                </a:solidFill>
              </a:rPr>
              <a:t>MAX</a:t>
            </a:r>
            <a:endParaRPr lang="en-IN" sz="1500" b="1" dirty="0">
              <a:solidFill>
                <a:srgbClr val="CC0000"/>
              </a:solidFill>
            </a:endParaRPr>
          </a:p>
          <a:p>
            <a:pPr>
              <a:spcBef>
                <a:spcPts val="450"/>
              </a:spcBef>
            </a:pPr>
            <a:r>
              <a:rPr lang="en-IN" sz="1500" b="1" dirty="0">
                <a:solidFill>
                  <a:srgbClr val="CC0000"/>
                </a:solidFill>
              </a:rPr>
              <a:t>Max recycle impurity		</a:t>
            </a:r>
            <a:r>
              <a:rPr lang="en-IN" sz="1500" b="1" dirty="0" err="1">
                <a:solidFill>
                  <a:srgbClr val="CC0000"/>
                </a:solidFill>
              </a:rPr>
              <a:t>x</a:t>
            </a:r>
            <a:r>
              <a:rPr lang="en-IN" sz="1500" b="1" baseline="-25000" dirty="0" err="1">
                <a:solidFill>
                  <a:srgbClr val="CC0000"/>
                </a:solidFill>
              </a:rPr>
              <a:t>C</a:t>
            </a:r>
            <a:r>
              <a:rPr lang="en-IN" sz="1500" b="1" baseline="30000" dirty="0" err="1">
                <a:solidFill>
                  <a:srgbClr val="CC0000"/>
                </a:solidFill>
              </a:rPr>
              <a:t>R</a:t>
            </a:r>
            <a:r>
              <a:rPr lang="en-IN" sz="1500" b="1" dirty="0">
                <a:solidFill>
                  <a:srgbClr val="CC0000"/>
                </a:solidFill>
              </a:rPr>
              <a:t> </a:t>
            </a:r>
            <a:r>
              <a:rPr lang="en-IN" sz="1500" b="1" baseline="30000" dirty="0">
                <a:solidFill>
                  <a:srgbClr val="CC0000"/>
                </a:solidFill>
              </a:rPr>
              <a:t>MAX</a:t>
            </a:r>
          </a:p>
          <a:p>
            <a:pPr>
              <a:spcBef>
                <a:spcPts val="900"/>
              </a:spcBef>
            </a:pPr>
            <a:r>
              <a:rPr lang="en-IN" sz="1500" b="1" dirty="0">
                <a:solidFill>
                  <a:srgbClr val="FF0066"/>
                </a:solidFill>
              </a:rPr>
              <a:t>Unconstrained DOF		1</a:t>
            </a:r>
          </a:p>
        </p:txBody>
      </p:sp>
    </p:spTree>
    <p:extLst>
      <p:ext uri="{BB962C8B-B14F-4D97-AF65-F5344CB8AC3E}">
        <p14:creationId xmlns:p14="http://schemas.microsoft.com/office/powerpoint/2010/main" val="2969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At given production rate, 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Find the globally optimal control law for 1 unconstrained DOF that</a:t>
            </a:r>
          </a:p>
          <a:p>
            <a:pPr marL="0" indent="0">
              <a:buNone/>
            </a:pPr>
            <a:r>
              <a:rPr lang="en-IN" b="1" dirty="0"/>
              <a:t>minimizes recycle rate, 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66"/>
                </a:solidFill>
              </a:rPr>
              <a:t>R is surrogate for column </a:t>
            </a:r>
            <a:r>
              <a:rPr lang="en-IN" dirty="0" err="1">
                <a:solidFill>
                  <a:srgbClr val="FF0066"/>
                </a:solidFill>
              </a:rPr>
              <a:t>boilup</a:t>
            </a:r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 I Economic Operation</a:t>
            </a:r>
          </a:p>
        </p:txBody>
      </p:sp>
    </p:spTree>
    <p:extLst>
      <p:ext uri="{BB962C8B-B14F-4D97-AF65-F5344CB8AC3E}">
        <p14:creationId xmlns:p14="http://schemas.microsoft.com/office/powerpoint/2010/main" val="30747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 I Optimal Invariant: KM 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5955" y="1369130"/>
            <a:ext cx="4488600" cy="4111622"/>
            <a:chOff x="1123034" y="1145358"/>
            <a:chExt cx="5984799" cy="5482163"/>
          </a:xfrm>
        </p:grpSpPr>
        <p:grpSp>
          <p:nvGrpSpPr>
            <p:cNvPr id="5" name="Group 4"/>
            <p:cNvGrpSpPr/>
            <p:nvPr/>
          </p:nvGrpSpPr>
          <p:grpSpPr>
            <a:xfrm>
              <a:off x="1123034" y="1145358"/>
              <a:ext cx="5984799" cy="5482163"/>
              <a:chOff x="1123034" y="1145358"/>
              <a:chExt cx="5984799" cy="548216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483567" y="1464911"/>
                <a:ext cx="4996126" cy="4945222"/>
                <a:chOff x="1483567" y="1007708"/>
                <a:chExt cx="4996126" cy="494522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894113" y="2279749"/>
                  <a:ext cx="1511220" cy="1063690"/>
                  <a:chOff x="1922106" y="3054189"/>
                  <a:chExt cx="1511220" cy="1063690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922106" y="3054189"/>
                    <a:ext cx="1399592" cy="1063690"/>
                    <a:chOff x="1922106" y="3054189"/>
                    <a:chExt cx="1399592" cy="1063690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 rot="16200000">
                      <a:off x="2321718" y="3118034"/>
                      <a:ext cx="1063690" cy="936000"/>
                      <a:chOff x="2090058" y="3051113"/>
                      <a:chExt cx="1063690" cy="936000"/>
                    </a:xfrm>
                  </p:grpSpPr>
                  <p:sp>
                    <p:nvSpPr>
                      <p:cNvPr id="56" name="Flowchart: Delay 55"/>
                      <p:cNvSpPr/>
                      <p:nvPr/>
                    </p:nvSpPr>
                    <p:spPr>
                      <a:xfrm>
                        <a:off x="2976466" y="3057268"/>
                        <a:ext cx="177282" cy="928800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350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2090058" y="3051113"/>
                        <a:ext cx="900000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IN" sz="1350"/>
                      </a:p>
                    </p:txBody>
                  </p:sp>
                </p:grp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1922106" y="3751854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925212" y="4016222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634341" y="3752804"/>
                      <a:ext cx="432000" cy="252000"/>
                      <a:chOff x="5775649" y="3761185"/>
                      <a:chExt cx="323460" cy="534007"/>
                    </a:xfrm>
                  </p:grpSpPr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H="1">
                        <a:off x="5775649" y="3761185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/>
                      <p:cNvCxnSpPr/>
                      <p:nvPr/>
                    </p:nvCxnSpPr>
                    <p:spPr>
                      <a:xfrm flipH="1" flipV="1">
                        <a:off x="5778758" y="4025552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Freeform 52"/>
                    <p:cNvSpPr/>
                    <p:nvPr/>
                  </p:nvSpPr>
                  <p:spPr>
                    <a:xfrm>
                      <a:off x="2397967" y="3321278"/>
                      <a:ext cx="923731" cy="93900"/>
                    </a:xfrm>
                    <a:custGeom>
                      <a:avLst/>
                      <a:gdLst>
                        <a:gd name="connsiteX0" fmla="*/ 0 w 923731"/>
                        <a:gd name="connsiteY0" fmla="*/ 65734 h 93900"/>
                        <a:gd name="connsiteX1" fmla="*/ 317241 w 923731"/>
                        <a:gd name="connsiteY1" fmla="*/ 420 h 93900"/>
                        <a:gd name="connsiteX2" fmla="*/ 569168 w 923731"/>
                        <a:gd name="connsiteY2" fmla="*/ 93726 h 93900"/>
                        <a:gd name="connsiteX3" fmla="*/ 923731 w 923731"/>
                        <a:gd name="connsiteY3" fmla="*/ 19081 h 93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23731" h="93900">
                          <a:moveTo>
                            <a:pt x="0" y="65734"/>
                          </a:moveTo>
                          <a:cubicBezTo>
                            <a:pt x="111190" y="30744"/>
                            <a:pt x="222380" y="-4245"/>
                            <a:pt x="317241" y="420"/>
                          </a:cubicBezTo>
                          <a:cubicBezTo>
                            <a:pt x="412102" y="5085"/>
                            <a:pt x="468086" y="90616"/>
                            <a:pt x="569168" y="93726"/>
                          </a:cubicBezTo>
                          <a:cubicBezTo>
                            <a:pt x="670250" y="96836"/>
                            <a:pt x="796990" y="57958"/>
                            <a:pt x="923731" y="19081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350"/>
                    </a:p>
                  </p:txBody>
                </p: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370642" y="3412644"/>
                    <a:ext cx="10626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200" dirty="0"/>
                      <a:t>A + B → C</a:t>
                    </a: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483567" y="1017025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483567" y="1673279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848265" y="1017019"/>
                  <a:ext cx="0" cy="12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57" idx="1"/>
                </p:cNvCxnSpPr>
                <p:nvPr/>
              </p:nvCxnSpPr>
              <p:spPr>
                <a:xfrm flipH="1">
                  <a:off x="2820272" y="3343439"/>
                  <a:ext cx="0" cy="3421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0272" y="3676261"/>
                  <a:ext cx="15091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2974548" y="3417726"/>
                  <a:ext cx="3240000" cy="530289"/>
                </a:xfrm>
                <a:prstGeom prst="roundRect">
                  <a:avLst>
                    <a:gd name="adj" fmla="val 29932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 sz="1350"/>
                </a:p>
              </p:txBody>
            </p:sp>
            <p:grpSp>
              <p:nvGrpSpPr>
                <p:cNvPr id="22" name="Group 21"/>
                <p:cNvGrpSpPr>
                  <a:grpSpLocks noChangeAspect="1"/>
                </p:cNvGrpSpPr>
                <p:nvPr/>
              </p:nvGrpSpPr>
              <p:grpSpPr>
                <a:xfrm>
                  <a:off x="5314239" y="1304661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16112" y="1886479"/>
                  <a:ext cx="396000" cy="252000"/>
                  <a:chOff x="5533053" y="3035382"/>
                  <a:chExt cx="914400" cy="914400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5533053" y="3035382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sp>
                <p:nvSpPr>
                  <p:cNvPr id="41" name="Freeform 40"/>
                  <p:cNvSpPr/>
                  <p:nvPr/>
                </p:nvSpPr>
                <p:spPr>
                  <a:xfrm>
                    <a:off x="5542010" y="3417493"/>
                    <a:ext cx="900000" cy="93900"/>
                  </a:xfrm>
                  <a:custGeom>
                    <a:avLst/>
                    <a:gdLst>
                      <a:gd name="connsiteX0" fmla="*/ 0 w 923731"/>
                      <a:gd name="connsiteY0" fmla="*/ 65734 h 93900"/>
                      <a:gd name="connsiteX1" fmla="*/ 317241 w 923731"/>
                      <a:gd name="connsiteY1" fmla="*/ 420 h 93900"/>
                      <a:gd name="connsiteX2" fmla="*/ 569168 w 923731"/>
                      <a:gd name="connsiteY2" fmla="*/ 93726 h 93900"/>
                      <a:gd name="connsiteX3" fmla="*/ 923731 w 923731"/>
                      <a:gd name="connsiteY3" fmla="*/ 19081 h 93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3731" h="93900">
                        <a:moveTo>
                          <a:pt x="0" y="65734"/>
                        </a:moveTo>
                        <a:cubicBezTo>
                          <a:pt x="111190" y="30744"/>
                          <a:pt x="222380" y="-4245"/>
                          <a:pt x="317241" y="420"/>
                        </a:cubicBezTo>
                        <a:cubicBezTo>
                          <a:pt x="412102" y="5085"/>
                          <a:pt x="468086" y="90616"/>
                          <a:pt x="569168" y="93726"/>
                        </a:cubicBezTo>
                        <a:cubicBezTo>
                          <a:pt x="670250" y="96836"/>
                          <a:pt x="796990" y="57958"/>
                          <a:pt x="923731" y="19081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619807" y="1763332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622914" y="2148999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9693" y="2270417"/>
                  <a:ext cx="162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/>
                <p:cNvGrpSpPr>
                  <a:grpSpLocks noChangeAspect="1"/>
                </p:cNvGrpSpPr>
                <p:nvPr/>
              </p:nvGrpSpPr>
              <p:grpSpPr>
                <a:xfrm>
                  <a:off x="5057255" y="5198636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8" name="Straight Connector 27"/>
                <p:cNvCxnSpPr>
                  <a:stCxn id="21" idx="3"/>
                </p:cNvCxnSpPr>
                <p:nvPr/>
              </p:nvCxnSpPr>
              <p:spPr>
                <a:xfrm>
                  <a:off x="4594548" y="5302871"/>
                  <a:ext cx="0" cy="64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594015" y="5430457"/>
                  <a:ext cx="540000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594015" y="5952930"/>
                  <a:ext cx="18856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466117" y="1007708"/>
                  <a:ext cx="0" cy="12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48265" y="1017866"/>
                  <a:ext cx="36178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21" idx="1"/>
                </p:cNvCxnSpPr>
                <p:nvPr/>
              </p:nvCxnSpPr>
              <p:spPr>
                <a:xfrm>
                  <a:off x="4594015" y="1536482"/>
                  <a:ext cx="533" cy="5263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42" idx="2"/>
                </p:cNvCxnSpPr>
                <p:nvPr/>
              </p:nvCxnSpPr>
              <p:spPr>
                <a:xfrm>
                  <a:off x="4593972" y="1536482"/>
                  <a:ext cx="803478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43185" y="1289555"/>
                <a:ext cx="47260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FA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23034" y="1945815"/>
                <a:ext cx="47919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FB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22537" y="3829449"/>
                <a:ext cx="35950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2717" y="1145358"/>
                <a:ext cx="74635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R,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R</a:t>
                </a:r>
                <a:endParaRPr lang="en-IN" sz="1350" baseline="30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00802" y="6227412"/>
                <a:ext cx="7070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P,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P</a:t>
                </a:r>
                <a:endParaRPr lang="en-IN" sz="1350" baseline="30000" dirty="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4340754" y="5605845"/>
              <a:ext cx="504000" cy="36000"/>
            </a:xfrm>
            <a:custGeom>
              <a:avLst/>
              <a:gdLst>
                <a:gd name="connsiteX0" fmla="*/ 0 w 923731"/>
                <a:gd name="connsiteY0" fmla="*/ 65734 h 93900"/>
                <a:gd name="connsiteX1" fmla="*/ 317241 w 923731"/>
                <a:gd name="connsiteY1" fmla="*/ 420 h 93900"/>
                <a:gd name="connsiteX2" fmla="*/ 569168 w 923731"/>
                <a:gd name="connsiteY2" fmla="*/ 93726 h 93900"/>
                <a:gd name="connsiteX3" fmla="*/ 923731 w 923731"/>
                <a:gd name="connsiteY3" fmla="*/ 19081 h 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731" h="93900">
                  <a:moveTo>
                    <a:pt x="0" y="65734"/>
                  </a:moveTo>
                  <a:cubicBezTo>
                    <a:pt x="111190" y="30744"/>
                    <a:pt x="222380" y="-4245"/>
                    <a:pt x="317241" y="420"/>
                  </a:cubicBezTo>
                  <a:cubicBezTo>
                    <a:pt x="412102" y="5085"/>
                    <a:pt x="468086" y="90616"/>
                    <a:pt x="569168" y="93726"/>
                  </a:cubicBezTo>
                  <a:cubicBezTo>
                    <a:pt x="670250" y="96836"/>
                    <a:pt x="796990" y="57958"/>
                    <a:pt x="923731" y="1908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7" name="Straight Connector 6"/>
            <p:cNvCxnSpPr>
              <a:stCxn id="35" idx="0"/>
            </p:cNvCxnSpPr>
            <p:nvPr/>
          </p:nvCxnSpPr>
          <p:spPr>
            <a:xfrm flipH="1" flipV="1">
              <a:off x="5363056" y="5511085"/>
              <a:ext cx="418" cy="15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863416" y="5526144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275616" y="1774657"/>
                <a:ext cx="4429418" cy="237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:r>
                  <a:rPr lang="en-IN" sz="1500" b="1" i="1" dirty="0">
                    <a:solidFill>
                      <a:srgbClr val="009900"/>
                    </a:solidFill>
                  </a:rPr>
                  <a:t>CONSTRAINTS</a:t>
                </a:r>
              </a:p>
              <a:p>
                <a:r>
                  <a:rPr lang="en-IN" sz="1350" dirty="0">
                    <a:solidFill>
                      <a:srgbClr val="CC0000"/>
                    </a:solidFill>
                  </a:rPr>
                  <a:t>1. Overall Material Balance</a:t>
                </a:r>
              </a:p>
              <a:p>
                <a:pPr>
                  <a:spcAft>
                    <a:spcPts val="900"/>
                  </a:spcAft>
                </a:pPr>
                <a:r>
                  <a:rPr lang="en-IN" sz="1350" dirty="0"/>
                  <a:t>	</a:t>
                </a:r>
                <a14:m>
                  <m:oMath xmlns:m="http://schemas.openxmlformats.org/officeDocument/2006/math"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IN" sz="135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sz="135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  <m:sup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</m:sSubSup>
                  </m:oMath>
                </a14:m>
                <a:endParaRPr lang="en-IN" sz="1350" b="1" dirty="0"/>
              </a:p>
              <a:p>
                <a:r>
                  <a:rPr lang="en-IN" sz="1350" dirty="0">
                    <a:solidFill>
                      <a:srgbClr val="CC0000"/>
                    </a:solidFill>
                  </a:rPr>
                  <a:t>2. Column Unreacted Reactants (A+B) Balance</a:t>
                </a:r>
              </a:p>
              <a:p>
                <a:r>
                  <a:rPr lang="en-IN" sz="1350" dirty="0"/>
                  <a:t>	</a:t>
                </a:r>
                <a14:m>
                  <m:oMath xmlns:m="http://schemas.openxmlformats.org/officeDocument/2006/math">
                    <m:r>
                      <a:rPr lang="en-IN" sz="135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</m:sSubSup>
                      </m:e>
                    </m:d>
                    <m:r>
                      <a:rPr lang="en-IN" sz="135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35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135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e>
                    </m:d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350" b="1" dirty="0">
                  <a:solidFill>
                    <a:srgbClr val="0000CC"/>
                  </a:solidFill>
                </a:endParaRPr>
              </a:p>
              <a:p>
                <a:endParaRPr lang="en-IN" sz="1350" b="1" dirty="0">
                  <a:solidFill>
                    <a:srgbClr val="0000CC"/>
                  </a:solidFill>
                </a:endParaRPr>
              </a:p>
              <a:p>
                <a:r>
                  <a:rPr lang="en-IN" sz="1350" b="1" i="1" dirty="0">
                    <a:solidFill>
                      <a:srgbClr val="009900"/>
                    </a:solidFill>
                  </a:rPr>
                  <a:t>OPTIMALITY CONDITION</a:t>
                </a:r>
              </a:p>
              <a:p>
                <a:r>
                  <a:rPr lang="en-IN" sz="1350" b="1" dirty="0">
                    <a:solidFill>
                      <a:srgbClr val="0000CC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IN" sz="135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sz="1350" b="1" dirty="0">
                  <a:solidFill>
                    <a:srgbClr val="0000CC"/>
                  </a:solidFill>
                </a:endParaRPr>
              </a:p>
              <a:p>
                <a:endParaRPr lang="en-IN" sz="135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616" y="1774657"/>
                <a:ext cx="4429418" cy="2376548"/>
              </a:xfrm>
              <a:prstGeom prst="rect">
                <a:avLst/>
              </a:prstGeom>
              <a:blipFill>
                <a:blip r:embed="rId2"/>
                <a:stretch>
                  <a:fillRect l="-550" t="-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6292448" y="1443344"/>
            <a:ext cx="34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C0000"/>
                </a:solidFill>
              </a:rPr>
              <a:t>MINIMIZE </a:t>
            </a:r>
            <a:r>
              <a:rPr lang="en-IN" b="1" i="1" dirty="0">
                <a:solidFill>
                  <a:srgbClr val="CC0000"/>
                </a:solidFill>
              </a:rPr>
              <a:t>R </a:t>
            </a:r>
            <a:r>
              <a:rPr lang="en-IN" b="1" dirty="0">
                <a:solidFill>
                  <a:srgbClr val="CC0000"/>
                </a:solidFill>
              </a:rPr>
              <a:t>at given production,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557241" y="3974835"/>
                <a:ext cx="4496680" cy="719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en-IN" sz="1350" dirty="0"/>
                  <a:t>2 =&gt;	</a:t>
                </a:r>
                <a14:m>
                  <m:oMath xmlns:m="http://schemas.openxmlformats.org/officeDocument/2006/math"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</m:sSubSup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IN" sz="135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  <m:r>
                          <a:rPr lang="en-IN" sz="135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35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IN" sz="1350" b="1" dirty="0">
                  <a:solidFill>
                    <a:srgbClr val="0000CC"/>
                  </a:solidFill>
                </a:endParaRPr>
              </a:p>
              <a:p>
                <a:r>
                  <a:rPr lang="en-IN" sz="1350" dirty="0"/>
                  <a:t>d/</a:t>
                </a:r>
                <a:r>
                  <a:rPr lang="en-IN" sz="1350" dirty="0" err="1"/>
                  <a:t>dx</a:t>
                </a:r>
                <a:r>
                  <a:rPr lang="en-IN" sz="1350" baseline="-25000" dirty="0" err="1"/>
                  <a:t>B</a:t>
                </a:r>
                <a:r>
                  <a:rPr lang="en-IN" sz="1350" dirty="0"/>
                  <a:t> 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</m:sSubSup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num>
                      <m:den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35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241" y="3974835"/>
                <a:ext cx="4496680" cy="719043"/>
              </a:xfrm>
              <a:prstGeom prst="rect">
                <a:avLst/>
              </a:prstGeom>
              <a:blipFill>
                <a:blip r:embed="rId3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ight Arrow 61"/>
          <p:cNvSpPr/>
          <p:nvPr/>
        </p:nvSpPr>
        <p:spPr>
          <a:xfrm>
            <a:off x="9051434" y="4176865"/>
            <a:ext cx="419877" cy="240871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983618" y="3965416"/>
                <a:ext cx="1263423" cy="6637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en-I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en-I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618" y="3965416"/>
                <a:ext cx="1263423" cy="663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78556" y="4923794"/>
                <a:ext cx="2510559" cy="692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en-IN" sz="1350" dirty="0"/>
                  <a:t>1 =&gt;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𝒄𝒐𝒏𝒔𝒕𝒂𝒏𝒕</m:t>
                    </m:r>
                  </m:oMath>
                </a14:m>
                <a:endParaRPr lang="en-IN" sz="1350" dirty="0"/>
              </a:p>
              <a:p>
                <a:r>
                  <a:rPr lang="en-IN" sz="1350" dirty="0"/>
                  <a:t>d/</a:t>
                </a:r>
                <a:r>
                  <a:rPr lang="en-IN" sz="1350" dirty="0" err="1"/>
                  <a:t>dx</a:t>
                </a:r>
                <a:r>
                  <a:rPr lang="en-IN" sz="1350" baseline="-25000" dirty="0" err="1"/>
                  <a:t>B</a:t>
                </a:r>
                <a:r>
                  <a:rPr lang="en-IN" sz="135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f>
                      <m:f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sz="135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556" y="4923794"/>
                <a:ext cx="2510559" cy="692241"/>
              </a:xfrm>
              <a:prstGeom prst="rect">
                <a:avLst/>
              </a:prstGeom>
              <a:blipFill>
                <a:blip r:embed="rId5"/>
                <a:stretch>
                  <a:fillRect l="-728" t="-17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6857424" y="4326117"/>
            <a:ext cx="470942" cy="586215"/>
            <a:chOff x="6753525" y="4616391"/>
            <a:chExt cx="627922" cy="781620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6914631" y="4616391"/>
              <a:ext cx="466816" cy="4912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753525" y="4997901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50" dirty="0"/>
                <a:t>0</a:t>
              </a:r>
            </a:p>
          </p:txBody>
        </p:sp>
      </p:grpSp>
      <p:sp>
        <p:nvSpPr>
          <p:cNvPr id="70" name="Right Arrow 69"/>
          <p:cNvSpPr/>
          <p:nvPr/>
        </p:nvSpPr>
        <p:spPr>
          <a:xfrm>
            <a:off x="9051434" y="5147747"/>
            <a:ext cx="419877" cy="240871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921467" y="5112027"/>
                <a:ext cx="1325574" cy="369332"/>
              </a:xfrm>
              <a:prstGeom prst="rect">
                <a:avLst/>
              </a:prstGeom>
              <a:noFill/>
              <a:ln w="25400">
                <a:solidFill>
                  <a:srgbClr val="FF339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I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467" y="5112027"/>
                <a:ext cx="13255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FF3399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56698" y="4026035"/>
                <a:ext cx="195579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>
                    <a:solidFill>
                      <a:srgbClr val="CC0000"/>
                    </a:solidFill>
                  </a:rPr>
                  <a:t>KM I:	</a:t>
                </a:r>
                <a14:m>
                  <m:oMath xmlns:m="http://schemas.openxmlformats.org/officeDocument/2006/math"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sz="135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98" y="4026035"/>
                <a:ext cx="1955792" cy="300082"/>
              </a:xfrm>
              <a:prstGeom prst="rect">
                <a:avLst/>
              </a:prstGeom>
              <a:blipFill>
                <a:blip r:embed="rId7"/>
                <a:stretch>
                  <a:fillRect l="-623" t="-2000" b="-1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3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 animBg="1"/>
      <p:bldP spid="63" grpId="0" animBg="1"/>
      <p:bldP spid="70" grpId="0" animBg="1"/>
      <p:bldP spid="71" grpId="0" animBg="1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 II Optimal Invariant: KM 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913" y="1534322"/>
            <a:ext cx="4488600" cy="4111622"/>
            <a:chOff x="1123034" y="1145358"/>
            <a:chExt cx="5984799" cy="5482163"/>
          </a:xfrm>
        </p:grpSpPr>
        <p:grpSp>
          <p:nvGrpSpPr>
            <p:cNvPr id="5" name="Group 4"/>
            <p:cNvGrpSpPr/>
            <p:nvPr/>
          </p:nvGrpSpPr>
          <p:grpSpPr>
            <a:xfrm>
              <a:off x="1123034" y="1145358"/>
              <a:ext cx="5984799" cy="5482163"/>
              <a:chOff x="1123034" y="1145358"/>
              <a:chExt cx="5984799" cy="548216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483567" y="1464911"/>
                <a:ext cx="4996126" cy="4945222"/>
                <a:chOff x="1483567" y="1007708"/>
                <a:chExt cx="4996126" cy="494522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894113" y="2279749"/>
                  <a:ext cx="1511220" cy="1063690"/>
                  <a:chOff x="1922106" y="3054189"/>
                  <a:chExt cx="1511220" cy="1063690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922106" y="3054189"/>
                    <a:ext cx="1399592" cy="1063690"/>
                    <a:chOff x="1922106" y="3054189"/>
                    <a:chExt cx="1399592" cy="1063690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 rot="16200000">
                      <a:off x="2321718" y="3118034"/>
                      <a:ext cx="1063690" cy="936000"/>
                      <a:chOff x="2090058" y="3051113"/>
                      <a:chExt cx="1063690" cy="936000"/>
                    </a:xfrm>
                  </p:grpSpPr>
                  <p:sp>
                    <p:nvSpPr>
                      <p:cNvPr id="56" name="Flowchart: Delay 55"/>
                      <p:cNvSpPr/>
                      <p:nvPr/>
                    </p:nvSpPr>
                    <p:spPr>
                      <a:xfrm>
                        <a:off x="2976466" y="3057268"/>
                        <a:ext cx="177282" cy="928800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350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2090058" y="3051113"/>
                        <a:ext cx="900000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IN" sz="1350"/>
                      </a:p>
                    </p:txBody>
                  </p:sp>
                </p:grp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1922106" y="3751854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925212" y="4016222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634341" y="3752804"/>
                      <a:ext cx="432000" cy="252000"/>
                      <a:chOff x="5775649" y="3761185"/>
                      <a:chExt cx="323460" cy="534007"/>
                    </a:xfrm>
                  </p:grpSpPr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H="1">
                        <a:off x="5775649" y="3761185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/>
                      <p:cNvCxnSpPr/>
                      <p:nvPr/>
                    </p:nvCxnSpPr>
                    <p:spPr>
                      <a:xfrm flipH="1" flipV="1">
                        <a:off x="5778758" y="4025552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Freeform 52"/>
                    <p:cNvSpPr/>
                    <p:nvPr/>
                  </p:nvSpPr>
                  <p:spPr>
                    <a:xfrm>
                      <a:off x="2397967" y="3321278"/>
                      <a:ext cx="923731" cy="93900"/>
                    </a:xfrm>
                    <a:custGeom>
                      <a:avLst/>
                      <a:gdLst>
                        <a:gd name="connsiteX0" fmla="*/ 0 w 923731"/>
                        <a:gd name="connsiteY0" fmla="*/ 65734 h 93900"/>
                        <a:gd name="connsiteX1" fmla="*/ 317241 w 923731"/>
                        <a:gd name="connsiteY1" fmla="*/ 420 h 93900"/>
                        <a:gd name="connsiteX2" fmla="*/ 569168 w 923731"/>
                        <a:gd name="connsiteY2" fmla="*/ 93726 h 93900"/>
                        <a:gd name="connsiteX3" fmla="*/ 923731 w 923731"/>
                        <a:gd name="connsiteY3" fmla="*/ 19081 h 93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23731" h="93900">
                          <a:moveTo>
                            <a:pt x="0" y="65734"/>
                          </a:moveTo>
                          <a:cubicBezTo>
                            <a:pt x="111190" y="30744"/>
                            <a:pt x="222380" y="-4245"/>
                            <a:pt x="317241" y="420"/>
                          </a:cubicBezTo>
                          <a:cubicBezTo>
                            <a:pt x="412102" y="5085"/>
                            <a:pt x="468086" y="90616"/>
                            <a:pt x="569168" y="93726"/>
                          </a:cubicBezTo>
                          <a:cubicBezTo>
                            <a:pt x="670250" y="96836"/>
                            <a:pt x="796990" y="57958"/>
                            <a:pt x="923731" y="19081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350"/>
                    </a:p>
                  </p:txBody>
                </p: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370642" y="3412644"/>
                    <a:ext cx="10626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200" dirty="0"/>
                      <a:t>A + B → C</a:t>
                    </a: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483567" y="1017025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483567" y="1673279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848265" y="1017019"/>
                  <a:ext cx="0" cy="12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57" idx="1"/>
                </p:cNvCxnSpPr>
                <p:nvPr/>
              </p:nvCxnSpPr>
              <p:spPr>
                <a:xfrm flipH="1">
                  <a:off x="2820272" y="3343439"/>
                  <a:ext cx="0" cy="3421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0272" y="3676261"/>
                  <a:ext cx="15091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2974548" y="3417726"/>
                  <a:ext cx="3240000" cy="530289"/>
                </a:xfrm>
                <a:prstGeom prst="roundRect">
                  <a:avLst>
                    <a:gd name="adj" fmla="val 29932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 sz="1350"/>
                </a:p>
              </p:txBody>
            </p:sp>
            <p:grpSp>
              <p:nvGrpSpPr>
                <p:cNvPr id="22" name="Group 21"/>
                <p:cNvGrpSpPr>
                  <a:grpSpLocks noChangeAspect="1"/>
                </p:cNvGrpSpPr>
                <p:nvPr/>
              </p:nvGrpSpPr>
              <p:grpSpPr>
                <a:xfrm>
                  <a:off x="5314239" y="1304661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16112" y="1886479"/>
                  <a:ext cx="396000" cy="252000"/>
                  <a:chOff x="5533053" y="3035382"/>
                  <a:chExt cx="914400" cy="914400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5533053" y="3035382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sp>
                <p:nvSpPr>
                  <p:cNvPr id="41" name="Freeform 40"/>
                  <p:cNvSpPr/>
                  <p:nvPr/>
                </p:nvSpPr>
                <p:spPr>
                  <a:xfrm>
                    <a:off x="5542010" y="3417493"/>
                    <a:ext cx="900000" cy="93900"/>
                  </a:xfrm>
                  <a:custGeom>
                    <a:avLst/>
                    <a:gdLst>
                      <a:gd name="connsiteX0" fmla="*/ 0 w 923731"/>
                      <a:gd name="connsiteY0" fmla="*/ 65734 h 93900"/>
                      <a:gd name="connsiteX1" fmla="*/ 317241 w 923731"/>
                      <a:gd name="connsiteY1" fmla="*/ 420 h 93900"/>
                      <a:gd name="connsiteX2" fmla="*/ 569168 w 923731"/>
                      <a:gd name="connsiteY2" fmla="*/ 93726 h 93900"/>
                      <a:gd name="connsiteX3" fmla="*/ 923731 w 923731"/>
                      <a:gd name="connsiteY3" fmla="*/ 19081 h 93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3731" h="93900">
                        <a:moveTo>
                          <a:pt x="0" y="65734"/>
                        </a:moveTo>
                        <a:cubicBezTo>
                          <a:pt x="111190" y="30744"/>
                          <a:pt x="222380" y="-4245"/>
                          <a:pt x="317241" y="420"/>
                        </a:cubicBezTo>
                        <a:cubicBezTo>
                          <a:pt x="412102" y="5085"/>
                          <a:pt x="468086" y="90616"/>
                          <a:pt x="569168" y="93726"/>
                        </a:cubicBezTo>
                        <a:cubicBezTo>
                          <a:pt x="670250" y="96836"/>
                          <a:pt x="796990" y="57958"/>
                          <a:pt x="923731" y="19081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619807" y="1763332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622914" y="2148999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9693" y="2270417"/>
                  <a:ext cx="162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/>
                <p:cNvGrpSpPr>
                  <a:grpSpLocks noChangeAspect="1"/>
                </p:cNvGrpSpPr>
                <p:nvPr/>
              </p:nvGrpSpPr>
              <p:grpSpPr>
                <a:xfrm>
                  <a:off x="5057255" y="5198636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8" name="Straight Connector 27"/>
                <p:cNvCxnSpPr>
                  <a:stCxn id="21" idx="3"/>
                </p:cNvCxnSpPr>
                <p:nvPr/>
              </p:nvCxnSpPr>
              <p:spPr>
                <a:xfrm>
                  <a:off x="4594548" y="5302871"/>
                  <a:ext cx="0" cy="64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594015" y="5430457"/>
                  <a:ext cx="540000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594015" y="5952930"/>
                  <a:ext cx="18856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466117" y="1007708"/>
                  <a:ext cx="0" cy="12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48265" y="1017866"/>
                  <a:ext cx="36178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21" idx="1"/>
                </p:cNvCxnSpPr>
                <p:nvPr/>
              </p:nvCxnSpPr>
              <p:spPr>
                <a:xfrm>
                  <a:off x="4594015" y="1536482"/>
                  <a:ext cx="533" cy="5263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42" idx="2"/>
                </p:cNvCxnSpPr>
                <p:nvPr/>
              </p:nvCxnSpPr>
              <p:spPr>
                <a:xfrm>
                  <a:off x="4593972" y="1536482"/>
                  <a:ext cx="803478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43185" y="1289555"/>
                <a:ext cx="47260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FA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23034" y="1945815"/>
                <a:ext cx="47919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FB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22537" y="3829449"/>
                <a:ext cx="35950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2717" y="1145358"/>
                <a:ext cx="74635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R,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R</a:t>
                </a:r>
                <a:endParaRPr lang="en-IN" sz="1350" baseline="30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00802" y="6227412"/>
                <a:ext cx="7070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P,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P</a:t>
                </a:r>
                <a:endParaRPr lang="en-IN" sz="1350" baseline="30000" dirty="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4340754" y="5605845"/>
              <a:ext cx="504000" cy="36000"/>
            </a:xfrm>
            <a:custGeom>
              <a:avLst/>
              <a:gdLst>
                <a:gd name="connsiteX0" fmla="*/ 0 w 923731"/>
                <a:gd name="connsiteY0" fmla="*/ 65734 h 93900"/>
                <a:gd name="connsiteX1" fmla="*/ 317241 w 923731"/>
                <a:gd name="connsiteY1" fmla="*/ 420 h 93900"/>
                <a:gd name="connsiteX2" fmla="*/ 569168 w 923731"/>
                <a:gd name="connsiteY2" fmla="*/ 93726 h 93900"/>
                <a:gd name="connsiteX3" fmla="*/ 923731 w 923731"/>
                <a:gd name="connsiteY3" fmla="*/ 19081 h 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731" h="93900">
                  <a:moveTo>
                    <a:pt x="0" y="65734"/>
                  </a:moveTo>
                  <a:cubicBezTo>
                    <a:pt x="111190" y="30744"/>
                    <a:pt x="222380" y="-4245"/>
                    <a:pt x="317241" y="420"/>
                  </a:cubicBezTo>
                  <a:cubicBezTo>
                    <a:pt x="412102" y="5085"/>
                    <a:pt x="468086" y="90616"/>
                    <a:pt x="569168" y="93726"/>
                  </a:cubicBezTo>
                  <a:cubicBezTo>
                    <a:pt x="670250" y="96836"/>
                    <a:pt x="796990" y="57958"/>
                    <a:pt x="923731" y="1908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7" name="Straight Connector 6"/>
            <p:cNvCxnSpPr>
              <a:stCxn id="35" idx="0"/>
            </p:cNvCxnSpPr>
            <p:nvPr/>
          </p:nvCxnSpPr>
          <p:spPr>
            <a:xfrm flipH="1" flipV="1">
              <a:off x="5363056" y="5511085"/>
              <a:ext cx="418" cy="15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863416" y="5526144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52444" y="3797633"/>
                <a:ext cx="195579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>
                    <a:solidFill>
                      <a:srgbClr val="CC0000"/>
                    </a:solidFill>
                  </a:rPr>
                  <a:t>KM I:	</a:t>
                </a:r>
                <a14:m>
                  <m:oMath xmlns:m="http://schemas.openxmlformats.org/officeDocument/2006/math"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sz="135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44" y="3797633"/>
                <a:ext cx="1955792" cy="300082"/>
              </a:xfrm>
              <a:prstGeom prst="rect">
                <a:avLst/>
              </a:prstGeom>
              <a:blipFill>
                <a:blip r:embed="rId2"/>
                <a:stretch>
                  <a:fillRect l="-935" t="-4082" b="-20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5616" y="1774658"/>
                <a:ext cx="5148910" cy="2247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:r>
                  <a:rPr lang="en-IN" sz="1500" b="1" i="1" dirty="0">
                    <a:solidFill>
                      <a:srgbClr val="009900"/>
                    </a:solidFill>
                  </a:rPr>
                  <a:t>CONSTRAINTS</a:t>
                </a:r>
              </a:p>
              <a:p>
                <a:r>
                  <a:rPr lang="en-IN" sz="1350" dirty="0">
                    <a:solidFill>
                      <a:srgbClr val="CC0000"/>
                    </a:solidFill>
                  </a:rPr>
                  <a:t>1. Overall Material Balance</a:t>
                </a:r>
              </a:p>
              <a:p>
                <a:pPr>
                  <a:spcAft>
                    <a:spcPts val="900"/>
                  </a:spcAft>
                </a:pPr>
                <a:r>
                  <a:rPr lang="en-IN" sz="1350" dirty="0"/>
                  <a:t>	</a:t>
                </a:r>
                <a14:m>
                  <m:oMath xmlns:m="http://schemas.openxmlformats.org/officeDocument/2006/math"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IN" sz="135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sz="135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  <m:sup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</m:sSubSup>
                  </m:oMath>
                </a14:m>
                <a:endParaRPr lang="en-IN" sz="1350" b="1" dirty="0"/>
              </a:p>
              <a:p>
                <a:r>
                  <a:rPr lang="en-IN" sz="1350" dirty="0">
                    <a:solidFill>
                      <a:srgbClr val="CC0000"/>
                    </a:solidFill>
                  </a:rPr>
                  <a:t>2. Column Unreacted Reactants (A+B) Balance</a:t>
                </a:r>
              </a:p>
              <a:p>
                <a:r>
                  <a:rPr lang="en-IN" sz="135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𝑴𝑨𝑿</m:t>
                        </m:r>
                      </m:sup>
                    </m:sSup>
                    <m:d>
                      <m:d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</m:sSubSup>
                      </m:e>
                    </m:d>
                    <m:r>
                      <a:rPr lang="en-IN" sz="135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35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135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35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35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135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e>
                    </m:d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𝑴𝑨𝑿</m:t>
                        </m:r>
                      </m:sup>
                    </m:sSup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350" b="1" dirty="0">
                  <a:solidFill>
                    <a:srgbClr val="0000CC"/>
                  </a:solidFill>
                </a:endParaRPr>
              </a:p>
              <a:p>
                <a:endParaRPr lang="en-IN" sz="1350" b="1" dirty="0">
                  <a:solidFill>
                    <a:srgbClr val="0000CC"/>
                  </a:solidFill>
                </a:endParaRPr>
              </a:p>
              <a:p>
                <a:r>
                  <a:rPr lang="en-IN" sz="1350" b="1" i="1" dirty="0">
                    <a:solidFill>
                      <a:srgbClr val="009900"/>
                    </a:solidFill>
                  </a:rPr>
                  <a:t>OPTIMALITY CONDITION</a:t>
                </a:r>
              </a:p>
              <a:p>
                <a:r>
                  <a:rPr lang="en-IN" sz="1350" b="1" dirty="0">
                    <a:solidFill>
                      <a:srgbClr val="0000CC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sz="135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616" y="1774658"/>
                <a:ext cx="5148910" cy="2247090"/>
              </a:xfrm>
              <a:prstGeom prst="rect">
                <a:avLst/>
              </a:prstGeom>
              <a:blipFill>
                <a:blip r:embed="rId3"/>
                <a:stretch>
                  <a:fillRect l="-473" t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6292447" y="1443344"/>
            <a:ext cx="384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C0000"/>
                </a:solidFill>
              </a:rPr>
              <a:t>Maximize </a:t>
            </a:r>
            <a:r>
              <a:rPr lang="en-IN" b="1" i="1" dirty="0">
                <a:solidFill>
                  <a:srgbClr val="CC0000"/>
                </a:solidFill>
              </a:rPr>
              <a:t>P</a:t>
            </a:r>
            <a:r>
              <a:rPr lang="en-IN" b="1" dirty="0">
                <a:solidFill>
                  <a:srgbClr val="CC0000"/>
                </a:solidFill>
              </a:rPr>
              <a:t> subject to bottleneck R</a:t>
            </a:r>
            <a:r>
              <a:rPr lang="en-IN" b="1" baseline="30000" dirty="0">
                <a:solidFill>
                  <a:srgbClr val="CC0000"/>
                </a:solidFill>
              </a:rPr>
              <a:t>MAX</a:t>
            </a:r>
            <a:endParaRPr lang="en-IN" b="1" i="1" dirty="0">
              <a:solidFill>
                <a:srgbClr val="CC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4557243" y="3974834"/>
                <a:ext cx="5231625" cy="625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en-IN" sz="1350" dirty="0"/>
                  <a:t>2 =&gt;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𝑴𝑨𝑿</m:t>
                        </m:r>
                      </m:sup>
                    </m:sSup>
                    <m:d>
                      <m:d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</m:sSubSup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IN" sz="135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  <m:r>
                          <a:rPr lang="en-IN" sz="135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35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sz="1350" b="1" dirty="0">
                  <a:solidFill>
                    <a:srgbClr val="0000CC"/>
                  </a:solidFill>
                </a:endParaRPr>
              </a:p>
              <a:p>
                <a:r>
                  <a:rPr lang="en-IN" sz="1350" dirty="0"/>
                  <a:t>d/</a:t>
                </a:r>
                <a:r>
                  <a:rPr lang="en-IN" sz="1350" dirty="0" err="1"/>
                  <a:t>dx</a:t>
                </a:r>
                <a:r>
                  <a:rPr lang="en-IN" sz="1350" baseline="-25000" dirty="0" err="1"/>
                  <a:t>B</a:t>
                </a:r>
                <a:r>
                  <a:rPr lang="en-IN" sz="1350" dirty="0"/>
                  <a:t> 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35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𝑴𝑨𝑿</m:t>
                            </m:r>
                          </m:sup>
                        </m:sSup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35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d>
                      <m:d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35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35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sz="135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243" y="3974834"/>
                <a:ext cx="5231625" cy="625556"/>
              </a:xfrm>
              <a:prstGeom prst="rect">
                <a:avLst/>
              </a:prstGeom>
              <a:blipFill>
                <a:blip r:embed="rId4"/>
                <a:stretch>
                  <a:fillRect l="-350" b="-77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ight Arrow 116"/>
          <p:cNvSpPr/>
          <p:nvPr/>
        </p:nvSpPr>
        <p:spPr>
          <a:xfrm>
            <a:off x="9676812" y="4251593"/>
            <a:ext cx="419877" cy="240871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257792" y="3958653"/>
                <a:ext cx="1263423" cy="6637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en-IN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en-I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92" y="3958653"/>
                <a:ext cx="1263423" cy="663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/>
          <p:cNvGrpSpPr/>
          <p:nvPr/>
        </p:nvGrpSpPr>
        <p:grpSpPr>
          <a:xfrm>
            <a:off x="8165350" y="4330290"/>
            <a:ext cx="341267" cy="417003"/>
            <a:chOff x="6807315" y="4702152"/>
            <a:chExt cx="455022" cy="556004"/>
          </a:xfrm>
        </p:grpSpPr>
        <p:cxnSp>
          <p:nvCxnSpPr>
            <p:cNvPr id="120" name="Straight Arrow Connector 119"/>
            <p:cNvCxnSpPr/>
            <p:nvPr/>
          </p:nvCxnSpPr>
          <p:spPr>
            <a:xfrm flipH="1">
              <a:off x="7032964" y="4702152"/>
              <a:ext cx="229373" cy="2978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807315" y="4858047"/>
              <a:ext cx="36377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50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381734" y="4786629"/>
                <a:ext cx="2614049" cy="85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en-IN" sz="1350" dirty="0"/>
                  <a:t>1 =&gt;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num>
                      <m:den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𝒌𝑽</m:t>
                        </m:r>
                      </m:den>
                    </m:f>
                    <m:r>
                      <a:rPr lang="en-IN" sz="135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IN" sz="1350" dirty="0">
                  <a:solidFill>
                    <a:srgbClr val="FF3399"/>
                  </a:solidFill>
                </a:endParaRPr>
              </a:p>
              <a:p>
                <a:r>
                  <a:rPr lang="en-IN" sz="1350" dirty="0"/>
                  <a:t>d/</a:t>
                </a:r>
                <a:r>
                  <a:rPr lang="en-IN" sz="1350" dirty="0" err="1"/>
                  <a:t>dx</a:t>
                </a:r>
                <a:r>
                  <a:rPr lang="en-IN" sz="1350" baseline="-25000" dirty="0" err="1"/>
                  <a:t>B</a:t>
                </a:r>
                <a:r>
                  <a:rPr lang="en-IN" sz="135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f>
                      <m:f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35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r>
                          <a:rPr lang="en-IN" sz="135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sz="1350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  <m:sup>
                            <m:r>
                              <a:rPr lang="en-IN" sz="135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num>
                      <m:den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𝒌𝑽</m:t>
                        </m:r>
                      </m:den>
                    </m:f>
                    <m:f>
                      <m:fPr>
                        <m:ctrlP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IN" sz="135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en-IN" sz="135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35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endParaRPr lang="en-IN" sz="135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34" y="4786629"/>
                <a:ext cx="2614049" cy="858568"/>
              </a:xfrm>
              <a:prstGeom prst="rect">
                <a:avLst/>
              </a:prstGeom>
              <a:blipFill>
                <a:blip r:embed="rId6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/>
          <p:cNvGrpSpPr/>
          <p:nvPr/>
        </p:nvGrpSpPr>
        <p:grpSpPr>
          <a:xfrm>
            <a:off x="8438182" y="5275562"/>
            <a:ext cx="470942" cy="586215"/>
            <a:chOff x="6753525" y="4616391"/>
            <a:chExt cx="627922" cy="781620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6914631" y="4616391"/>
              <a:ext cx="466816" cy="4912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6753525" y="4997901"/>
              <a:ext cx="363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50" dirty="0"/>
                <a:t>0</a:t>
              </a:r>
            </a:p>
          </p:txBody>
        </p:sp>
      </p:grpSp>
      <p:sp>
        <p:nvSpPr>
          <p:cNvPr id="127" name="Right Arrow 126"/>
          <p:cNvSpPr/>
          <p:nvPr/>
        </p:nvSpPr>
        <p:spPr>
          <a:xfrm>
            <a:off x="9395244" y="5300952"/>
            <a:ext cx="419877" cy="240871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10096689" y="5215913"/>
                <a:ext cx="1585628" cy="369332"/>
              </a:xfrm>
              <a:prstGeom prst="rect">
                <a:avLst/>
              </a:prstGeom>
              <a:noFill/>
              <a:ln w="25400">
                <a:solidFill>
                  <a:srgbClr val="FF339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IN" b="1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689" y="5215913"/>
                <a:ext cx="15856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FF3399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4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27" grpId="0" animBg="1"/>
      <p:bldP spid="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2734" y="1534322"/>
            <a:ext cx="4488600" cy="4111622"/>
            <a:chOff x="1123034" y="1145358"/>
            <a:chExt cx="5984799" cy="5482163"/>
          </a:xfrm>
        </p:grpSpPr>
        <p:grpSp>
          <p:nvGrpSpPr>
            <p:cNvPr id="5" name="Group 4"/>
            <p:cNvGrpSpPr/>
            <p:nvPr/>
          </p:nvGrpSpPr>
          <p:grpSpPr>
            <a:xfrm>
              <a:off x="1123034" y="1145358"/>
              <a:ext cx="5984799" cy="5482163"/>
              <a:chOff x="1123034" y="1145358"/>
              <a:chExt cx="5984799" cy="548216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483567" y="1464911"/>
                <a:ext cx="4996126" cy="4945222"/>
                <a:chOff x="1483567" y="1007708"/>
                <a:chExt cx="4996126" cy="494522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894113" y="2279749"/>
                  <a:ext cx="1511220" cy="1063690"/>
                  <a:chOff x="1922106" y="3054189"/>
                  <a:chExt cx="1511220" cy="1063690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922106" y="3054189"/>
                    <a:ext cx="1399592" cy="1063690"/>
                    <a:chOff x="1922106" y="3054189"/>
                    <a:chExt cx="1399592" cy="1063690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 rot="16200000">
                      <a:off x="2321718" y="3118034"/>
                      <a:ext cx="1063690" cy="936000"/>
                      <a:chOff x="2090058" y="3051113"/>
                      <a:chExt cx="1063690" cy="936000"/>
                    </a:xfrm>
                  </p:grpSpPr>
                  <p:sp>
                    <p:nvSpPr>
                      <p:cNvPr id="56" name="Flowchart: Delay 55"/>
                      <p:cNvSpPr/>
                      <p:nvPr/>
                    </p:nvSpPr>
                    <p:spPr>
                      <a:xfrm>
                        <a:off x="2976466" y="3057268"/>
                        <a:ext cx="177282" cy="928800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350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2090058" y="3051113"/>
                        <a:ext cx="900000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IN" sz="1350"/>
                      </a:p>
                    </p:txBody>
                  </p:sp>
                </p:grp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1922106" y="3751854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925212" y="4016222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634341" y="3752804"/>
                      <a:ext cx="432000" cy="252000"/>
                      <a:chOff x="5775649" y="3761185"/>
                      <a:chExt cx="323460" cy="534007"/>
                    </a:xfrm>
                  </p:grpSpPr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H="1">
                        <a:off x="5775649" y="3761185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/>
                      <p:cNvCxnSpPr/>
                      <p:nvPr/>
                    </p:nvCxnSpPr>
                    <p:spPr>
                      <a:xfrm flipH="1" flipV="1">
                        <a:off x="5778758" y="4025552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Freeform 52"/>
                    <p:cNvSpPr/>
                    <p:nvPr/>
                  </p:nvSpPr>
                  <p:spPr>
                    <a:xfrm>
                      <a:off x="2397967" y="3321278"/>
                      <a:ext cx="923731" cy="93900"/>
                    </a:xfrm>
                    <a:custGeom>
                      <a:avLst/>
                      <a:gdLst>
                        <a:gd name="connsiteX0" fmla="*/ 0 w 923731"/>
                        <a:gd name="connsiteY0" fmla="*/ 65734 h 93900"/>
                        <a:gd name="connsiteX1" fmla="*/ 317241 w 923731"/>
                        <a:gd name="connsiteY1" fmla="*/ 420 h 93900"/>
                        <a:gd name="connsiteX2" fmla="*/ 569168 w 923731"/>
                        <a:gd name="connsiteY2" fmla="*/ 93726 h 93900"/>
                        <a:gd name="connsiteX3" fmla="*/ 923731 w 923731"/>
                        <a:gd name="connsiteY3" fmla="*/ 19081 h 93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23731" h="93900">
                          <a:moveTo>
                            <a:pt x="0" y="65734"/>
                          </a:moveTo>
                          <a:cubicBezTo>
                            <a:pt x="111190" y="30744"/>
                            <a:pt x="222380" y="-4245"/>
                            <a:pt x="317241" y="420"/>
                          </a:cubicBezTo>
                          <a:cubicBezTo>
                            <a:pt x="412102" y="5085"/>
                            <a:pt x="468086" y="90616"/>
                            <a:pt x="569168" y="93726"/>
                          </a:cubicBezTo>
                          <a:cubicBezTo>
                            <a:pt x="670250" y="96836"/>
                            <a:pt x="796990" y="57958"/>
                            <a:pt x="923731" y="19081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350"/>
                    </a:p>
                  </p:txBody>
                </p: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370642" y="3412644"/>
                    <a:ext cx="10626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200" dirty="0"/>
                      <a:t>A + B → C</a:t>
                    </a: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483567" y="1017025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483567" y="1673279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848265" y="1017019"/>
                  <a:ext cx="0" cy="12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57" idx="1"/>
                </p:cNvCxnSpPr>
                <p:nvPr/>
              </p:nvCxnSpPr>
              <p:spPr>
                <a:xfrm flipH="1">
                  <a:off x="2820272" y="3343439"/>
                  <a:ext cx="0" cy="3421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0272" y="3676261"/>
                  <a:ext cx="15091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2974548" y="3417726"/>
                  <a:ext cx="3240000" cy="530289"/>
                </a:xfrm>
                <a:prstGeom prst="roundRect">
                  <a:avLst>
                    <a:gd name="adj" fmla="val 29932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 sz="1350"/>
                </a:p>
              </p:txBody>
            </p:sp>
            <p:grpSp>
              <p:nvGrpSpPr>
                <p:cNvPr id="22" name="Group 21"/>
                <p:cNvGrpSpPr>
                  <a:grpSpLocks noChangeAspect="1"/>
                </p:cNvGrpSpPr>
                <p:nvPr/>
              </p:nvGrpSpPr>
              <p:grpSpPr>
                <a:xfrm>
                  <a:off x="5314239" y="1304661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16112" y="1886479"/>
                  <a:ext cx="396000" cy="252000"/>
                  <a:chOff x="5533053" y="3035382"/>
                  <a:chExt cx="914400" cy="914400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5533053" y="3035382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sp>
                <p:nvSpPr>
                  <p:cNvPr id="41" name="Freeform 40"/>
                  <p:cNvSpPr/>
                  <p:nvPr/>
                </p:nvSpPr>
                <p:spPr>
                  <a:xfrm>
                    <a:off x="5542010" y="3417493"/>
                    <a:ext cx="900000" cy="93900"/>
                  </a:xfrm>
                  <a:custGeom>
                    <a:avLst/>
                    <a:gdLst>
                      <a:gd name="connsiteX0" fmla="*/ 0 w 923731"/>
                      <a:gd name="connsiteY0" fmla="*/ 65734 h 93900"/>
                      <a:gd name="connsiteX1" fmla="*/ 317241 w 923731"/>
                      <a:gd name="connsiteY1" fmla="*/ 420 h 93900"/>
                      <a:gd name="connsiteX2" fmla="*/ 569168 w 923731"/>
                      <a:gd name="connsiteY2" fmla="*/ 93726 h 93900"/>
                      <a:gd name="connsiteX3" fmla="*/ 923731 w 923731"/>
                      <a:gd name="connsiteY3" fmla="*/ 19081 h 93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3731" h="93900">
                        <a:moveTo>
                          <a:pt x="0" y="65734"/>
                        </a:moveTo>
                        <a:cubicBezTo>
                          <a:pt x="111190" y="30744"/>
                          <a:pt x="222380" y="-4245"/>
                          <a:pt x="317241" y="420"/>
                        </a:cubicBezTo>
                        <a:cubicBezTo>
                          <a:pt x="412102" y="5085"/>
                          <a:pt x="468086" y="90616"/>
                          <a:pt x="569168" y="93726"/>
                        </a:cubicBezTo>
                        <a:cubicBezTo>
                          <a:pt x="670250" y="96836"/>
                          <a:pt x="796990" y="57958"/>
                          <a:pt x="923731" y="19081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619807" y="1763332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622914" y="2148999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9693" y="2270417"/>
                  <a:ext cx="162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/>
                <p:cNvGrpSpPr>
                  <a:grpSpLocks noChangeAspect="1"/>
                </p:cNvGrpSpPr>
                <p:nvPr/>
              </p:nvGrpSpPr>
              <p:grpSpPr>
                <a:xfrm>
                  <a:off x="5057255" y="5198636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8" name="Straight Connector 27"/>
                <p:cNvCxnSpPr>
                  <a:stCxn id="21" idx="3"/>
                </p:cNvCxnSpPr>
                <p:nvPr/>
              </p:nvCxnSpPr>
              <p:spPr>
                <a:xfrm>
                  <a:off x="4594548" y="5302871"/>
                  <a:ext cx="0" cy="64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594015" y="5430457"/>
                  <a:ext cx="540000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594015" y="5952930"/>
                  <a:ext cx="18856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466117" y="1007708"/>
                  <a:ext cx="0" cy="12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48265" y="1017866"/>
                  <a:ext cx="36178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21" idx="1"/>
                </p:cNvCxnSpPr>
                <p:nvPr/>
              </p:nvCxnSpPr>
              <p:spPr>
                <a:xfrm>
                  <a:off x="4594015" y="1536482"/>
                  <a:ext cx="533" cy="5263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42" idx="2"/>
                </p:cNvCxnSpPr>
                <p:nvPr/>
              </p:nvCxnSpPr>
              <p:spPr>
                <a:xfrm>
                  <a:off x="4593972" y="1536482"/>
                  <a:ext cx="803478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43185" y="1289555"/>
                <a:ext cx="47260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FA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23034" y="1945815"/>
                <a:ext cx="47919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FB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22537" y="3829449"/>
                <a:ext cx="35950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2717" y="1145358"/>
                <a:ext cx="74635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R,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R</a:t>
                </a:r>
                <a:endParaRPr lang="en-IN" sz="1350" baseline="30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00802" y="6227412"/>
                <a:ext cx="7070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P,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P</a:t>
                </a:r>
                <a:endParaRPr lang="en-IN" sz="1350" baseline="30000" dirty="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4340754" y="5605845"/>
              <a:ext cx="504000" cy="36000"/>
            </a:xfrm>
            <a:custGeom>
              <a:avLst/>
              <a:gdLst>
                <a:gd name="connsiteX0" fmla="*/ 0 w 923731"/>
                <a:gd name="connsiteY0" fmla="*/ 65734 h 93900"/>
                <a:gd name="connsiteX1" fmla="*/ 317241 w 923731"/>
                <a:gd name="connsiteY1" fmla="*/ 420 h 93900"/>
                <a:gd name="connsiteX2" fmla="*/ 569168 w 923731"/>
                <a:gd name="connsiteY2" fmla="*/ 93726 h 93900"/>
                <a:gd name="connsiteX3" fmla="*/ 923731 w 923731"/>
                <a:gd name="connsiteY3" fmla="*/ 19081 h 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731" h="93900">
                  <a:moveTo>
                    <a:pt x="0" y="65734"/>
                  </a:moveTo>
                  <a:cubicBezTo>
                    <a:pt x="111190" y="30744"/>
                    <a:pt x="222380" y="-4245"/>
                    <a:pt x="317241" y="420"/>
                  </a:cubicBezTo>
                  <a:cubicBezTo>
                    <a:pt x="412102" y="5085"/>
                    <a:pt x="468086" y="90616"/>
                    <a:pt x="569168" y="93726"/>
                  </a:cubicBezTo>
                  <a:cubicBezTo>
                    <a:pt x="670250" y="96836"/>
                    <a:pt x="796990" y="57958"/>
                    <a:pt x="923731" y="1908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7" name="Straight Connector 6"/>
            <p:cNvCxnSpPr>
              <a:stCxn id="35" idx="0"/>
            </p:cNvCxnSpPr>
            <p:nvPr/>
          </p:nvCxnSpPr>
          <p:spPr>
            <a:xfrm flipH="1" flipV="1">
              <a:off x="5363056" y="5511085"/>
              <a:ext cx="418" cy="15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863416" y="5526144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6265" y="3797633"/>
                <a:ext cx="195579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>
                    <a:solidFill>
                      <a:srgbClr val="CC0000"/>
                    </a:solidFill>
                  </a:rPr>
                  <a:t>KM I:	</a:t>
                </a:r>
                <a14:m>
                  <m:oMath xmlns:m="http://schemas.openxmlformats.org/officeDocument/2006/math"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35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35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sz="1350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65" y="3797633"/>
                <a:ext cx="1955792" cy="300082"/>
              </a:xfrm>
              <a:prstGeom prst="rect">
                <a:avLst/>
              </a:prstGeom>
              <a:blipFill>
                <a:blip r:embed="rId2"/>
                <a:stretch>
                  <a:fillRect l="-935" t="-4082" b="-20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672722" y="1642470"/>
                <a:ext cx="5279587" cy="1747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en-IN" sz="2100" b="1" dirty="0">
                    <a:solidFill>
                      <a:srgbClr val="0000CC"/>
                    </a:solidFill>
                  </a:rPr>
                  <a:t>MODE I</a:t>
                </a:r>
              </a:p>
              <a:p>
                <a:pPr>
                  <a:spcAft>
                    <a:spcPts val="900"/>
                  </a:spcAft>
                </a:pPr>
                <a:r>
                  <a:rPr lang="en-IN" dirty="0">
                    <a:solidFill>
                      <a:srgbClr val="C00000"/>
                    </a:solidFill>
                  </a:rPr>
                  <a:t>Minimum R	Minimize unreacted reactant in </a:t>
                </a:r>
                <a:r>
                  <a:rPr lang="en-IN" dirty="0" err="1">
                    <a:solidFill>
                      <a:srgbClr val="C00000"/>
                    </a:solidFill>
                  </a:rPr>
                  <a:t>rxr</a:t>
                </a:r>
                <a:endParaRPr lang="en-IN" dirty="0">
                  <a:solidFill>
                    <a:srgbClr val="C00000"/>
                  </a:solidFill>
                </a:endParaRPr>
              </a:p>
              <a:p>
                <a:r>
                  <a:rPr lang="en-IN" dirty="0">
                    <a:solidFill>
                      <a:srgbClr val="008000"/>
                    </a:solidFill>
                  </a:rPr>
                  <a:t>Min </a:t>
                </a:r>
                <a:r>
                  <a:rPr lang="en-IN" dirty="0" err="1">
                    <a:solidFill>
                      <a:srgbClr val="008000"/>
                    </a:solidFill>
                  </a:rPr>
                  <a:t>x</a:t>
                </a:r>
                <a:r>
                  <a:rPr lang="en-IN" baseline="-25000" dirty="0" err="1">
                    <a:solidFill>
                      <a:srgbClr val="008000"/>
                    </a:solidFill>
                  </a:rPr>
                  <a:t>A</a:t>
                </a:r>
                <a:r>
                  <a:rPr lang="en-IN" dirty="0">
                    <a:solidFill>
                      <a:srgbClr val="008000"/>
                    </a:solidFill>
                  </a:rPr>
                  <a:t> + </a:t>
                </a:r>
                <a:r>
                  <a:rPr lang="en-IN" dirty="0" err="1">
                    <a:solidFill>
                      <a:srgbClr val="008000"/>
                    </a:solidFill>
                  </a:rPr>
                  <a:t>x</a:t>
                </a:r>
                <a:r>
                  <a:rPr lang="en-IN" baseline="-25000" dirty="0" err="1">
                    <a:solidFill>
                      <a:srgbClr val="008000"/>
                    </a:solidFill>
                  </a:rPr>
                  <a:t>B</a:t>
                </a:r>
                <a:r>
                  <a:rPr lang="en-IN" dirty="0">
                    <a:solidFill>
                      <a:srgbClr val="008000"/>
                    </a:solidFill>
                  </a:rPr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IN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IN" dirty="0">
                    <a:solidFill>
                      <a:srgbClr val="008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IN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9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>
                    <a:solidFill>
                      <a:srgbClr val="FF3399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22" y="1642470"/>
                <a:ext cx="5279587" cy="1747530"/>
              </a:xfrm>
              <a:prstGeom prst="rect">
                <a:avLst/>
              </a:prstGeom>
              <a:blipFill>
                <a:blip r:embed="rId3"/>
                <a:stretch>
                  <a:fillRect l="-1039" t="-2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633219" y="3658822"/>
                <a:ext cx="4804007" cy="1747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en-IN" sz="2100" b="1" dirty="0">
                    <a:solidFill>
                      <a:srgbClr val="0000CC"/>
                    </a:solidFill>
                  </a:rPr>
                  <a:t>MODE II</a:t>
                </a:r>
              </a:p>
              <a:p>
                <a:pPr>
                  <a:spcAft>
                    <a:spcPts val="900"/>
                  </a:spcAft>
                </a:pPr>
                <a:r>
                  <a:rPr lang="en-IN" dirty="0">
                    <a:solidFill>
                      <a:srgbClr val="C00000"/>
                    </a:solidFill>
                  </a:rPr>
                  <a:t>Maximum P	Maximize C </a:t>
                </a:r>
                <a:r>
                  <a:rPr lang="en-IN" dirty="0" err="1">
                    <a:solidFill>
                      <a:srgbClr val="C00000"/>
                    </a:solidFill>
                  </a:rPr>
                  <a:t>mol</a:t>
                </a:r>
                <a:r>
                  <a:rPr lang="en-IN" dirty="0">
                    <a:solidFill>
                      <a:srgbClr val="C00000"/>
                    </a:solidFill>
                  </a:rPr>
                  <a:t> </a:t>
                </a:r>
                <a:r>
                  <a:rPr lang="en-IN" dirty="0" err="1">
                    <a:solidFill>
                      <a:srgbClr val="C00000"/>
                    </a:solidFill>
                  </a:rPr>
                  <a:t>fr</a:t>
                </a:r>
                <a:r>
                  <a:rPr lang="en-IN" dirty="0">
                    <a:solidFill>
                      <a:srgbClr val="C00000"/>
                    </a:solidFill>
                  </a:rPr>
                  <a:t> in </a:t>
                </a:r>
                <a:r>
                  <a:rPr lang="en-IN" dirty="0" err="1">
                    <a:solidFill>
                      <a:srgbClr val="C00000"/>
                    </a:solidFill>
                  </a:rPr>
                  <a:t>rxr</a:t>
                </a:r>
                <a:r>
                  <a:rPr lang="en-IN" dirty="0">
                    <a:solidFill>
                      <a:srgbClr val="C00000"/>
                    </a:solidFill>
                  </a:rPr>
                  <a:t>, </a:t>
                </a:r>
                <a:r>
                  <a:rPr lang="en-IN" dirty="0" err="1">
                    <a:solidFill>
                      <a:srgbClr val="C00000"/>
                    </a:solidFill>
                  </a:rPr>
                  <a:t>x</a:t>
                </a:r>
                <a:r>
                  <a:rPr lang="en-IN" baseline="-25000" dirty="0" err="1">
                    <a:solidFill>
                      <a:srgbClr val="C00000"/>
                    </a:solidFill>
                  </a:rPr>
                  <a:t>C</a:t>
                </a:r>
                <a:endParaRPr lang="en-IN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900"/>
                  </a:spcAft>
                </a:pPr>
                <a:r>
                  <a:rPr lang="en-IN" dirty="0">
                    <a:solidFill>
                      <a:srgbClr val="008000"/>
                    </a:solidFill>
                  </a:rPr>
                  <a:t>Max 1-x</a:t>
                </a:r>
                <a:r>
                  <a:rPr lang="en-IN" baseline="-25000" dirty="0">
                    <a:solidFill>
                      <a:srgbClr val="008000"/>
                    </a:solidFill>
                  </a:rPr>
                  <a:t>A</a:t>
                </a:r>
                <a:r>
                  <a:rPr lang="en-IN" dirty="0">
                    <a:solidFill>
                      <a:srgbClr val="008000"/>
                    </a:solidFill>
                  </a:rPr>
                  <a:t>-x</a:t>
                </a:r>
                <a:r>
                  <a:rPr lang="en-IN" baseline="-25000" dirty="0">
                    <a:solidFill>
                      <a:srgbClr val="008000"/>
                    </a:solidFill>
                  </a:rPr>
                  <a:t>B</a:t>
                </a:r>
                <a:r>
                  <a:rPr lang="en-IN" dirty="0">
                    <a:solidFill>
                      <a:srgbClr val="008000"/>
                    </a:solidFill>
                  </a:rPr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IN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IN" dirty="0">
                    <a:solidFill>
                      <a:srgbClr val="008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IN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IN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𝑐𝑃</m:t>
                    </m:r>
                  </m:oMath>
                </a14:m>
                <a:r>
                  <a:rPr lang="en-IN" dirty="0">
                    <a:solidFill>
                      <a:srgbClr val="FF3399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IN" dirty="0"/>
                  <a:t>	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19" y="3658822"/>
                <a:ext cx="4804007" cy="1747530"/>
              </a:xfrm>
              <a:prstGeom prst="rect">
                <a:avLst/>
              </a:prstGeom>
              <a:blipFill>
                <a:blip r:embed="rId4"/>
                <a:stretch>
                  <a:fillRect l="-1015" t="-2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330824" y="1566432"/>
              <a:ext cx="7656756" cy="2403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5832">
                      <a:extLst>
                        <a:ext uri="{9D8B030D-6E8A-4147-A177-3AD203B41FA5}">
                          <a16:colId xmlns:a16="http://schemas.microsoft.com/office/drawing/2014/main" val="2741471895"/>
                        </a:ext>
                      </a:extLst>
                    </a:gridCol>
                    <a:gridCol w="2805076">
                      <a:extLst>
                        <a:ext uri="{9D8B030D-6E8A-4147-A177-3AD203B41FA5}">
                          <a16:colId xmlns:a16="http://schemas.microsoft.com/office/drawing/2014/main" val="3528132032"/>
                        </a:ext>
                      </a:extLst>
                    </a:gridCol>
                    <a:gridCol w="3115848">
                      <a:extLst>
                        <a:ext uri="{9D8B030D-6E8A-4147-A177-3AD203B41FA5}">
                          <a16:colId xmlns:a16="http://schemas.microsoft.com/office/drawing/2014/main" val="642120310"/>
                        </a:ext>
                      </a:extLst>
                    </a:gridCol>
                  </a:tblGrid>
                  <a:tr h="4050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IN" sz="1400" b="1" i="1" dirty="0"/>
                            <a:t>Kinetic Model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IN" sz="1400" b="1" i="1" dirty="0"/>
                            <a:t>Mode I Invariant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IN" sz="1400" b="1" i="1" dirty="0"/>
                            <a:t>Mode II Invariant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7762377"/>
                      </a:ext>
                    </a:extLst>
                  </a:tr>
                  <a:tr h="4050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IN" sz="1400" dirty="0"/>
                            <a:t>KM I (Elementary)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4630118"/>
                      </a:ext>
                    </a:extLst>
                  </a:tr>
                  <a:tr h="4050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IN" sz="1400" dirty="0"/>
                            <a:t>KM II (Power Law)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6837114"/>
                      </a:ext>
                    </a:extLst>
                  </a:tr>
                  <a:tr h="5940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IN" sz="1400" dirty="0"/>
                            <a:t>KM III (LH)</a:t>
                          </a:r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21833107"/>
                      </a:ext>
                    </a:extLst>
                  </a:tr>
                  <a:tr h="59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/>
                            <a:t>KM IV (LH-Power</a:t>
                          </a:r>
                          <a:r>
                            <a:rPr lang="en-IN" sz="1400" baseline="0" dirty="0"/>
                            <a:t> Law)</a:t>
                          </a:r>
                          <a:endParaRPr lang="en-IN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IN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sz="1400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95554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330824" y="1566432"/>
              <a:ext cx="7656756" cy="2403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35832">
                      <a:extLst>
                        <a:ext uri="{9D8B030D-6E8A-4147-A177-3AD203B41FA5}">
                          <a16:colId xmlns:a16="http://schemas.microsoft.com/office/drawing/2014/main" val="2741471895"/>
                        </a:ext>
                      </a:extLst>
                    </a:gridCol>
                    <a:gridCol w="2805076">
                      <a:extLst>
                        <a:ext uri="{9D8B030D-6E8A-4147-A177-3AD203B41FA5}">
                          <a16:colId xmlns:a16="http://schemas.microsoft.com/office/drawing/2014/main" val="3528132032"/>
                        </a:ext>
                      </a:extLst>
                    </a:gridCol>
                    <a:gridCol w="3115848">
                      <a:extLst>
                        <a:ext uri="{9D8B030D-6E8A-4147-A177-3AD203B41FA5}">
                          <a16:colId xmlns:a16="http://schemas.microsoft.com/office/drawing/2014/main" val="642120310"/>
                        </a:ext>
                      </a:extLst>
                    </a:gridCol>
                  </a:tblGrid>
                  <a:tr h="4050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IN" sz="1400" b="1" i="1" dirty="0" smtClean="0"/>
                            <a:t>Kinetic Model</a:t>
                          </a:r>
                          <a:endParaRPr lang="en-IN" sz="1400" b="1" i="1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IN" sz="1400" b="1" i="1" dirty="0" smtClean="0"/>
                            <a:t>Mode I Invariant</a:t>
                          </a:r>
                          <a:endParaRPr lang="en-IN" sz="1400" b="1" i="1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en-IN" sz="1400" b="1" i="1" dirty="0" smtClean="0"/>
                            <a:t>Mode II Invariant</a:t>
                          </a:r>
                          <a:endParaRPr lang="en-IN" sz="1400" b="1" i="1" dirty="0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7762377"/>
                      </a:ext>
                    </a:extLst>
                  </a:tr>
                  <a:tr h="4050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IN" sz="1400" dirty="0" smtClean="0"/>
                            <a:t>KM I (Elementary)</a:t>
                          </a:r>
                          <a:endParaRPr lang="en-IN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957" t="-103030" r="-111522" b="-4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5508" t="-103030" r="-195" b="-4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4630118"/>
                      </a:ext>
                    </a:extLst>
                  </a:tr>
                  <a:tr h="4050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IN" sz="1400" dirty="0" smtClean="0"/>
                            <a:t>KM II (Power Law)</a:t>
                          </a:r>
                          <a:endParaRPr lang="en-IN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957" t="-200000" r="-111522" b="-2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5508" t="-200000" r="-195" b="-2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6837114"/>
                      </a:ext>
                    </a:extLst>
                  </a:tr>
                  <a:tr h="5940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IN" sz="1400" dirty="0" smtClean="0"/>
                            <a:t>KM III (LH)</a:t>
                          </a:r>
                          <a:endParaRPr lang="en-IN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957" t="-205102" r="-111522" b="-10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5508" t="-205102" r="-195" b="-1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1833107"/>
                      </a:ext>
                    </a:extLst>
                  </a:tr>
                  <a:tr h="59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dirty="0" smtClean="0"/>
                            <a:t>KM IV (LH-Power</a:t>
                          </a:r>
                          <a:r>
                            <a:rPr lang="en-IN" sz="1400" baseline="0" dirty="0" smtClean="0"/>
                            <a:t> Law)</a:t>
                          </a:r>
                          <a:endParaRPr lang="en-IN" sz="1400" dirty="0"/>
                        </a:p>
                      </a:txBody>
                      <a:tcPr marL="68580" marR="68580" marT="34290" marB="3429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957" t="-305102" r="-111522" b="-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45508" t="-305102" r="-195" b="-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55541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751757" y="3043743"/>
            <a:ext cx="6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9242" y="4229774"/>
                <a:ext cx="2073516" cy="1141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en-IN" sz="2100" b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ECONOMIC CV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1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1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1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1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1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1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r>
                        <a:rPr lang="en-IN" sz="2100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100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𝒄𝒐𝒏𝒔𝒕𝒂𝒏𝒕</m:t>
                      </m:r>
                    </m:oMath>
                  </m:oMathPara>
                </a14:m>
                <a:endParaRPr lang="en-IN" sz="135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42" y="4229774"/>
                <a:ext cx="2073516" cy="1141851"/>
              </a:xfrm>
              <a:prstGeom prst="rect">
                <a:avLst/>
              </a:prstGeom>
              <a:blipFill>
                <a:blip r:embed="rId3"/>
                <a:stretch>
                  <a:fillRect t="-32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81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52650" y="1535559"/>
            <a:ext cx="7886700" cy="400126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Mode I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IN" dirty="0"/>
              <a:t>Minimize </a:t>
            </a:r>
            <a:r>
              <a:rPr lang="en-IN" dirty="0" err="1"/>
              <a:t>boilup</a:t>
            </a:r>
            <a:r>
              <a:rPr lang="en-IN" dirty="0"/>
              <a:t> or </a:t>
            </a:r>
            <a:r>
              <a:rPr lang="en-IN" dirty="0" err="1"/>
              <a:t>reboiler</a:t>
            </a:r>
            <a:r>
              <a:rPr lang="en-IN" dirty="0"/>
              <a:t> duty at given production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IN" dirty="0"/>
              <a:t>Recycle rate and </a:t>
            </a:r>
            <a:r>
              <a:rPr lang="en-IN" dirty="0" err="1"/>
              <a:t>boilup</a:t>
            </a:r>
            <a:r>
              <a:rPr lang="en-IN" dirty="0"/>
              <a:t> correlated but not linearly related</a:t>
            </a:r>
          </a:p>
          <a:p>
            <a:r>
              <a:rPr lang="en-IN" dirty="0"/>
              <a:t>Mode II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IN" dirty="0"/>
              <a:t>Maximize production subject to maximum </a:t>
            </a:r>
            <a:r>
              <a:rPr lang="en-IN" dirty="0" err="1"/>
              <a:t>boilup</a:t>
            </a:r>
            <a:r>
              <a:rPr lang="en-IN" dirty="0"/>
              <a:t> as bottleneck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IN" dirty="0"/>
              <a:t>Bottleneck corresponds to column flooding</a:t>
            </a:r>
          </a:p>
          <a:p>
            <a:pPr lvl="1"/>
            <a:endParaRPr lang="en-IN" dirty="0"/>
          </a:p>
          <a:p>
            <a:r>
              <a:rPr lang="en-IN" dirty="0"/>
              <a:t>Candidate economic CVs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IN" dirty="0"/>
              <a:t>Reactor B </a:t>
            </a:r>
            <a:r>
              <a:rPr lang="en-IN" dirty="0" err="1"/>
              <a:t>mol</a:t>
            </a:r>
            <a:r>
              <a:rPr lang="en-IN" dirty="0"/>
              <a:t> </a:t>
            </a:r>
            <a:r>
              <a:rPr lang="en-IN" dirty="0" err="1"/>
              <a:t>fr</a:t>
            </a:r>
            <a:r>
              <a:rPr lang="en-IN" dirty="0"/>
              <a:t>, </a:t>
            </a:r>
            <a:r>
              <a:rPr lang="en-IN" dirty="0" err="1">
                <a:solidFill>
                  <a:srgbClr val="FF3399"/>
                </a:solidFill>
              </a:rPr>
              <a:t>x</a:t>
            </a:r>
            <a:r>
              <a:rPr lang="en-IN" baseline="-25000" dirty="0" err="1">
                <a:solidFill>
                  <a:srgbClr val="FF3399"/>
                </a:solidFill>
              </a:rPr>
              <a:t>B</a:t>
            </a:r>
            <a:endParaRPr lang="en-IN" dirty="0">
              <a:solidFill>
                <a:srgbClr val="FF3399"/>
              </a:solidFill>
            </a:endParaRPr>
          </a:p>
          <a:p>
            <a:pPr lvl="1">
              <a:buFont typeface="Calibri" panose="020F0502020204030204" pitchFamily="34" charset="0"/>
              <a:buChar char="-"/>
            </a:pPr>
            <a:r>
              <a:rPr lang="en-IN" dirty="0"/>
              <a:t>Reactor A/B ratio, </a:t>
            </a:r>
            <a:r>
              <a:rPr lang="en-IN" dirty="0" err="1">
                <a:solidFill>
                  <a:srgbClr val="FF3399"/>
                </a:solidFill>
              </a:rPr>
              <a:t>x</a:t>
            </a:r>
            <a:r>
              <a:rPr lang="en-IN" baseline="-25000" dirty="0" err="1">
                <a:solidFill>
                  <a:srgbClr val="FF3399"/>
                </a:solidFill>
              </a:rPr>
              <a:t>A</a:t>
            </a:r>
            <a:r>
              <a:rPr lang="en-IN" dirty="0">
                <a:solidFill>
                  <a:srgbClr val="FF3399"/>
                </a:solidFill>
              </a:rPr>
              <a:t>/</a:t>
            </a:r>
            <a:r>
              <a:rPr lang="en-IN" dirty="0" err="1">
                <a:solidFill>
                  <a:srgbClr val="FF3399"/>
                </a:solidFill>
              </a:rPr>
              <a:t>x</a:t>
            </a:r>
            <a:r>
              <a:rPr lang="en-IN" baseline="-25000" dirty="0" err="1">
                <a:solidFill>
                  <a:srgbClr val="FF3399"/>
                </a:solidFill>
              </a:rPr>
              <a:t>B</a:t>
            </a:r>
            <a:endParaRPr lang="en-IN" dirty="0">
              <a:solidFill>
                <a:srgbClr val="FF3399"/>
              </a:solidFill>
            </a:endParaRPr>
          </a:p>
          <a:p>
            <a:pPr lvl="1">
              <a:buFont typeface="Calibri" panose="020F0502020204030204" pitchFamily="34" charset="0"/>
              <a:buChar char="-"/>
            </a:pPr>
            <a:r>
              <a:rPr lang="en-IN" dirty="0"/>
              <a:t>Global invariant (</a:t>
            </a:r>
            <a:r>
              <a:rPr lang="en-IN" dirty="0">
                <a:solidFill>
                  <a:srgbClr val="FF3399"/>
                </a:solidFill>
              </a:rPr>
              <a:t>RHS – LHS = 0</a:t>
            </a:r>
            <a:r>
              <a:rPr lang="en-IN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Case</a:t>
            </a:r>
          </a:p>
        </p:txBody>
      </p:sp>
    </p:spTree>
    <p:extLst>
      <p:ext uri="{BB962C8B-B14F-4D97-AF65-F5344CB8AC3E}">
        <p14:creationId xmlns:p14="http://schemas.microsoft.com/office/powerpoint/2010/main" val="84722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Economic Performance Quantification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493995" y="187385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350"/>
          </a:p>
        </p:txBody>
      </p:sp>
      <p:grpSp>
        <p:nvGrpSpPr>
          <p:cNvPr id="14" name="Group 13"/>
          <p:cNvGrpSpPr/>
          <p:nvPr/>
        </p:nvGrpSpPr>
        <p:grpSpPr>
          <a:xfrm>
            <a:off x="2691465" y="1416925"/>
            <a:ext cx="7751060" cy="4330541"/>
            <a:chOff x="1556620" y="746232"/>
            <a:chExt cx="10334746" cy="5774054"/>
          </a:xfrm>
        </p:grpSpPr>
        <p:sp>
          <p:nvSpPr>
            <p:cNvPr id="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1678193" y="758617"/>
              <a:ext cx="6992471" cy="5761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9212687" y="1230193"/>
              <a:ext cx="2678679" cy="692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indent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indent="342900" defTabSz="685800"/>
              <a:r>
                <a:rPr lang="en-US" altLang="en-US" sz="900" dirty="0">
                  <a:ea typeface="Calibri" panose="020F0502020204030204" pitchFamily="34" charset="0"/>
                </a:rPr>
                <a:t>──</a:t>
              </a:r>
              <a:r>
                <a:rPr lang="en-US" altLang="en-US" sz="825" dirty="0">
                  <a:ea typeface="Calibri" panose="020F0502020204030204" pitchFamily="34" charset="0"/>
                </a:rPr>
                <a:t> :  </a:t>
              </a:r>
              <a:r>
                <a:rPr lang="en-US" altLang="en-US" sz="825" i="1" dirty="0">
                  <a:ea typeface="Calibri" panose="020F0502020204030204" pitchFamily="34" charset="0"/>
                </a:rPr>
                <a:t>[A/B]</a:t>
              </a:r>
              <a:r>
                <a:rPr lang="en-US" altLang="en-US" sz="825" dirty="0">
                  <a:ea typeface="Calibri" panose="020F0502020204030204" pitchFamily="34" charset="0"/>
                </a:rPr>
                <a:t> at nominal optimum  </a:t>
              </a:r>
            </a:p>
            <a:p>
              <a:pPr indent="342900" defTabSz="685800"/>
              <a:r>
                <a:rPr lang="en-US" altLang="en-US" sz="900" dirty="0">
                  <a:ea typeface="Calibri" panose="020F0502020204030204" pitchFamily="34" charset="0"/>
                </a:rPr>
                <a:t>- - -</a:t>
              </a:r>
              <a:r>
                <a:rPr lang="en-US" altLang="en-US" sz="825" dirty="0">
                  <a:ea typeface="Calibri" panose="020F0502020204030204" pitchFamily="34" charset="0"/>
                </a:rPr>
                <a:t>   :  </a:t>
              </a:r>
              <a:r>
                <a:rPr lang="en-US" altLang="en-US" sz="825" i="1" dirty="0" err="1">
                  <a:ea typeface="Calibri" panose="020F0502020204030204" pitchFamily="34" charset="0"/>
                </a:rPr>
                <a:t>x</a:t>
              </a:r>
              <a:r>
                <a:rPr lang="en-US" altLang="en-US" sz="825" i="1" baseline="-30000" dirty="0" err="1">
                  <a:ea typeface="Calibri" panose="020F0502020204030204" pitchFamily="34" charset="0"/>
                </a:rPr>
                <a:t>rxrB</a:t>
              </a:r>
              <a:r>
                <a:rPr lang="en-US" altLang="en-US" sz="825" i="1" baseline="-30000" dirty="0">
                  <a:ea typeface="Calibri" panose="020F0502020204030204" pitchFamily="34" charset="0"/>
                </a:rPr>
                <a:t> </a:t>
              </a:r>
              <a:r>
                <a:rPr lang="en-US" altLang="en-US" sz="825" dirty="0">
                  <a:ea typeface="Calibri" panose="020F0502020204030204" pitchFamily="34" charset="0"/>
                </a:rPr>
                <a:t>at nominal optimum</a:t>
              </a:r>
              <a:endParaRPr lang="en-US" altLang="en-US" sz="135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596455" y="1541927"/>
              <a:ext cx="815005" cy="40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5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KM I</a:t>
              </a:r>
              <a:endParaRPr lang="en-US" alt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556620" y="2777082"/>
              <a:ext cx="894673" cy="40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75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KM II</a:t>
              </a:r>
              <a:endParaRPr lang="en-US" alt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556620" y="4000298"/>
              <a:ext cx="967968" cy="40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14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685800">
                <a:tabLst>
                  <a:tab pos="128588" algn="l"/>
                </a:tabLst>
              </a:pPr>
              <a:r>
                <a:rPr lang="en-US" altLang="en-US" sz="75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KM III</a:t>
              </a:r>
              <a:endParaRPr lang="en-US" altLang="en-US" sz="1350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596455" y="5347925"/>
              <a:ext cx="967968" cy="403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685800">
                <a:tabLst>
                  <a:tab pos="171450" algn="l"/>
                </a:tabLst>
              </a:pPr>
              <a:r>
                <a:rPr lang="en-US" altLang="en-US" sz="75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KM IV</a:t>
              </a:r>
              <a:endParaRPr lang="en-US" altLang="en-US" sz="1350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629664" y="746232"/>
              <a:ext cx="967968" cy="32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 I</a:t>
              </a:r>
              <a:endParaRPr lang="en-US" alt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7259328" y="778755"/>
              <a:ext cx="967968" cy="32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 II</a:t>
              </a:r>
              <a:endParaRPr lang="en-US" altLang="en-US" sz="1350" dirty="0">
                <a:latin typeface="Arial" panose="020B0604020202020204" pitchFamily="34" charset="0"/>
              </a:endParaRPr>
            </a:p>
          </p:txBody>
        </p:sp>
        <p:pic>
          <p:nvPicPr>
            <p:cNvPr id="2050" name="Picture 2" descr="Fig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3" t="5940" r="19299" b="2515"/>
            <a:stretch>
              <a:fillRect/>
            </a:stretch>
          </p:blipFill>
          <p:spPr bwMode="auto">
            <a:xfrm>
              <a:off x="2411460" y="1075220"/>
              <a:ext cx="6986800" cy="544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721341" y="3556982"/>
            <a:ext cx="6366675" cy="1043009"/>
          </a:xfrm>
          <a:prstGeom prst="rect">
            <a:avLst/>
          </a:prstGeom>
          <a:noFill/>
          <a:ln w="254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09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Economic Performance Quantification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51458" y="1361341"/>
            <a:ext cx="7847210" cy="3764000"/>
            <a:chOff x="292210" y="908797"/>
            <a:chExt cx="10462947" cy="50186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10" y="908797"/>
              <a:ext cx="10462947" cy="501866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377901" y="989704"/>
              <a:ext cx="91093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50" dirty="0"/>
                <a:t>Mode I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97152" y="968188"/>
              <a:ext cx="9686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50" dirty="0"/>
                <a:t>Mode II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89658" y="5312091"/>
            <a:ext cx="86005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>
                <a:solidFill>
                  <a:srgbClr val="FF3399"/>
                </a:solidFill>
              </a:rPr>
              <a:t>Constant reactor A/B ratio a good economic CV for all reaction kinetic types</a:t>
            </a:r>
          </a:p>
        </p:txBody>
      </p:sp>
    </p:spTree>
    <p:extLst>
      <p:ext uri="{BB962C8B-B14F-4D97-AF65-F5344CB8AC3E}">
        <p14:creationId xmlns:p14="http://schemas.microsoft.com/office/powerpoint/2010/main" val="37327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Regulatory Control System</a:t>
            </a:r>
          </a:p>
          <a:p>
            <a:pPr lvl="1"/>
            <a:r>
              <a:rPr lang="en-IN" dirty="0"/>
              <a:t>Drives all inventory accumulation terms to zero</a:t>
            </a:r>
          </a:p>
          <a:p>
            <a:pPr lvl="1"/>
            <a:r>
              <a:rPr lang="en-IN" dirty="0"/>
              <a:t>Ensures plant operation around a steady state</a:t>
            </a:r>
          </a:p>
          <a:p>
            <a:endParaRPr lang="en-IN" dirty="0"/>
          </a:p>
          <a:p>
            <a:r>
              <a:rPr lang="en-IN" dirty="0"/>
              <a:t>What steady state to operate at</a:t>
            </a:r>
          </a:p>
          <a:p>
            <a:pPr lvl="1"/>
            <a:r>
              <a:rPr lang="en-IN" dirty="0"/>
              <a:t>Economic Optimum</a:t>
            </a:r>
          </a:p>
          <a:p>
            <a:pPr lvl="2"/>
            <a:r>
              <a:rPr lang="en-IN" dirty="0"/>
              <a:t>Minimize expensive utility consumption</a:t>
            </a:r>
          </a:p>
          <a:p>
            <a:pPr lvl="2"/>
            <a:r>
              <a:rPr lang="en-IN" dirty="0"/>
              <a:t>Maximize production</a:t>
            </a:r>
          </a:p>
        </p:txBody>
      </p:sp>
    </p:spTree>
    <p:extLst>
      <p:ext uri="{BB962C8B-B14F-4D97-AF65-F5344CB8AC3E}">
        <p14:creationId xmlns:p14="http://schemas.microsoft.com/office/powerpoint/2010/main" val="134604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Inferring Reactor A/B Ratio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2734" y="1534322"/>
            <a:ext cx="4488600" cy="4111622"/>
            <a:chOff x="1123034" y="1145358"/>
            <a:chExt cx="5984799" cy="5482163"/>
          </a:xfrm>
        </p:grpSpPr>
        <p:grpSp>
          <p:nvGrpSpPr>
            <p:cNvPr id="5" name="Group 4"/>
            <p:cNvGrpSpPr/>
            <p:nvPr/>
          </p:nvGrpSpPr>
          <p:grpSpPr>
            <a:xfrm>
              <a:off x="1123034" y="1145358"/>
              <a:ext cx="5984799" cy="5482163"/>
              <a:chOff x="1123034" y="1145358"/>
              <a:chExt cx="5984799" cy="548216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483567" y="1464911"/>
                <a:ext cx="4996126" cy="4945222"/>
                <a:chOff x="1483567" y="1007708"/>
                <a:chExt cx="4996126" cy="494522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894113" y="2279749"/>
                  <a:ext cx="1511220" cy="1063690"/>
                  <a:chOff x="1922106" y="3054189"/>
                  <a:chExt cx="1511220" cy="1063690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922106" y="3054189"/>
                    <a:ext cx="1399592" cy="1063690"/>
                    <a:chOff x="1922106" y="3054189"/>
                    <a:chExt cx="1399592" cy="1063690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 rot="16200000">
                      <a:off x="2321718" y="3118034"/>
                      <a:ext cx="1063690" cy="936000"/>
                      <a:chOff x="2090058" y="3051113"/>
                      <a:chExt cx="1063690" cy="936000"/>
                    </a:xfrm>
                  </p:grpSpPr>
                  <p:sp>
                    <p:nvSpPr>
                      <p:cNvPr id="56" name="Flowchart: Delay 55"/>
                      <p:cNvSpPr/>
                      <p:nvPr/>
                    </p:nvSpPr>
                    <p:spPr>
                      <a:xfrm>
                        <a:off x="2976466" y="3057268"/>
                        <a:ext cx="177282" cy="928800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350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2090058" y="3051113"/>
                        <a:ext cx="900000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IN" sz="1350"/>
                      </a:p>
                    </p:txBody>
                  </p:sp>
                </p:grp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1922106" y="3751854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925212" y="4016222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634341" y="3752804"/>
                      <a:ext cx="432000" cy="252000"/>
                      <a:chOff x="5775649" y="3761185"/>
                      <a:chExt cx="323460" cy="534007"/>
                    </a:xfrm>
                  </p:grpSpPr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H="1">
                        <a:off x="5775649" y="3761185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/>
                      <p:cNvCxnSpPr/>
                      <p:nvPr/>
                    </p:nvCxnSpPr>
                    <p:spPr>
                      <a:xfrm flipH="1" flipV="1">
                        <a:off x="5778758" y="4025552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Freeform 52"/>
                    <p:cNvSpPr/>
                    <p:nvPr/>
                  </p:nvSpPr>
                  <p:spPr>
                    <a:xfrm>
                      <a:off x="2397967" y="3321278"/>
                      <a:ext cx="923731" cy="93900"/>
                    </a:xfrm>
                    <a:custGeom>
                      <a:avLst/>
                      <a:gdLst>
                        <a:gd name="connsiteX0" fmla="*/ 0 w 923731"/>
                        <a:gd name="connsiteY0" fmla="*/ 65734 h 93900"/>
                        <a:gd name="connsiteX1" fmla="*/ 317241 w 923731"/>
                        <a:gd name="connsiteY1" fmla="*/ 420 h 93900"/>
                        <a:gd name="connsiteX2" fmla="*/ 569168 w 923731"/>
                        <a:gd name="connsiteY2" fmla="*/ 93726 h 93900"/>
                        <a:gd name="connsiteX3" fmla="*/ 923731 w 923731"/>
                        <a:gd name="connsiteY3" fmla="*/ 19081 h 93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23731" h="93900">
                          <a:moveTo>
                            <a:pt x="0" y="65734"/>
                          </a:moveTo>
                          <a:cubicBezTo>
                            <a:pt x="111190" y="30744"/>
                            <a:pt x="222380" y="-4245"/>
                            <a:pt x="317241" y="420"/>
                          </a:cubicBezTo>
                          <a:cubicBezTo>
                            <a:pt x="412102" y="5085"/>
                            <a:pt x="468086" y="90616"/>
                            <a:pt x="569168" y="93726"/>
                          </a:cubicBezTo>
                          <a:cubicBezTo>
                            <a:pt x="670250" y="96836"/>
                            <a:pt x="796990" y="57958"/>
                            <a:pt x="923731" y="19081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350"/>
                    </a:p>
                  </p:txBody>
                </p: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370642" y="3412644"/>
                    <a:ext cx="10626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200" dirty="0"/>
                      <a:t>A + B → C</a:t>
                    </a: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483567" y="1017025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483567" y="1673279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848265" y="1017019"/>
                  <a:ext cx="0" cy="12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57" idx="1"/>
                </p:cNvCxnSpPr>
                <p:nvPr/>
              </p:nvCxnSpPr>
              <p:spPr>
                <a:xfrm flipH="1">
                  <a:off x="2820272" y="3343439"/>
                  <a:ext cx="0" cy="3421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0272" y="3676261"/>
                  <a:ext cx="15091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2974548" y="3417726"/>
                  <a:ext cx="3240000" cy="530289"/>
                </a:xfrm>
                <a:prstGeom prst="roundRect">
                  <a:avLst>
                    <a:gd name="adj" fmla="val 29932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 sz="1350"/>
                </a:p>
              </p:txBody>
            </p:sp>
            <p:grpSp>
              <p:nvGrpSpPr>
                <p:cNvPr id="22" name="Group 21"/>
                <p:cNvGrpSpPr>
                  <a:grpSpLocks noChangeAspect="1"/>
                </p:cNvGrpSpPr>
                <p:nvPr/>
              </p:nvGrpSpPr>
              <p:grpSpPr>
                <a:xfrm>
                  <a:off x="5314239" y="1304661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16112" y="1886479"/>
                  <a:ext cx="396000" cy="252000"/>
                  <a:chOff x="5533053" y="3035382"/>
                  <a:chExt cx="914400" cy="914400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5533053" y="3035382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sp>
                <p:nvSpPr>
                  <p:cNvPr id="41" name="Freeform 40"/>
                  <p:cNvSpPr/>
                  <p:nvPr/>
                </p:nvSpPr>
                <p:spPr>
                  <a:xfrm>
                    <a:off x="5542010" y="3417493"/>
                    <a:ext cx="900000" cy="93900"/>
                  </a:xfrm>
                  <a:custGeom>
                    <a:avLst/>
                    <a:gdLst>
                      <a:gd name="connsiteX0" fmla="*/ 0 w 923731"/>
                      <a:gd name="connsiteY0" fmla="*/ 65734 h 93900"/>
                      <a:gd name="connsiteX1" fmla="*/ 317241 w 923731"/>
                      <a:gd name="connsiteY1" fmla="*/ 420 h 93900"/>
                      <a:gd name="connsiteX2" fmla="*/ 569168 w 923731"/>
                      <a:gd name="connsiteY2" fmla="*/ 93726 h 93900"/>
                      <a:gd name="connsiteX3" fmla="*/ 923731 w 923731"/>
                      <a:gd name="connsiteY3" fmla="*/ 19081 h 93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3731" h="93900">
                        <a:moveTo>
                          <a:pt x="0" y="65734"/>
                        </a:moveTo>
                        <a:cubicBezTo>
                          <a:pt x="111190" y="30744"/>
                          <a:pt x="222380" y="-4245"/>
                          <a:pt x="317241" y="420"/>
                        </a:cubicBezTo>
                        <a:cubicBezTo>
                          <a:pt x="412102" y="5085"/>
                          <a:pt x="468086" y="90616"/>
                          <a:pt x="569168" y="93726"/>
                        </a:cubicBezTo>
                        <a:cubicBezTo>
                          <a:pt x="670250" y="96836"/>
                          <a:pt x="796990" y="57958"/>
                          <a:pt x="923731" y="19081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619807" y="1763332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622914" y="2148999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9693" y="2270417"/>
                  <a:ext cx="162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/>
                <p:cNvGrpSpPr>
                  <a:grpSpLocks noChangeAspect="1"/>
                </p:cNvGrpSpPr>
                <p:nvPr/>
              </p:nvGrpSpPr>
              <p:grpSpPr>
                <a:xfrm>
                  <a:off x="5057255" y="5198636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8" name="Straight Connector 27"/>
                <p:cNvCxnSpPr>
                  <a:stCxn id="21" idx="3"/>
                </p:cNvCxnSpPr>
                <p:nvPr/>
              </p:nvCxnSpPr>
              <p:spPr>
                <a:xfrm>
                  <a:off x="4594548" y="5302871"/>
                  <a:ext cx="0" cy="64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594015" y="5430457"/>
                  <a:ext cx="540000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594015" y="5952930"/>
                  <a:ext cx="18856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466117" y="1007708"/>
                  <a:ext cx="0" cy="12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48265" y="1017866"/>
                  <a:ext cx="36178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21" idx="1"/>
                </p:cNvCxnSpPr>
                <p:nvPr/>
              </p:nvCxnSpPr>
              <p:spPr>
                <a:xfrm>
                  <a:off x="4594015" y="1536482"/>
                  <a:ext cx="533" cy="5263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42" idx="2"/>
                </p:cNvCxnSpPr>
                <p:nvPr/>
              </p:nvCxnSpPr>
              <p:spPr>
                <a:xfrm>
                  <a:off x="4593972" y="1536482"/>
                  <a:ext cx="803478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43185" y="1289555"/>
                <a:ext cx="47260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FA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23034" y="1945815"/>
                <a:ext cx="47919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FB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22537" y="3829449"/>
                <a:ext cx="35950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2717" y="1145358"/>
                <a:ext cx="74635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R,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R</a:t>
                </a:r>
                <a:endParaRPr lang="en-IN" sz="1350" baseline="30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00802" y="6227412"/>
                <a:ext cx="7070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P,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P</a:t>
                </a:r>
                <a:endParaRPr lang="en-IN" sz="1350" baseline="30000" dirty="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4340754" y="5605845"/>
              <a:ext cx="504000" cy="36000"/>
            </a:xfrm>
            <a:custGeom>
              <a:avLst/>
              <a:gdLst>
                <a:gd name="connsiteX0" fmla="*/ 0 w 923731"/>
                <a:gd name="connsiteY0" fmla="*/ 65734 h 93900"/>
                <a:gd name="connsiteX1" fmla="*/ 317241 w 923731"/>
                <a:gd name="connsiteY1" fmla="*/ 420 h 93900"/>
                <a:gd name="connsiteX2" fmla="*/ 569168 w 923731"/>
                <a:gd name="connsiteY2" fmla="*/ 93726 h 93900"/>
                <a:gd name="connsiteX3" fmla="*/ 923731 w 923731"/>
                <a:gd name="connsiteY3" fmla="*/ 19081 h 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731" h="93900">
                  <a:moveTo>
                    <a:pt x="0" y="65734"/>
                  </a:moveTo>
                  <a:cubicBezTo>
                    <a:pt x="111190" y="30744"/>
                    <a:pt x="222380" y="-4245"/>
                    <a:pt x="317241" y="420"/>
                  </a:cubicBezTo>
                  <a:cubicBezTo>
                    <a:pt x="412102" y="5085"/>
                    <a:pt x="468086" y="90616"/>
                    <a:pt x="569168" y="93726"/>
                  </a:cubicBezTo>
                  <a:cubicBezTo>
                    <a:pt x="670250" y="96836"/>
                    <a:pt x="796990" y="57958"/>
                    <a:pt x="923731" y="1908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7" name="Straight Connector 6"/>
            <p:cNvCxnSpPr>
              <a:stCxn id="35" idx="0"/>
            </p:cNvCxnSpPr>
            <p:nvPr/>
          </p:nvCxnSpPr>
          <p:spPr>
            <a:xfrm flipH="1" flipV="1">
              <a:off x="5363056" y="5511085"/>
              <a:ext cx="418" cy="15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863416" y="5526144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588894" y="1503253"/>
                <a:ext cx="2718373" cy="1796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:r>
                  <a:rPr lang="en-IN" b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Hold reactor A/B constant</a:t>
                </a:r>
              </a:p>
              <a:p>
                <a:r>
                  <a:rPr lang="en-IN" sz="2400" b="1" dirty="0">
                    <a:solidFill>
                      <a:srgbClr val="FF3399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IN" sz="2400" b="1" i="1">
                        <a:solidFill>
                          <a:srgbClr val="FF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sz="2400" b="1" i="1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en-IN" sz="2400" b="1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 b="1" dirty="0">
                    <a:solidFill>
                      <a:srgbClr val="FF3399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  <m:sup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sup>
                          </m:sSubSup>
                        </m:den>
                      </m:f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𝒕𝒐𝒑</m:t>
                          </m:r>
                        </m:sub>
                      </m:sSub>
                    </m:oMath>
                  </m:oMathPara>
                </a14:m>
                <a:endParaRPr lang="en-IN" sz="135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894" y="1503253"/>
                <a:ext cx="2718373" cy="1796133"/>
              </a:xfrm>
              <a:prstGeom prst="rect">
                <a:avLst/>
              </a:prstGeom>
              <a:blipFill>
                <a:blip r:embed="rId2"/>
                <a:stretch>
                  <a:fillRect l="-2018" t="-2381" r="-15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>
            <a:off x="4057510" y="2794497"/>
            <a:ext cx="3977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522852" y="2340987"/>
            <a:ext cx="758302" cy="443085"/>
            <a:chOff x="2665136" y="1978315"/>
            <a:chExt cx="1011069" cy="59078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3172205" y="2281095"/>
              <a:ext cx="504000" cy="288000"/>
            </a:xfrm>
            <a:prstGeom prst="line">
              <a:avLst/>
            </a:prstGeom>
            <a:ln w="25400">
              <a:solidFill>
                <a:srgbClr val="00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665136" y="1978315"/>
              <a:ext cx="571696" cy="504000"/>
              <a:chOff x="5019703" y="3129349"/>
              <a:chExt cx="571696" cy="504000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5024304" y="3129349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19703" y="3185632"/>
                <a:ext cx="57169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 err="1">
                    <a:solidFill>
                      <a:srgbClr val="0000CC"/>
                    </a:solidFill>
                  </a:rPr>
                  <a:t>T</a:t>
                </a:r>
                <a:r>
                  <a:rPr lang="en-IN" sz="1350" baseline="-25000" dirty="0" err="1">
                    <a:solidFill>
                      <a:srgbClr val="0000CC"/>
                    </a:solidFill>
                  </a:rPr>
                  <a:t>top</a:t>
                </a:r>
                <a:endParaRPr lang="en-IN" sz="1350" dirty="0">
                  <a:solidFill>
                    <a:srgbClr val="0000CC"/>
                  </a:solidFill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7688133" y="354739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350"/>
          </a:p>
        </p:txBody>
      </p:sp>
      <p:sp>
        <p:nvSpPr>
          <p:cNvPr id="2" name="TextBox 1"/>
          <p:cNvSpPr txBox="1"/>
          <p:nvPr/>
        </p:nvSpPr>
        <p:spPr>
          <a:xfrm>
            <a:off x="6960394" y="3957637"/>
            <a:ext cx="31778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 err="1">
                <a:solidFill>
                  <a:srgbClr val="FF3399"/>
                </a:solidFill>
              </a:rPr>
              <a:t>T</a:t>
            </a:r>
            <a:r>
              <a:rPr lang="en-IN" sz="2100" b="1" baseline="-25000" dirty="0" err="1">
                <a:solidFill>
                  <a:srgbClr val="FF3399"/>
                </a:solidFill>
              </a:rPr>
              <a:t>top</a:t>
            </a:r>
            <a:r>
              <a:rPr lang="en-IN" sz="2100" b="1" baseline="-25000" dirty="0">
                <a:solidFill>
                  <a:srgbClr val="FF3399"/>
                </a:solidFill>
              </a:rPr>
              <a:t> </a:t>
            </a:r>
            <a:r>
              <a:rPr lang="en-IN" sz="2100" b="1" dirty="0">
                <a:solidFill>
                  <a:srgbClr val="FF3399"/>
                </a:solidFill>
              </a:rPr>
              <a:t>infers reactor A/B ratio</a:t>
            </a:r>
          </a:p>
        </p:txBody>
      </p:sp>
    </p:spTree>
    <p:extLst>
      <p:ext uri="{BB962C8B-B14F-4D97-AF65-F5344CB8AC3E}">
        <p14:creationId xmlns:p14="http://schemas.microsoft.com/office/powerpoint/2010/main" val="7098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</a:t>
            </a:r>
            <a:r>
              <a:rPr lang="en-IN" baseline="-25000" dirty="0" err="1"/>
              <a:t>top</a:t>
            </a:r>
            <a:r>
              <a:rPr lang="en-IN" dirty="0"/>
              <a:t> as Economic CV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40600" y="1424086"/>
            <a:ext cx="7834226" cy="3562252"/>
            <a:chOff x="1088800" y="755781"/>
            <a:chExt cx="10445634" cy="47496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800" y="755781"/>
              <a:ext cx="10445634" cy="474966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52874" y="828676"/>
              <a:ext cx="91093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50" dirty="0"/>
                <a:t>Mode 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67825" y="870466"/>
              <a:ext cx="96864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50" dirty="0"/>
                <a:t>Mode II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17208" y="5160757"/>
            <a:ext cx="31188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 err="1">
                <a:solidFill>
                  <a:srgbClr val="FF3399"/>
                </a:solidFill>
              </a:rPr>
              <a:t>T</a:t>
            </a:r>
            <a:r>
              <a:rPr lang="en-IN" sz="2100" b="1" baseline="-25000" dirty="0" err="1">
                <a:solidFill>
                  <a:srgbClr val="FF3399"/>
                </a:solidFill>
              </a:rPr>
              <a:t>top</a:t>
            </a:r>
            <a:r>
              <a:rPr lang="en-IN" sz="2100" b="1" dirty="0">
                <a:solidFill>
                  <a:srgbClr val="FF3399"/>
                </a:solidFill>
              </a:rPr>
              <a:t> is a good economic CV</a:t>
            </a:r>
          </a:p>
        </p:txBody>
      </p:sp>
    </p:spTree>
    <p:extLst>
      <p:ext uri="{BB962C8B-B14F-4D97-AF65-F5344CB8AC3E}">
        <p14:creationId xmlns:p14="http://schemas.microsoft.com/office/powerpoint/2010/main" val="1321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Plantwide</a:t>
            </a:r>
            <a:r>
              <a:rPr lang="en-IN" dirty="0"/>
              <a:t> Control Structure, CS1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66376" y="1573394"/>
            <a:ext cx="4488600" cy="4111622"/>
            <a:chOff x="1123034" y="1145358"/>
            <a:chExt cx="5984799" cy="5482163"/>
          </a:xfrm>
        </p:grpSpPr>
        <p:grpSp>
          <p:nvGrpSpPr>
            <p:cNvPr id="5" name="Group 4"/>
            <p:cNvGrpSpPr/>
            <p:nvPr/>
          </p:nvGrpSpPr>
          <p:grpSpPr>
            <a:xfrm>
              <a:off x="1123034" y="1145358"/>
              <a:ext cx="5984799" cy="5482163"/>
              <a:chOff x="1123034" y="1145358"/>
              <a:chExt cx="5984799" cy="548216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483567" y="1464911"/>
                <a:ext cx="4996126" cy="4945222"/>
                <a:chOff x="1483567" y="1007708"/>
                <a:chExt cx="4996126" cy="494522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894113" y="2279749"/>
                  <a:ext cx="1511220" cy="1063690"/>
                  <a:chOff x="1922106" y="3054189"/>
                  <a:chExt cx="1511220" cy="1063690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922106" y="3054189"/>
                    <a:ext cx="1399592" cy="1063690"/>
                    <a:chOff x="1922106" y="3054189"/>
                    <a:chExt cx="1399592" cy="1063690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 rot="16200000">
                      <a:off x="2321718" y="3118034"/>
                      <a:ext cx="1063690" cy="936000"/>
                      <a:chOff x="2090058" y="3051113"/>
                      <a:chExt cx="1063690" cy="936000"/>
                    </a:xfrm>
                  </p:grpSpPr>
                  <p:sp>
                    <p:nvSpPr>
                      <p:cNvPr id="56" name="Flowchart: Delay 55"/>
                      <p:cNvSpPr/>
                      <p:nvPr/>
                    </p:nvSpPr>
                    <p:spPr>
                      <a:xfrm>
                        <a:off x="2976466" y="3057268"/>
                        <a:ext cx="177282" cy="928800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350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2090058" y="3051113"/>
                        <a:ext cx="900000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IN" sz="1350"/>
                      </a:p>
                    </p:txBody>
                  </p:sp>
                </p:grp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1922106" y="3751854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925212" y="4016222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634341" y="3752804"/>
                      <a:ext cx="432000" cy="252000"/>
                      <a:chOff x="5775649" y="3761185"/>
                      <a:chExt cx="323460" cy="534007"/>
                    </a:xfrm>
                  </p:grpSpPr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H="1">
                        <a:off x="5775649" y="3761185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/>
                      <p:cNvCxnSpPr/>
                      <p:nvPr/>
                    </p:nvCxnSpPr>
                    <p:spPr>
                      <a:xfrm flipH="1" flipV="1">
                        <a:off x="5778758" y="4025552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Freeform 52"/>
                    <p:cNvSpPr/>
                    <p:nvPr/>
                  </p:nvSpPr>
                  <p:spPr>
                    <a:xfrm>
                      <a:off x="2397967" y="3273653"/>
                      <a:ext cx="923731" cy="93900"/>
                    </a:xfrm>
                    <a:custGeom>
                      <a:avLst/>
                      <a:gdLst>
                        <a:gd name="connsiteX0" fmla="*/ 0 w 923731"/>
                        <a:gd name="connsiteY0" fmla="*/ 65734 h 93900"/>
                        <a:gd name="connsiteX1" fmla="*/ 317241 w 923731"/>
                        <a:gd name="connsiteY1" fmla="*/ 420 h 93900"/>
                        <a:gd name="connsiteX2" fmla="*/ 569168 w 923731"/>
                        <a:gd name="connsiteY2" fmla="*/ 93726 h 93900"/>
                        <a:gd name="connsiteX3" fmla="*/ 923731 w 923731"/>
                        <a:gd name="connsiteY3" fmla="*/ 19081 h 93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23731" h="93900">
                          <a:moveTo>
                            <a:pt x="0" y="65734"/>
                          </a:moveTo>
                          <a:cubicBezTo>
                            <a:pt x="111190" y="30744"/>
                            <a:pt x="222380" y="-4245"/>
                            <a:pt x="317241" y="420"/>
                          </a:cubicBezTo>
                          <a:cubicBezTo>
                            <a:pt x="412102" y="5085"/>
                            <a:pt x="468086" y="90616"/>
                            <a:pt x="569168" y="93726"/>
                          </a:cubicBezTo>
                          <a:cubicBezTo>
                            <a:pt x="670250" y="96836"/>
                            <a:pt x="796990" y="57958"/>
                            <a:pt x="923731" y="19081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350"/>
                    </a:p>
                  </p:txBody>
                </p: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370642" y="3412644"/>
                    <a:ext cx="10626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200" dirty="0"/>
                      <a:t>A + B → C</a:t>
                    </a: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483567" y="1017025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483567" y="1673279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848265" y="1017019"/>
                  <a:ext cx="0" cy="12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57" idx="1"/>
                </p:cNvCxnSpPr>
                <p:nvPr/>
              </p:nvCxnSpPr>
              <p:spPr>
                <a:xfrm flipH="1">
                  <a:off x="2820272" y="3343439"/>
                  <a:ext cx="0" cy="3421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0272" y="3676261"/>
                  <a:ext cx="15091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2974548" y="3417726"/>
                  <a:ext cx="3240000" cy="530289"/>
                </a:xfrm>
                <a:prstGeom prst="roundRect">
                  <a:avLst>
                    <a:gd name="adj" fmla="val 29932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 sz="1350"/>
                </a:p>
              </p:txBody>
            </p:sp>
            <p:grpSp>
              <p:nvGrpSpPr>
                <p:cNvPr id="22" name="Group 21"/>
                <p:cNvGrpSpPr>
                  <a:grpSpLocks noChangeAspect="1"/>
                </p:cNvGrpSpPr>
                <p:nvPr/>
              </p:nvGrpSpPr>
              <p:grpSpPr>
                <a:xfrm>
                  <a:off x="5314239" y="1304661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16112" y="1886479"/>
                  <a:ext cx="396000" cy="252000"/>
                  <a:chOff x="5533053" y="3035382"/>
                  <a:chExt cx="914400" cy="914400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5533053" y="3035382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sp>
                <p:nvSpPr>
                  <p:cNvPr id="41" name="Freeform 40"/>
                  <p:cNvSpPr/>
                  <p:nvPr/>
                </p:nvSpPr>
                <p:spPr>
                  <a:xfrm>
                    <a:off x="5542010" y="3417493"/>
                    <a:ext cx="900000" cy="93900"/>
                  </a:xfrm>
                  <a:custGeom>
                    <a:avLst/>
                    <a:gdLst>
                      <a:gd name="connsiteX0" fmla="*/ 0 w 923731"/>
                      <a:gd name="connsiteY0" fmla="*/ 65734 h 93900"/>
                      <a:gd name="connsiteX1" fmla="*/ 317241 w 923731"/>
                      <a:gd name="connsiteY1" fmla="*/ 420 h 93900"/>
                      <a:gd name="connsiteX2" fmla="*/ 569168 w 923731"/>
                      <a:gd name="connsiteY2" fmla="*/ 93726 h 93900"/>
                      <a:gd name="connsiteX3" fmla="*/ 923731 w 923731"/>
                      <a:gd name="connsiteY3" fmla="*/ 19081 h 93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3731" h="93900">
                        <a:moveTo>
                          <a:pt x="0" y="65734"/>
                        </a:moveTo>
                        <a:cubicBezTo>
                          <a:pt x="111190" y="30744"/>
                          <a:pt x="222380" y="-4245"/>
                          <a:pt x="317241" y="420"/>
                        </a:cubicBezTo>
                        <a:cubicBezTo>
                          <a:pt x="412102" y="5085"/>
                          <a:pt x="468086" y="90616"/>
                          <a:pt x="569168" y="93726"/>
                        </a:cubicBezTo>
                        <a:cubicBezTo>
                          <a:pt x="670250" y="96836"/>
                          <a:pt x="796990" y="57958"/>
                          <a:pt x="923731" y="19081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619807" y="1763332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622914" y="2148999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9693" y="2270417"/>
                  <a:ext cx="162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/>
                <p:cNvGrpSpPr>
                  <a:grpSpLocks noChangeAspect="1"/>
                </p:cNvGrpSpPr>
                <p:nvPr/>
              </p:nvGrpSpPr>
              <p:grpSpPr>
                <a:xfrm>
                  <a:off x="5057255" y="5198636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8" name="Straight Connector 27"/>
                <p:cNvCxnSpPr>
                  <a:stCxn id="21" idx="3"/>
                </p:cNvCxnSpPr>
                <p:nvPr/>
              </p:nvCxnSpPr>
              <p:spPr>
                <a:xfrm>
                  <a:off x="4594548" y="5302871"/>
                  <a:ext cx="0" cy="64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594015" y="5430457"/>
                  <a:ext cx="540000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594015" y="5952930"/>
                  <a:ext cx="18856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466117" y="1007708"/>
                  <a:ext cx="0" cy="12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48265" y="1017866"/>
                  <a:ext cx="36178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21" idx="1"/>
                </p:cNvCxnSpPr>
                <p:nvPr/>
              </p:nvCxnSpPr>
              <p:spPr>
                <a:xfrm>
                  <a:off x="4594015" y="1536482"/>
                  <a:ext cx="533" cy="5263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42" idx="2"/>
                </p:cNvCxnSpPr>
                <p:nvPr/>
              </p:nvCxnSpPr>
              <p:spPr>
                <a:xfrm>
                  <a:off x="4593972" y="1536482"/>
                  <a:ext cx="803478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43185" y="1289555"/>
                <a:ext cx="47260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FA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23034" y="1945815"/>
                <a:ext cx="47919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FB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22537" y="3829449"/>
                <a:ext cx="35950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2717" y="1145358"/>
                <a:ext cx="74635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R,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R</a:t>
                </a:r>
                <a:endParaRPr lang="en-IN" sz="1350" baseline="30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00802" y="6227412"/>
                <a:ext cx="7070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P,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P</a:t>
                </a:r>
                <a:endParaRPr lang="en-IN" sz="1350" baseline="30000" dirty="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4340754" y="5605845"/>
              <a:ext cx="504000" cy="36000"/>
            </a:xfrm>
            <a:custGeom>
              <a:avLst/>
              <a:gdLst>
                <a:gd name="connsiteX0" fmla="*/ 0 w 923731"/>
                <a:gd name="connsiteY0" fmla="*/ 65734 h 93900"/>
                <a:gd name="connsiteX1" fmla="*/ 317241 w 923731"/>
                <a:gd name="connsiteY1" fmla="*/ 420 h 93900"/>
                <a:gd name="connsiteX2" fmla="*/ 569168 w 923731"/>
                <a:gd name="connsiteY2" fmla="*/ 93726 h 93900"/>
                <a:gd name="connsiteX3" fmla="*/ 923731 w 923731"/>
                <a:gd name="connsiteY3" fmla="*/ 19081 h 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731" h="93900">
                  <a:moveTo>
                    <a:pt x="0" y="65734"/>
                  </a:moveTo>
                  <a:cubicBezTo>
                    <a:pt x="111190" y="30744"/>
                    <a:pt x="222380" y="-4245"/>
                    <a:pt x="317241" y="420"/>
                  </a:cubicBezTo>
                  <a:cubicBezTo>
                    <a:pt x="412102" y="5085"/>
                    <a:pt x="468086" y="90616"/>
                    <a:pt x="569168" y="93726"/>
                  </a:cubicBezTo>
                  <a:cubicBezTo>
                    <a:pt x="670250" y="96836"/>
                    <a:pt x="796990" y="57958"/>
                    <a:pt x="923731" y="1908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7" name="Straight Connector 6"/>
            <p:cNvCxnSpPr>
              <a:stCxn id="35" idx="0"/>
            </p:cNvCxnSpPr>
            <p:nvPr/>
          </p:nvCxnSpPr>
          <p:spPr>
            <a:xfrm flipH="1" flipV="1">
              <a:off x="5363056" y="5511085"/>
              <a:ext cx="418" cy="15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863416" y="5526144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>
            <a:grpSpLocks noChangeAspect="1"/>
          </p:cNvGrpSpPr>
          <p:nvPr/>
        </p:nvGrpSpPr>
        <p:grpSpPr>
          <a:xfrm rot="16200000" flipH="1" flipV="1">
            <a:off x="5191934" y="3789575"/>
            <a:ext cx="193409" cy="162000"/>
            <a:chOff x="7371184" y="3676261"/>
            <a:chExt cx="1091681" cy="914400"/>
          </a:xfrm>
        </p:grpSpPr>
        <p:sp>
          <p:nvSpPr>
            <p:cNvPr id="92" name="Flowchart: Collate 91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/>
            <p:cNvCxnSpPr>
              <a:stCxn id="92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lowchart: Delay 93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 rot="16200000">
            <a:off x="6571668" y="4806407"/>
            <a:ext cx="193409" cy="162000"/>
            <a:chOff x="7371184" y="3676261"/>
            <a:chExt cx="1091681" cy="914400"/>
          </a:xfrm>
        </p:grpSpPr>
        <p:sp>
          <p:nvSpPr>
            <p:cNvPr id="89" name="Flowchart: Collate 88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9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lowchart: Delay 90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 rot="16200000">
            <a:off x="6753404" y="1895338"/>
            <a:ext cx="193409" cy="162000"/>
            <a:chOff x="7371184" y="3676261"/>
            <a:chExt cx="1091681" cy="914400"/>
          </a:xfrm>
        </p:grpSpPr>
        <p:sp>
          <p:nvSpPr>
            <p:cNvPr id="86" name="Flowchart: Collate 85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>
              <a:stCxn id="86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Delay 87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62" name="Group 61"/>
          <p:cNvGrpSpPr>
            <a:grpSpLocks noChangeAspect="1"/>
          </p:cNvGrpSpPr>
          <p:nvPr/>
        </p:nvGrpSpPr>
        <p:grpSpPr>
          <a:xfrm flipH="1">
            <a:off x="5612219" y="5252615"/>
            <a:ext cx="193409" cy="162000"/>
            <a:chOff x="7371184" y="3676261"/>
            <a:chExt cx="1091681" cy="914400"/>
          </a:xfrm>
        </p:grpSpPr>
        <p:sp>
          <p:nvSpPr>
            <p:cNvPr id="83" name="Flowchart: Collate 82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>
              <a:stCxn id="83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Delay 84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 rot="5400000" flipH="1">
            <a:off x="3816788" y="3146356"/>
            <a:ext cx="193409" cy="162000"/>
            <a:chOff x="7371184" y="3676261"/>
            <a:chExt cx="1091681" cy="914400"/>
          </a:xfrm>
        </p:grpSpPr>
        <p:sp>
          <p:nvSpPr>
            <p:cNvPr id="80" name="Flowchart: Collate 79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/>
            <p:cNvCxnSpPr>
              <a:stCxn id="80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Delay 81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 rot="5400000" flipH="1">
            <a:off x="3714464" y="2178311"/>
            <a:ext cx="193409" cy="162000"/>
            <a:chOff x="7371184" y="3676261"/>
            <a:chExt cx="1091681" cy="914400"/>
          </a:xfrm>
        </p:grpSpPr>
        <p:sp>
          <p:nvSpPr>
            <p:cNvPr id="77" name="Flowchart: Collate 76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>
              <a:stCxn id="77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lay 78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65" name="Group 64"/>
          <p:cNvGrpSpPr>
            <a:grpSpLocks noChangeAspect="1"/>
          </p:cNvGrpSpPr>
          <p:nvPr/>
        </p:nvGrpSpPr>
        <p:grpSpPr>
          <a:xfrm rot="5400000" flipH="1">
            <a:off x="3714464" y="1688105"/>
            <a:ext cx="193409" cy="162000"/>
            <a:chOff x="7371184" y="3676261"/>
            <a:chExt cx="1091681" cy="914400"/>
          </a:xfrm>
        </p:grpSpPr>
        <p:sp>
          <p:nvSpPr>
            <p:cNvPr id="74" name="Flowchart: Collate 73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>
              <a:stCxn id="74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lowchart: Delay 75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66" name="Group 65"/>
          <p:cNvGrpSpPr>
            <a:grpSpLocks noChangeAspect="1"/>
          </p:cNvGrpSpPr>
          <p:nvPr/>
        </p:nvGrpSpPr>
        <p:grpSpPr>
          <a:xfrm rot="5400000" flipH="1">
            <a:off x="6165772" y="2628527"/>
            <a:ext cx="193409" cy="162000"/>
            <a:chOff x="7371184" y="3676261"/>
            <a:chExt cx="1091681" cy="914400"/>
          </a:xfrm>
        </p:grpSpPr>
        <p:sp>
          <p:nvSpPr>
            <p:cNvPr id="71" name="Flowchart: Collate 70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>
              <a:stCxn id="71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Delay 72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67" name="Group 66"/>
          <p:cNvGrpSpPr>
            <a:grpSpLocks noChangeAspect="1"/>
          </p:cNvGrpSpPr>
          <p:nvPr/>
        </p:nvGrpSpPr>
        <p:grpSpPr>
          <a:xfrm rot="5400000" flipH="1">
            <a:off x="6880397" y="2628527"/>
            <a:ext cx="193409" cy="162000"/>
            <a:chOff x="7371184" y="3676261"/>
            <a:chExt cx="1091681" cy="914400"/>
          </a:xfrm>
        </p:grpSpPr>
        <p:sp>
          <p:nvSpPr>
            <p:cNvPr id="68" name="Flowchart: Collate 67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>
              <a:stCxn id="68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Delay 69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177866" y="3971498"/>
            <a:ext cx="400430" cy="230832"/>
            <a:chOff x="4871821" y="4152330"/>
            <a:chExt cx="533907" cy="307776"/>
          </a:xfrm>
        </p:grpSpPr>
        <p:grpSp>
          <p:nvGrpSpPr>
            <p:cNvPr id="109" name="Group 108"/>
            <p:cNvGrpSpPr/>
            <p:nvPr/>
          </p:nvGrpSpPr>
          <p:grpSpPr>
            <a:xfrm>
              <a:off x="4871821" y="4152330"/>
              <a:ext cx="402249" cy="307776"/>
              <a:chOff x="10153649" y="3636972"/>
              <a:chExt cx="402249" cy="307776"/>
            </a:xfrm>
          </p:grpSpPr>
          <p:sp>
            <p:nvSpPr>
              <p:cNvPr id="110" name="Oval 109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153649" y="3636972"/>
                <a:ext cx="40224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 rot="5400000" flipH="1">
              <a:off x="5279728" y="4168782"/>
              <a:ext cx="0" cy="252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6237265" y="3825269"/>
            <a:ext cx="1120961" cy="1022421"/>
            <a:chOff x="6284352" y="3957357"/>
            <a:chExt cx="1494614" cy="1363228"/>
          </a:xfrm>
        </p:grpSpPr>
        <p:grpSp>
          <p:nvGrpSpPr>
            <p:cNvPr id="119" name="Group 118"/>
            <p:cNvGrpSpPr/>
            <p:nvPr/>
          </p:nvGrpSpPr>
          <p:grpSpPr>
            <a:xfrm>
              <a:off x="6284352" y="4952608"/>
              <a:ext cx="808345" cy="367977"/>
              <a:chOff x="6284352" y="4952608"/>
              <a:chExt cx="808345" cy="3679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694724" y="4952608"/>
                <a:ext cx="397973" cy="307776"/>
                <a:chOff x="10153649" y="3636972"/>
                <a:chExt cx="397973" cy="307776"/>
              </a:xfrm>
            </p:grpSpPr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10172699" y="363831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35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10153649" y="3636972"/>
                  <a:ext cx="397973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>
                      <a:solidFill>
                        <a:srgbClr val="0000CC"/>
                      </a:solidFill>
                    </a:rPr>
                    <a:t>FC</a:t>
                  </a:r>
                </a:p>
              </p:txBody>
            </p:sp>
          </p:grpSp>
          <p:cxnSp>
            <p:nvCxnSpPr>
              <p:cNvPr id="116" name="Straight Connector 115"/>
              <p:cNvCxnSpPr/>
              <p:nvPr/>
            </p:nvCxnSpPr>
            <p:spPr>
              <a:xfrm flipH="1">
                <a:off x="6285552" y="5068585"/>
                <a:ext cx="0" cy="252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rot="5400000" flipH="1">
                <a:off x="6500352" y="4854760"/>
                <a:ext cx="0" cy="432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Connector 119"/>
            <p:cNvCxnSpPr/>
            <p:nvPr/>
          </p:nvCxnSpPr>
          <p:spPr>
            <a:xfrm flipH="1">
              <a:off x="6847485" y="4700608"/>
              <a:ext cx="0" cy="252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690746" y="4419804"/>
              <a:ext cx="380874" cy="3077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00CC"/>
                  </a:solidFill>
                </a:rPr>
                <a:t>LS</a:t>
              </a:r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H="1">
              <a:off x="6859161" y="4167804"/>
              <a:ext cx="0" cy="252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 flipH="1">
              <a:off x="7154436" y="4424979"/>
              <a:ext cx="0" cy="25200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6678262" y="3957357"/>
              <a:ext cx="53476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FF0000"/>
                  </a:solidFill>
                </a:rPr>
                <a:t>V</a:t>
              </a:r>
              <a:r>
                <a:rPr lang="en-IN" sz="900" baseline="30000" dirty="0">
                  <a:solidFill>
                    <a:srgbClr val="FF0000"/>
                  </a:solidFill>
                </a:rPr>
                <a:t>MAX</a:t>
              </a:r>
              <a:endParaRPr lang="en-IN" sz="135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246342" y="4419804"/>
              <a:ext cx="53262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C00000"/>
                  </a:solidFill>
                </a:rPr>
                <a:t>TPM</a:t>
              </a:r>
              <a:endParaRPr lang="en-IN" sz="13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383602" y="4933048"/>
            <a:ext cx="293670" cy="527525"/>
            <a:chOff x="5146135" y="5434395"/>
            <a:chExt cx="391559" cy="703367"/>
          </a:xfrm>
        </p:grpSpPr>
        <p:grpSp>
          <p:nvGrpSpPr>
            <p:cNvPr id="100" name="Group 99"/>
            <p:cNvGrpSpPr/>
            <p:nvPr/>
          </p:nvGrpSpPr>
          <p:grpSpPr>
            <a:xfrm>
              <a:off x="5146135" y="5829986"/>
              <a:ext cx="391559" cy="307776"/>
              <a:chOff x="10153649" y="3636972"/>
              <a:chExt cx="391559" cy="307776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0153649" y="3636972"/>
                <a:ext cx="39155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cxnSp>
          <p:nvCxnSpPr>
            <p:cNvPr id="137" name="Straight Connector 136"/>
            <p:cNvCxnSpPr/>
            <p:nvPr/>
          </p:nvCxnSpPr>
          <p:spPr>
            <a:xfrm flipH="1">
              <a:off x="5300098" y="5449974"/>
              <a:ext cx="0" cy="396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 flipH="1">
              <a:off x="5348191" y="5380395"/>
              <a:ext cx="0" cy="108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3798381" y="2906747"/>
            <a:ext cx="353207" cy="230832"/>
            <a:chOff x="3032506" y="2732663"/>
            <a:chExt cx="470943" cy="307776"/>
          </a:xfrm>
        </p:grpSpPr>
        <p:grpSp>
          <p:nvGrpSpPr>
            <p:cNvPr id="112" name="Group 111"/>
            <p:cNvGrpSpPr/>
            <p:nvPr/>
          </p:nvGrpSpPr>
          <p:grpSpPr>
            <a:xfrm>
              <a:off x="3032506" y="2732663"/>
              <a:ext cx="402249" cy="307776"/>
              <a:chOff x="10153649" y="3636972"/>
              <a:chExt cx="402249" cy="307776"/>
            </a:xfrm>
          </p:grpSpPr>
          <p:sp>
            <p:nvSpPr>
              <p:cNvPr id="113" name="Oval 112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153649" y="3636972"/>
                <a:ext cx="40224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 rot="5400000" flipH="1">
              <a:off x="3413449" y="2794981"/>
              <a:ext cx="0" cy="180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3696562" y="1956699"/>
            <a:ext cx="500251" cy="1034038"/>
            <a:chOff x="2896748" y="1465931"/>
            <a:chExt cx="667001" cy="1378717"/>
          </a:xfrm>
        </p:grpSpPr>
        <p:grpSp>
          <p:nvGrpSpPr>
            <p:cNvPr id="106" name="Group 105"/>
            <p:cNvGrpSpPr/>
            <p:nvPr/>
          </p:nvGrpSpPr>
          <p:grpSpPr>
            <a:xfrm>
              <a:off x="2896748" y="1465931"/>
              <a:ext cx="391559" cy="307776"/>
              <a:chOff x="10153649" y="3636972"/>
              <a:chExt cx="391559" cy="307776"/>
            </a:xfrm>
          </p:grpSpPr>
          <p:sp>
            <p:nvSpPr>
              <p:cNvPr id="107" name="Oval 106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0153649" y="3636972"/>
                <a:ext cx="39155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 flipH="1">
              <a:off x="3562443" y="1620648"/>
              <a:ext cx="0" cy="1224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 flipH="1">
              <a:off x="3383749" y="1432101"/>
              <a:ext cx="0" cy="360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>
            <a:off x="5829993" y="1850172"/>
            <a:ext cx="951557" cy="365059"/>
            <a:chOff x="5741322" y="1323894"/>
            <a:chExt cx="1268743" cy="486745"/>
          </a:xfrm>
        </p:grpSpPr>
        <p:grpSp>
          <p:nvGrpSpPr>
            <p:cNvPr id="124" name="Group 123"/>
            <p:cNvGrpSpPr/>
            <p:nvPr/>
          </p:nvGrpSpPr>
          <p:grpSpPr>
            <a:xfrm>
              <a:off x="5741322" y="1323894"/>
              <a:ext cx="406523" cy="307776"/>
              <a:chOff x="10153649" y="3636972"/>
              <a:chExt cx="406523" cy="307776"/>
            </a:xfrm>
          </p:grpSpPr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0153649" y="3636972"/>
                <a:ext cx="40652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cxnSp>
          <p:nvCxnSpPr>
            <p:cNvPr id="154" name="Straight Connector 153"/>
            <p:cNvCxnSpPr/>
            <p:nvPr/>
          </p:nvCxnSpPr>
          <p:spPr>
            <a:xfrm flipH="1">
              <a:off x="5907443" y="1630639"/>
              <a:ext cx="0" cy="180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 flipH="1">
              <a:off x="6524065" y="952430"/>
              <a:ext cx="0" cy="972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6698328" y="2393365"/>
            <a:ext cx="449117" cy="230832"/>
            <a:chOff x="6899099" y="2048153"/>
            <a:chExt cx="598822" cy="307776"/>
          </a:xfrm>
        </p:grpSpPr>
        <p:grpSp>
          <p:nvGrpSpPr>
            <p:cNvPr id="103" name="Group 102"/>
            <p:cNvGrpSpPr/>
            <p:nvPr/>
          </p:nvGrpSpPr>
          <p:grpSpPr>
            <a:xfrm>
              <a:off x="7106362" y="2048153"/>
              <a:ext cx="391559" cy="307776"/>
              <a:chOff x="10153649" y="3636972"/>
              <a:chExt cx="391559" cy="307776"/>
            </a:xfrm>
          </p:grpSpPr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0153649" y="3636972"/>
                <a:ext cx="39155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cxnSp>
          <p:nvCxnSpPr>
            <p:cNvPr id="156" name="Straight Connector 155"/>
            <p:cNvCxnSpPr/>
            <p:nvPr/>
          </p:nvCxnSpPr>
          <p:spPr>
            <a:xfrm rot="5400000" flipH="1">
              <a:off x="7007099" y="2094982"/>
              <a:ext cx="0" cy="216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3569359" y="1451010"/>
            <a:ext cx="847211" cy="851532"/>
            <a:chOff x="2727143" y="791680"/>
            <a:chExt cx="1129615" cy="1135376"/>
          </a:xfrm>
        </p:grpSpPr>
        <p:grpSp>
          <p:nvGrpSpPr>
            <p:cNvPr id="159" name="Group 158"/>
            <p:cNvGrpSpPr/>
            <p:nvPr/>
          </p:nvGrpSpPr>
          <p:grpSpPr>
            <a:xfrm>
              <a:off x="2727143" y="791680"/>
              <a:ext cx="567941" cy="480119"/>
              <a:chOff x="2727143" y="791680"/>
              <a:chExt cx="567941" cy="480119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2897111" y="791680"/>
                <a:ext cx="397973" cy="307776"/>
                <a:chOff x="10153649" y="3636972"/>
                <a:chExt cx="397973" cy="307776"/>
              </a:xfrm>
            </p:grpSpPr>
            <p:sp>
              <p:nvSpPr>
                <p:cNvPr id="122" name="Oval 121"/>
                <p:cNvSpPr>
                  <a:spLocks noChangeAspect="1"/>
                </p:cNvSpPr>
                <p:nvPr/>
              </p:nvSpPr>
              <p:spPr>
                <a:xfrm>
                  <a:off x="10172699" y="363831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35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0153649" y="3636972"/>
                  <a:ext cx="397973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>
                      <a:solidFill>
                        <a:srgbClr val="0000CC"/>
                      </a:solidFill>
                    </a:rPr>
                    <a:t>FC</a:t>
                  </a:r>
                </a:p>
              </p:txBody>
            </p:sp>
          </p:grpSp>
          <p:cxnSp>
            <p:nvCxnSpPr>
              <p:cNvPr id="157" name="Straight Connector 156"/>
              <p:cNvCxnSpPr/>
              <p:nvPr/>
            </p:nvCxnSpPr>
            <p:spPr>
              <a:xfrm flipH="1">
                <a:off x="2735618" y="947799"/>
                <a:ext cx="0" cy="324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5400000" flipH="1">
                <a:off x="2817143" y="848349"/>
                <a:ext cx="0" cy="180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3192124" y="809293"/>
              <a:ext cx="664634" cy="1117763"/>
              <a:chOff x="3192124" y="809293"/>
              <a:chExt cx="664634" cy="1117763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3497256" y="809293"/>
                <a:ext cx="359502" cy="307776"/>
                <a:chOff x="10153649" y="3636972"/>
                <a:chExt cx="359502" cy="307776"/>
              </a:xfrm>
            </p:grpSpPr>
            <p:sp>
              <p:nvSpPr>
                <p:cNvPr id="131" name="Oval 130"/>
                <p:cNvSpPr>
                  <a:spLocks noChangeAspect="1"/>
                </p:cNvSpPr>
                <p:nvPr/>
              </p:nvSpPr>
              <p:spPr>
                <a:xfrm>
                  <a:off x="10172699" y="363831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35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10153649" y="3636972"/>
                  <a:ext cx="35950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>
                      <a:solidFill>
                        <a:srgbClr val="0000CC"/>
                      </a:solidFill>
                    </a:rPr>
                    <a:t> X</a:t>
                  </a:r>
                </a:p>
              </p:txBody>
            </p:sp>
          </p:grpSp>
          <p:cxnSp>
            <p:nvCxnSpPr>
              <p:cNvPr id="141" name="Straight Connector 140"/>
              <p:cNvCxnSpPr/>
              <p:nvPr/>
            </p:nvCxnSpPr>
            <p:spPr>
              <a:xfrm rot="5400000">
                <a:off x="3354124" y="784311"/>
                <a:ext cx="0" cy="324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>
                <a:off x="3654191" y="1099056"/>
                <a:ext cx="0" cy="828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" name="Group 176"/>
          <p:cNvGrpSpPr/>
          <p:nvPr/>
        </p:nvGrpSpPr>
        <p:grpSpPr>
          <a:xfrm>
            <a:off x="6075000" y="2408463"/>
            <a:ext cx="363747" cy="347057"/>
            <a:chOff x="6067996" y="2068282"/>
            <a:chExt cx="484995" cy="462743"/>
          </a:xfrm>
        </p:grpSpPr>
        <p:grpSp>
          <p:nvGrpSpPr>
            <p:cNvPr id="172" name="Group 171"/>
            <p:cNvGrpSpPr/>
            <p:nvPr/>
          </p:nvGrpSpPr>
          <p:grpSpPr>
            <a:xfrm>
              <a:off x="6155018" y="2068282"/>
              <a:ext cx="397973" cy="307776"/>
              <a:chOff x="10153649" y="3636972"/>
              <a:chExt cx="397973" cy="307776"/>
            </a:xfrm>
          </p:grpSpPr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0153649" y="3636972"/>
                <a:ext cx="39797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 flipH="1">
              <a:off x="6071146" y="2207025"/>
              <a:ext cx="0" cy="324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 flipH="1">
              <a:off x="6121996" y="2143575"/>
              <a:ext cx="0" cy="108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5176395" y="1843490"/>
            <a:ext cx="1077639" cy="916473"/>
            <a:chOff x="4869859" y="1314985"/>
            <a:chExt cx="1436852" cy="1221964"/>
          </a:xfrm>
        </p:grpSpPr>
        <p:grpSp>
          <p:nvGrpSpPr>
            <p:cNvPr id="200" name="Group 199"/>
            <p:cNvGrpSpPr/>
            <p:nvPr/>
          </p:nvGrpSpPr>
          <p:grpSpPr>
            <a:xfrm>
              <a:off x="4934077" y="1314985"/>
              <a:ext cx="1372634" cy="754244"/>
              <a:chOff x="4934077" y="1314985"/>
              <a:chExt cx="1372634" cy="754244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flipH="1">
                <a:off x="6306711" y="1853229"/>
                <a:ext cx="0" cy="216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5117571" y="1314985"/>
                <a:ext cx="0" cy="396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5400000" flipH="1">
                <a:off x="5777991" y="1335922"/>
                <a:ext cx="0" cy="1044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oup 194"/>
              <p:cNvGrpSpPr/>
              <p:nvPr/>
            </p:nvGrpSpPr>
            <p:grpSpPr>
              <a:xfrm>
                <a:off x="4934077" y="1712352"/>
                <a:ext cx="408659" cy="312029"/>
                <a:chOff x="4314031" y="4153875"/>
                <a:chExt cx="408659" cy="312029"/>
              </a:xfrm>
            </p:grpSpPr>
            <p:sp>
              <p:nvSpPr>
                <p:cNvPr id="196" name="Oval 195"/>
                <p:cNvSpPr>
                  <a:spLocks noChangeAspect="1"/>
                </p:cNvSpPr>
                <p:nvPr/>
              </p:nvSpPr>
              <p:spPr>
                <a:xfrm>
                  <a:off x="4354475" y="4153875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35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4314031" y="4158128"/>
                  <a:ext cx="408659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>
                      <a:solidFill>
                        <a:srgbClr val="C00000"/>
                      </a:solidFill>
                    </a:rPr>
                    <a:t>CC</a:t>
                  </a:r>
                </a:p>
              </p:txBody>
            </p:sp>
          </p:grpSp>
        </p:grpSp>
        <p:grpSp>
          <p:nvGrpSpPr>
            <p:cNvPr id="214" name="Group 213"/>
            <p:cNvGrpSpPr/>
            <p:nvPr/>
          </p:nvGrpSpPr>
          <p:grpSpPr>
            <a:xfrm>
              <a:off x="4869859" y="1998648"/>
              <a:ext cx="648039" cy="538301"/>
              <a:chOff x="4869859" y="1998648"/>
              <a:chExt cx="648039" cy="538301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 rot="10800000" flipH="1">
                <a:off x="5117571" y="1998648"/>
                <a:ext cx="0" cy="252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4869859" y="2229173"/>
                <a:ext cx="64803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err="1">
                    <a:solidFill>
                      <a:srgbClr val="C00000"/>
                    </a:solidFill>
                  </a:rPr>
                  <a:t>x</a:t>
                </a:r>
                <a:r>
                  <a:rPr lang="en-IN" sz="900" baseline="-25000" dirty="0" err="1">
                    <a:solidFill>
                      <a:srgbClr val="C00000"/>
                    </a:solidFill>
                  </a:rPr>
                  <a:t>C</a:t>
                </a:r>
                <a:r>
                  <a:rPr lang="en-IN" sz="900" baseline="30000" dirty="0" err="1">
                    <a:solidFill>
                      <a:srgbClr val="C00000"/>
                    </a:solidFill>
                  </a:rPr>
                  <a:t>R</a:t>
                </a:r>
                <a:r>
                  <a:rPr lang="en-IN" sz="900" baseline="30000" dirty="0">
                    <a:solidFill>
                      <a:srgbClr val="C00000"/>
                    </a:solidFill>
                  </a:rPr>
                  <a:t> MAX</a:t>
                </a:r>
                <a:endParaRPr lang="en-IN" sz="1350" baseline="300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24" name="Group 223"/>
          <p:cNvGrpSpPr/>
          <p:nvPr/>
        </p:nvGrpSpPr>
        <p:grpSpPr>
          <a:xfrm>
            <a:off x="4377208" y="1462687"/>
            <a:ext cx="901794" cy="1570469"/>
            <a:chOff x="3811308" y="828350"/>
            <a:chExt cx="1202391" cy="2093958"/>
          </a:xfrm>
        </p:grpSpPr>
        <p:cxnSp>
          <p:nvCxnSpPr>
            <p:cNvPr id="183" name="Straight Connector 182"/>
            <p:cNvCxnSpPr/>
            <p:nvPr/>
          </p:nvCxnSpPr>
          <p:spPr>
            <a:xfrm rot="5400000">
              <a:off x="3973308" y="810771"/>
              <a:ext cx="0" cy="324000"/>
            </a:xfrm>
            <a:prstGeom prst="line">
              <a:avLst/>
            </a:prstGeom>
            <a:ln w="12700">
              <a:solidFill>
                <a:srgbClr val="FF3399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H="1">
              <a:off x="4272468" y="1122308"/>
              <a:ext cx="0" cy="1800000"/>
            </a:xfrm>
            <a:prstGeom prst="line">
              <a:avLst/>
            </a:prstGeom>
            <a:ln w="1270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222"/>
            <p:cNvGrpSpPr/>
            <p:nvPr/>
          </p:nvGrpSpPr>
          <p:grpSpPr>
            <a:xfrm>
              <a:off x="4104244" y="838898"/>
              <a:ext cx="408658" cy="307776"/>
              <a:chOff x="4104244" y="838898"/>
              <a:chExt cx="408658" cy="307776"/>
            </a:xfrm>
          </p:grpSpPr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>
                <a:off x="4132507" y="83999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104244" y="838898"/>
                <a:ext cx="408658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FF3399"/>
                    </a:solidFill>
                  </a:rPr>
                  <a:t>CC</a:t>
                </a: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4427741" y="828350"/>
              <a:ext cx="585958" cy="307776"/>
              <a:chOff x="4427741" y="828350"/>
              <a:chExt cx="585958" cy="307776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 rot="5400000" flipH="1">
                <a:off x="4553741" y="852981"/>
                <a:ext cx="0" cy="25200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/>
              <p:cNvSpPr txBox="1"/>
              <p:nvPr/>
            </p:nvSpPr>
            <p:spPr>
              <a:xfrm>
                <a:off x="4645648" y="828350"/>
                <a:ext cx="368051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err="1">
                    <a:solidFill>
                      <a:srgbClr val="FF3399"/>
                    </a:solidFill>
                  </a:rPr>
                  <a:t>x</a:t>
                </a:r>
                <a:r>
                  <a:rPr lang="en-IN" sz="900" baseline="-25000" dirty="0" err="1">
                    <a:solidFill>
                      <a:srgbClr val="FF3399"/>
                    </a:solidFill>
                  </a:rPr>
                  <a:t>B</a:t>
                </a:r>
                <a:endParaRPr lang="en-IN" sz="1350" dirty="0">
                  <a:solidFill>
                    <a:srgbClr val="FF3399"/>
                  </a:solidFill>
                </a:endParaRPr>
              </a:p>
            </p:txBody>
          </p:sp>
        </p:grpSp>
      </p:grpSp>
      <p:grpSp>
        <p:nvGrpSpPr>
          <p:cNvPr id="212" name="Group 211"/>
          <p:cNvGrpSpPr/>
          <p:nvPr/>
        </p:nvGrpSpPr>
        <p:grpSpPr>
          <a:xfrm>
            <a:off x="3726905" y="2516257"/>
            <a:ext cx="497252" cy="375761"/>
            <a:chOff x="2937208" y="2212008"/>
            <a:chExt cx="663003" cy="501014"/>
          </a:xfrm>
        </p:grpSpPr>
        <p:cxnSp>
          <p:nvCxnSpPr>
            <p:cNvPr id="205" name="Straight Connector 204"/>
            <p:cNvCxnSpPr/>
            <p:nvPr/>
          </p:nvCxnSpPr>
          <p:spPr>
            <a:xfrm flipH="1">
              <a:off x="3195483" y="2461022"/>
              <a:ext cx="0" cy="25200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2937208" y="2212008"/>
              <a:ext cx="66300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 err="1">
                  <a:solidFill>
                    <a:srgbClr val="C00000"/>
                  </a:solidFill>
                </a:rPr>
                <a:t>T</a:t>
              </a:r>
              <a:r>
                <a:rPr lang="en-IN" sz="900" baseline="-25000" dirty="0" err="1">
                  <a:solidFill>
                    <a:srgbClr val="C00000"/>
                  </a:solidFill>
                </a:rPr>
                <a:t>rxr</a:t>
              </a:r>
              <a:r>
                <a:rPr lang="en-IN" sz="900" baseline="30000" dirty="0">
                  <a:solidFill>
                    <a:srgbClr val="C00000"/>
                  </a:solidFill>
                </a:rPr>
                <a:t> MAX</a:t>
              </a:r>
              <a:endParaRPr lang="en-IN" sz="1350" baseline="30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053125" y="1948697"/>
            <a:ext cx="643436" cy="323165"/>
            <a:chOff x="2038834" y="1455262"/>
            <a:chExt cx="857914" cy="430887"/>
          </a:xfrm>
        </p:grpSpPr>
        <p:cxnSp>
          <p:nvCxnSpPr>
            <p:cNvPr id="207" name="Straight Connector 206"/>
            <p:cNvCxnSpPr/>
            <p:nvPr/>
          </p:nvCxnSpPr>
          <p:spPr>
            <a:xfrm rot="16200000" flipH="1">
              <a:off x="2770748" y="1499056"/>
              <a:ext cx="0" cy="25200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038834" y="1455262"/>
              <a:ext cx="733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err="1">
                  <a:solidFill>
                    <a:srgbClr val="C00000"/>
                  </a:solidFill>
                </a:rPr>
                <a:t>LVL</a:t>
              </a:r>
              <a:r>
                <a:rPr lang="en-IN" sz="900" baseline="-25000" dirty="0" err="1">
                  <a:solidFill>
                    <a:srgbClr val="C00000"/>
                  </a:solidFill>
                </a:rPr>
                <a:t>rxr</a:t>
              </a:r>
              <a:r>
                <a:rPr lang="en-IN" sz="900" baseline="30000" dirty="0">
                  <a:solidFill>
                    <a:srgbClr val="C00000"/>
                  </a:solidFill>
                </a:rPr>
                <a:t> MAX</a:t>
              </a:r>
              <a:endParaRPr lang="en-IN" sz="1350" baseline="30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317558" y="3945307"/>
            <a:ext cx="1440252" cy="1582936"/>
            <a:chOff x="3724744" y="4117409"/>
            <a:chExt cx="1920336" cy="2110581"/>
          </a:xfrm>
        </p:grpSpPr>
        <p:grpSp>
          <p:nvGrpSpPr>
            <p:cNvPr id="209" name="Group 208"/>
            <p:cNvGrpSpPr/>
            <p:nvPr/>
          </p:nvGrpSpPr>
          <p:grpSpPr>
            <a:xfrm>
              <a:off x="4314031" y="4153875"/>
              <a:ext cx="1331049" cy="2074115"/>
              <a:chOff x="4314031" y="4153875"/>
              <a:chExt cx="1331049" cy="2074115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rot="16200000">
                <a:off x="4766467" y="4170197"/>
                <a:ext cx="0" cy="252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/>
            </p:nvGrpSpPr>
            <p:grpSpPr>
              <a:xfrm>
                <a:off x="4314031" y="4153875"/>
                <a:ext cx="1331049" cy="2074115"/>
                <a:chOff x="4314031" y="4153875"/>
                <a:chExt cx="1331049" cy="2074115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4314031" y="4153875"/>
                  <a:ext cx="408659" cy="312029"/>
                  <a:chOff x="4314031" y="4153875"/>
                  <a:chExt cx="408659" cy="312029"/>
                </a:xfrm>
              </p:grpSpPr>
              <p:sp>
                <p:nvSpPr>
                  <p:cNvPr id="166" name="Oval 165"/>
                  <p:cNvSpPr>
                    <a:spLocks noChangeAspect="1"/>
                  </p:cNvSpPr>
                  <p:nvPr/>
                </p:nvSpPr>
                <p:spPr>
                  <a:xfrm>
                    <a:off x="4354475" y="4153875"/>
                    <a:ext cx="274320" cy="27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4314031" y="4158128"/>
                    <a:ext cx="40865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900" dirty="0">
                        <a:solidFill>
                          <a:srgbClr val="C00000"/>
                        </a:solidFill>
                      </a:rPr>
                      <a:t>CC</a:t>
                    </a:r>
                  </a:p>
                </p:txBody>
              </p:sp>
            </p:grpSp>
            <p:cxnSp>
              <p:nvCxnSpPr>
                <p:cNvPr id="169" name="Straight Connector 168"/>
                <p:cNvCxnSpPr/>
                <p:nvPr/>
              </p:nvCxnSpPr>
              <p:spPr>
                <a:xfrm rot="5400000" flipH="1">
                  <a:off x="5069080" y="5632049"/>
                  <a:ext cx="0" cy="1152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>
                  <a:off x="4499986" y="4427990"/>
                  <a:ext cx="0" cy="180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9" name="Group 218"/>
            <p:cNvGrpSpPr/>
            <p:nvPr/>
          </p:nvGrpSpPr>
          <p:grpSpPr>
            <a:xfrm>
              <a:off x="3724744" y="4117409"/>
              <a:ext cx="624531" cy="307776"/>
              <a:chOff x="3724744" y="4117409"/>
              <a:chExt cx="624531" cy="307776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 rot="16200000">
                <a:off x="4218063" y="4164829"/>
                <a:ext cx="0" cy="252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3724744" y="4117409"/>
                <a:ext cx="624531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err="1">
                    <a:solidFill>
                      <a:srgbClr val="C00000"/>
                    </a:solidFill>
                  </a:rPr>
                  <a:t>x</a:t>
                </a:r>
                <a:r>
                  <a:rPr lang="en-IN" sz="900" baseline="-25000" dirty="0" err="1">
                    <a:solidFill>
                      <a:srgbClr val="C00000"/>
                    </a:solidFill>
                  </a:rPr>
                  <a:t>C</a:t>
                </a:r>
                <a:r>
                  <a:rPr lang="en-IN" sz="900" baseline="30000" dirty="0" err="1">
                    <a:solidFill>
                      <a:srgbClr val="C00000"/>
                    </a:solidFill>
                  </a:rPr>
                  <a:t>P</a:t>
                </a:r>
                <a:r>
                  <a:rPr lang="en-IN" sz="900" baseline="30000" dirty="0">
                    <a:solidFill>
                      <a:srgbClr val="C00000"/>
                    </a:solidFill>
                  </a:rPr>
                  <a:t> MIN</a:t>
                </a:r>
                <a:endParaRPr lang="en-IN" sz="135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172227" y="3196774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3399"/>
                </a:solidFill>
              </a:rPr>
              <a:t>Economic CV: </a:t>
            </a:r>
            <a:r>
              <a:rPr lang="en-IN" b="1" dirty="0" err="1">
                <a:solidFill>
                  <a:srgbClr val="FF3399"/>
                </a:solidFill>
              </a:rPr>
              <a:t>x</a:t>
            </a:r>
            <a:r>
              <a:rPr lang="en-IN" b="1" baseline="-25000" dirty="0" err="1">
                <a:solidFill>
                  <a:srgbClr val="FF3399"/>
                </a:solidFill>
              </a:rPr>
              <a:t>B</a:t>
            </a:r>
            <a:r>
              <a:rPr lang="en-IN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45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Plantwide</a:t>
            </a:r>
            <a:r>
              <a:rPr lang="en-IN" dirty="0"/>
              <a:t> Control Structure, CS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66376" y="1573394"/>
            <a:ext cx="4488600" cy="4111622"/>
            <a:chOff x="1123034" y="1145358"/>
            <a:chExt cx="5984799" cy="5482163"/>
          </a:xfrm>
        </p:grpSpPr>
        <p:grpSp>
          <p:nvGrpSpPr>
            <p:cNvPr id="5" name="Group 4"/>
            <p:cNvGrpSpPr/>
            <p:nvPr/>
          </p:nvGrpSpPr>
          <p:grpSpPr>
            <a:xfrm>
              <a:off x="1123034" y="1145358"/>
              <a:ext cx="5984799" cy="5482163"/>
              <a:chOff x="1123034" y="1145358"/>
              <a:chExt cx="5984799" cy="548216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483567" y="1464911"/>
                <a:ext cx="4996126" cy="4945222"/>
                <a:chOff x="1483567" y="1007708"/>
                <a:chExt cx="4996126" cy="494522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894113" y="2279749"/>
                  <a:ext cx="1511220" cy="1063690"/>
                  <a:chOff x="1922106" y="3054189"/>
                  <a:chExt cx="1511220" cy="1063690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922106" y="3054189"/>
                    <a:ext cx="1399592" cy="1063690"/>
                    <a:chOff x="1922106" y="3054189"/>
                    <a:chExt cx="1399592" cy="1063690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 rot="16200000">
                      <a:off x="2321718" y="3118034"/>
                      <a:ext cx="1063690" cy="936000"/>
                      <a:chOff x="2090058" y="3051113"/>
                      <a:chExt cx="1063690" cy="936000"/>
                    </a:xfrm>
                  </p:grpSpPr>
                  <p:sp>
                    <p:nvSpPr>
                      <p:cNvPr id="56" name="Flowchart: Delay 55"/>
                      <p:cNvSpPr/>
                      <p:nvPr/>
                    </p:nvSpPr>
                    <p:spPr>
                      <a:xfrm>
                        <a:off x="2976466" y="3057268"/>
                        <a:ext cx="177282" cy="928800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350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2090058" y="3051113"/>
                        <a:ext cx="900000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en-IN" sz="1350"/>
                      </a:p>
                    </p:txBody>
                  </p:sp>
                </p:grp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1922106" y="3751854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1925212" y="4016222"/>
                      <a:ext cx="1147665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634341" y="3752804"/>
                      <a:ext cx="432000" cy="252000"/>
                      <a:chOff x="5775649" y="3761185"/>
                      <a:chExt cx="323460" cy="534007"/>
                    </a:xfrm>
                  </p:grpSpPr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H="1">
                        <a:off x="5775649" y="3761185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/>
                      <p:cNvCxnSpPr/>
                      <p:nvPr/>
                    </p:nvCxnSpPr>
                    <p:spPr>
                      <a:xfrm flipH="1" flipV="1">
                        <a:off x="5778758" y="4025552"/>
                        <a:ext cx="320351" cy="2696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Freeform 52"/>
                    <p:cNvSpPr/>
                    <p:nvPr/>
                  </p:nvSpPr>
                  <p:spPr>
                    <a:xfrm>
                      <a:off x="2397967" y="3273653"/>
                      <a:ext cx="923731" cy="93900"/>
                    </a:xfrm>
                    <a:custGeom>
                      <a:avLst/>
                      <a:gdLst>
                        <a:gd name="connsiteX0" fmla="*/ 0 w 923731"/>
                        <a:gd name="connsiteY0" fmla="*/ 65734 h 93900"/>
                        <a:gd name="connsiteX1" fmla="*/ 317241 w 923731"/>
                        <a:gd name="connsiteY1" fmla="*/ 420 h 93900"/>
                        <a:gd name="connsiteX2" fmla="*/ 569168 w 923731"/>
                        <a:gd name="connsiteY2" fmla="*/ 93726 h 93900"/>
                        <a:gd name="connsiteX3" fmla="*/ 923731 w 923731"/>
                        <a:gd name="connsiteY3" fmla="*/ 19081 h 93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23731" h="93900">
                          <a:moveTo>
                            <a:pt x="0" y="65734"/>
                          </a:moveTo>
                          <a:cubicBezTo>
                            <a:pt x="111190" y="30744"/>
                            <a:pt x="222380" y="-4245"/>
                            <a:pt x="317241" y="420"/>
                          </a:cubicBezTo>
                          <a:cubicBezTo>
                            <a:pt x="412102" y="5085"/>
                            <a:pt x="468086" y="90616"/>
                            <a:pt x="569168" y="93726"/>
                          </a:cubicBezTo>
                          <a:cubicBezTo>
                            <a:pt x="670250" y="96836"/>
                            <a:pt x="796990" y="57958"/>
                            <a:pt x="923731" y="19081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350"/>
                    </a:p>
                  </p:txBody>
                </p:sp>
              </p:grp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370642" y="3412644"/>
                    <a:ext cx="10626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1200" dirty="0"/>
                      <a:t>A + B → C</a:t>
                    </a: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483567" y="1017025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483567" y="1673279"/>
                  <a:ext cx="136469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848265" y="1017019"/>
                  <a:ext cx="0" cy="12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57" idx="1"/>
                </p:cNvCxnSpPr>
                <p:nvPr/>
              </p:nvCxnSpPr>
              <p:spPr>
                <a:xfrm flipH="1">
                  <a:off x="2820272" y="3343439"/>
                  <a:ext cx="0" cy="3421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0272" y="3676261"/>
                  <a:ext cx="150913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2974548" y="3417726"/>
                  <a:ext cx="3240000" cy="530289"/>
                </a:xfrm>
                <a:prstGeom prst="roundRect">
                  <a:avLst>
                    <a:gd name="adj" fmla="val 29932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 sz="1350"/>
                </a:p>
              </p:txBody>
            </p:sp>
            <p:grpSp>
              <p:nvGrpSpPr>
                <p:cNvPr id="22" name="Group 21"/>
                <p:cNvGrpSpPr>
                  <a:grpSpLocks noChangeAspect="1"/>
                </p:cNvGrpSpPr>
                <p:nvPr/>
              </p:nvGrpSpPr>
              <p:grpSpPr>
                <a:xfrm>
                  <a:off x="5314239" y="1304661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16112" y="1886479"/>
                  <a:ext cx="396000" cy="252000"/>
                  <a:chOff x="5533053" y="3035382"/>
                  <a:chExt cx="914400" cy="914400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5533053" y="3035382"/>
                    <a:ext cx="914400" cy="914400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sp>
                <p:nvSpPr>
                  <p:cNvPr id="41" name="Freeform 40"/>
                  <p:cNvSpPr/>
                  <p:nvPr/>
                </p:nvSpPr>
                <p:spPr>
                  <a:xfrm>
                    <a:off x="5542010" y="3417493"/>
                    <a:ext cx="900000" cy="93900"/>
                  </a:xfrm>
                  <a:custGeom>
                    <a:avLst/>
                    <a:gdLst>
                      <a:gd name="connsiteX0" fmla="*/ 0 w 923731"/>
                      <a:gd name="connsiteY0" fmla="*/ 65734 h 93900"/>
                      <a:gd name="connsiteX1" fmla="*/ 317241 w 923731"/>
                      <a:gd name="connsiteY1" fmla="*/ 420 h 93900"/>
                      <a:gd name="connsiteX2" fmla="*/ 569168 w 923731"/>
                      <a:gd name="connsiteY2" fmla="*/ 93726 h 93900"/>
                      <a:gd name="connsiteX3" fmla="*/ 923731 w 923731"/>
                      <a:gd name="connsiteY3" fmla="*/ 19081 h 93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3731" h="93900">
                        <a:moveTo>
                          <a:pt x="0" y="65734"/>
                        </a:moveTo>
                        <a:cubicBezTo>
                          <a:pt x="111190" y="30744"/>
                          <a:pt x="222380" y="-4245"/>
                          <a:pt x="317241" y="420"/>
                        </a:cubicBezTo>
                        <a:cubicBezTo>
                          <a:pt x="412102" y="5085"/>
                          <a:pt x="468086" y="90616"/>
                          <a:pt x="569168" y="93726"/>
                        </a:cubicBezTo>
                        <a:cubicBezTo>
                          <a:pt x="670250" y="96836"/>
                          <a:pt x="796990" y="57958"/>
                          <a:pt x="923731" y="19081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619807" y="1763332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622914" y="2148999"/>
                  <a:ext cx="0" cy="10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859693" y="2270417"/>
                  <a:ext cx="1620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/>
                <p:cNvGrpSpPr>
                  <a:grpSpLocks noChangeAspect="1"/>
                </p:cNvGrpSpPr>
                <p:nvPr/>
              </p:nvGrpSpPr>
              <p:grpSpPr>
                <a:xfrm>
                  <a:off x="5057255" y="5198636"/>
                  <a:ext cx="612437" cy="468000"/>
                  <a:chOff x="6510195" y="1737081"/>
                  <a:chExt cx="1186386" cy="906588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6671388" y="1754155"/>
                    <a:ext cx="864000" cy="86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IN" sz="1350"/>
                  </a:p>
                </p:txBody>
              </p: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510195" y="1737081"/>
                    <a:ext cx="1186386" cy="906588"/>
                    <a:chOff x="7679312" y="1348676"/>
                    <a:chExt cx="1186386" cy="906588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>
                      <a:off x="7893698" y="1348676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H="1">
                      <a:off x="7679312" y="1803132"/>
                      <a:ext cx="972000" cy="45213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>
                      <a:off x="7893698" y="1800808"/>
                      <a:ext cx="7560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8" name="Straight Connector 27"/>
                <p:cNvCxnSpPr>
                  <a:stCxn id="21" idx="3"/>
                </p:cNvCxnSpPr>
                <p:nvPr/>
              </p:nvCxnSpPr>
              <p:spPr>
                <a:xfrm>
                  <a:off x="4594548" y="5302871"/>
                  <a:ext cx="0" cy="648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594015" y="5430457"/>
                  <a:ext cx="540000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594015" y="5952930"/>
                  <a:ext cx="188567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6466117" y="1007708"/>
                  <a:ext cx="0" cy="12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2848265" y="1017866"/>
                  <a:ext cx="36178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endCxn id="21" idx="1"/>
                </p:cNvCxnSpPr>
                <p:nvPr/>
              </p:nvCxnSpPr>
              <p:spPr>
                <a:xfrm>
                  <a:off x="4594015" y="1536482"/>
                  <a:ext cx="533" cy="52638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42" idx="2"/>
                </p:cNvCxnSpPr>
                <p:nvPr/>
              </p:nvCxnSpPr>
              <p:spPr>
                <a:xfrm>
                  <a:off x="4593972" y="1536482"/>
                  <a:ext cx="803478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143185" y="1289555"/>
                <a:ext cx="47260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FA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23034" y="1945815"/>
                <a:ext cx="47919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FB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22537" y="3829449"/>
                <a:ext cx="35950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52717" y="1145358"/>
                <a:ext cx="74635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R,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R</a:t>
                </a:r>
                <a:endParaRPr lang="en-IN" sz="1350" baseline="30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400802" y="6227412"/>
                <a:ext cx="70703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P, </a:t>
                </a:r>
                <a:r>
                  <a:rPr lang="en-IN" sz="1350" dirty="0" err="1"/>
                  <a:t>x</a:t>
                </a:r>
                <a:r>
                  <a:rPr lang="en-IN" sz="1350" baseline="-25000" dirty="0" err="1"/>
                  <a:t>C</a:t>
                </a:r>
                <a:r>
                  <a:rPr lang="en-IN" sz="1350" baseline="30000" dirty="0" err="1"/>
                  <a:t>P</a:t>
                </a:r>
                <a:endParaRPr lang="en-IN" sz="1350" baseline="30000" dirty="0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4340754" y="5605845"/>
              <a:ext cx="504000" cy="36000"/>
            </a:xfrm>
            <a:custGeom>
              <a:avLst/>
              <a:gdLst>
                <a:gd name="connsiteX0" fmla="*/ 0 w 923731"/>
                <a:gd name="connsiteY0" fmla="*/ 65734 h 93900"/>
                <a:gd name="connsiteX1" fmla="*/ 317241 w 923731"/>
                <a:gd name="connsiteY1" fmla="*/ 420 h 93900"/>
                <a:gd name="connsiteX2" fmla="*/ 569168 w 923731"/>
                <a:gd name="connsiteY2" fmla="*/ 93726 h 93900"/>
                <a:gd name="connsiteX3" fmla="*/ 923731 w 923731"/>
                <a:gd name="connsiteY3" fmla="*/ 19081 h 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731" h="93900">
                  <a:moveTo>
                    <a:pt x="0" y="65734"/>
                  </a:moveTo>
                  <a:cubicBezTo>
                    <a:pt x="111190" y="30744"/>
                    <a:pt x="222380" y="-4245"/>
                    <a:pt x="317241" y="420"/>
                  </a:cubicBezTo>
                  <a:cubicBezTo>
                    <a:pt x="412102" y="5085"/>
                    <a:pt x="468086" y="90616"/>
                    <a:pt x="569168" y="93726"/>
                  </a:cubicBezTo>
                  <a:cubicBezTo>
                    <a:pt x="670250" y="96836"/>
                    <a:pt x="796990" y="57958"/>
                    <a:pt x="923731" y="1908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7" name="Straight Connector 6"/>
            <p:cNvCxnSpPr>
              <a:stCxn id="35" idx="0"/>
            </p:cNvCxnSpPr>
            <p:nvPr/>
          </p:nvCxnSpPr>
          <p:spPr>
            <a:xfrm flipH="1" flipV="1">
              <a:off x="5363056" y="5511085"/>
              <a:ext cx="418" cy="1535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863416" y="5526144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 rot="16200000" flipH="1" flipV="1">
            <a:off x="5191934" y="3789575"/>
            <a:ext cx="193409" cy="162000"/>
            <a:chOff x="7371184" y="3676261"/>
            <a:chExt cx="1091681" cy="914400"/>
          </a:xfrm>
        </p:grpSpPr>
        <p:sp>
          <p:nvSpPr>
            <p:cNvPr id="59" name="Flowchart: Collate 58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>
              <a:stCxn id="59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owchart: Delay 60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62" name="Group 61"/>
          <p:cNvGrpSpPr>
            <a:grpSpLocks noChangeAspect="1"/>
          </p:cNvGrpSpPr>
          <p:nvPr/>
        </p:nvGrpSpPr>
        <p:grpSpPr>
          <a:xfrm rot="16200000">
            <a:off x="6571668" y="4806407"/>
            <a:ext cx="193409" cy="162000"/>
            <a:chOff x="7371184" y="3676261"/>
            <a:chExt cx="1091681" cy="914400"/>
          </a:xfrm>
        </p:grpSpPr>
        <p:sp>
          <p:nvSpPr>
            <p:cNvPr id="63" name="Flowchart: Collate 62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>
              <a:stCxn id="63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Delay 64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66" name="Group 65"/>
          <p:cNvGrpSpPr>
            <a:grpSpLocks noChangeAspect="1"/>
          </p:cNvGrpSpPr>
          <p:nvPr/>
        </p:nvGrpSpPr>
        <p:grpSpPr>
          <a:xfrm rot="16200000">
            <a:off x="6753404" y="1895338"/>
            <a:ext cx="193409" cy="162000"/>
            <a:chOff x="7371184" y="3676261"/>
            <a:chExt cx="1091681" cy="914400"/>
          </a:xfrm>
        </p:grpSpPr>
        <p:sp>
          <p:nvSpPr>
            <p:cNvPr id="67" name="Flowchart: Collate 66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Connector 67"/>
            <p:cNvCxnSpPr>
              <a:stCxn id="67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Delay 68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 flipH="1">
            <a:off x="5612219" y="5252615"/>
            <a:ext cx="193409" cy="162000"/>
            <a:chOff x="7371184" y="3676261"/>
            <a:chExt cx="1091681" cy="914400"/>
          </a:xfrm>
        </p:grpSpPr>
        <p:sp>
          <p:nvSpPr>
            <p:cNvPr id="71" name="Flowchart: Collate 70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>
              <a:stCxn id="71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Delay 72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74" name="Group 73"/>
          <p:cNvGrpSpPr>
            <a:grpSpLocks noChangeAspect="1"/>
          </p:cNvGrpSpPr>
          <p:nvPr/>
        </p:nvGrpSpPr>
        <p:grpSpPr>
          <a:xfrm rot="5400000" flipH="1">
            <a:off x="3816788" y="3146356"/>
            <a:ext cx="193409" cy="162000"/>
            <a:chOff x="7371184" y="3676261"/>
            <a:chExt cx="1091681" cy="914400"/>
          </a:xfrm>
        </p:grpSpPr>
        <p:sp>
          <p:nvSpPr>
            <p:cNvPr id="75" name="Flowchart: Collate 74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Connector 75"/>
            <p:cNvCxnSpPr>
              <a:stCxn id="75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Delay 76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78" name="Group 77"/>
          <p:cNvGrpSpPr>
            <a:grpSpLocks noChangeAspect="1"/>
          </p:cNvGrpSpPr>
          <p:nvPr/>
        </p:nvGrpSpPr>
        <p:grpSpPr>
          <a:xfrm rot="5400000" flipH="1">
            <a:off x="3714464" y="2178311"/>
            <a:ext cx="193409" cy="162000"/>
            <a:chOff x="7371184" y="3676261"/>
            <a:chExt cx="1091681" cy="914400"/>
          </a:xfrm>
        </p:grpSpPr>
        <p:sp>
          <p:nvSpPr>
            <p:cNvPr id="79" name="Flowchart: Collate 78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Connector 79"/>
            <p:cNvCxnSpPr>
              <a:stCxn id="79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Delay 80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 rot="5400000" flipH="1">
            <a:off x="3714464" y="1688105"/>
            <a:ext cx="193409" cy="162000"/>
            <a:chOff x="7371184" y="3676261"/>
            <a:chExt cx="1091681" cy="914400"/>
          </a:xfrm>
        </p:grpSpPr>
        <p:sp>
          <p:nvSpPr>
            <p:cNvPr id="83" name="Flowchart: Collate 82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>
              <a:stCxn id="83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Delay 84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 rot="5400000" flipH="1">
            <a:off x="6165772" y="2628527"/>
            <a:ext cx="193409" cy="162000"/>
            <a:chOff x="7371184" y="3676261"/>
            <a:chExt cx="1091681" cy="914400"/>
          </a:xfrm>
        </p:grpSpPr>
        <p:sp>
          <p:nvSpPr>
            <p:cNvPr id="87" name="Flowchart: Collate 86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Connector 87"/>
            <p:cNvCxnSpPr>
              <a:stCxn id="87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lowchart: Delay 88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90" name="Group 89"/>
          <p:cNvGrpSpPr>
            <a:grpSpLocks noChangeAspect="1"/>
          </p:cNvGrpSpPr>
          <p:nvPr/>
        </p:nvGrpSpPr>
        <p:grpSpPr>
          <a:xfrm rot="5400000" flipH="1">
            <a:off x="6880397" y="2628527"/>
            <a:ext cx="193409" cy="162000"/>
            <a:chOff x="7371184" y="3676261"/>
            <a:chExt cx="1091681" cy="914400"/>
          </a:xfrm>
        </p:grpSpPr>
        <p:sp>
          <p:nvSpPr>
            <p:cNvPr id="91" name="Flowchart: Collate 90"/>
            <p:cNvSpPr/>
            <p:nvPr/>
          </p:nvSpPr>
          <p:spPr>
            <a:xfrm>
              <a:off x="7371184" y="3676261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Connector 91"/>
            <p:cNvCxnSpPr>
              <a:stCxn id="91" idx="1"/>
            </p:cNvCxnSpPr>
            <p:nvPr/>
          </p:nvCxnSpPr>
          <p:spPr>
            <a:xfrm>
              <a:off x="7599784" y="4133461"/>
              <a:ext cx="48985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lowchart: Delay 92"/>
            <p:cNvSpPr/>
            <p:nvPr/>
          </p:nvSpPr>
          <p:spPr>
            <a:xfrm>
              <a:off x="8089641" y="3827137"/>
              <a:ext cx="373224" cy="612648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177866" y="3971498"/>
            <a:ext cx="400430" cy="230832"/>
            <a:chOff x="4871821" y="4152330"/>
            <a:chExt cx="533907" cy="307776"/>
          </a:xfrm>
        </p:grpSpPr>
        <p:grpSp>
          <p:nvGrpSpPr>
            <p:cNvPr id="95" name="Group 94"/>
            <p:cNvGrpSpPr/>
            <p:nvPr/>
          </p:nvGrpSpPr>
          <p:grpSpPr>
            <a:xfrm>
              <a:off x="4871821" y="4152330"/>
              <a:ext cx="402249" cy="307776"/>
              <a:chOff x="10153649" y="3636972"/>
              <a:chExt cx="402249" cy="307776"/>
            </a:xfrm>
          </p:grpSpPr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153649" y="3636972"/>
                <a:ext cx="40224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 rot="5400000" flipH="1">
              <a:off x="5279728" y="4168782"/>
              <a:ext cx="0" cy="252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237265" y="3825269"/>
            <a:ext cx="1120961" cy="1022421"/>
            <a:chOff x="6284352" y="3957357"/>
            <a:chExt cx="1494614" cy="1363228"/>
          </a:xfrm>
        </p:grpSpPr>
        <p:grpSp>
          <p:nvGrpSpPr>
            <p:cNvPr id="100" name="Group 99"/>
            <p:cNvGrpSpPr/>
            <p:nvPr/>
          </p:nvGrpSpPr>
          <p:grpSpPr>
            <a:xfrm>
              <a:off x="6284352" y="4952608"/>
              <a:ext cx="808345" cy="367977"/>
              <a:chOff x="6284352" y="4952608"/>
              <a:chExt cx="808345" cy="367977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6694724" y="4952608"/>
                <a:ext cx="397973" cy="307776"/>
                <a:chOff x="10153649" y="3636972"/>
                <a:chExt cx="397973" cy="307776"/>
              </a:xfrm>
            </p:grpSpPr>
            <p:sp>
              <p:nvSpPr>
                <p:cNvPr id="110" name="Oval 109"/>
                <p:cNvSpPr>
                  <a:spLocks noChangeAspect="1"/>
                </p:cNvSpPr>
                <p:nvPr/>
              </p:nvSpPr>
              <p:spPr>
                <a:xfrm>
                  <a:off x="10172699" y="363831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35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153649" y="3636972"/>
                  <a:ext cx="397973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>
                      <a:solidFill>
                        <a:srgbClr val="0000CC"/>
                      </a:solidFill>
                    </a:rPr>
                    <a:t>FC</a:t>
                  </a:r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 flipH="1">
                <a:off x="6285552" y="5068585"/>
                <a:ext cx="0" cy="252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5400000" flipH="1">
                <a:off x="6500352" y="4854760"/>
                <a:ext cx="0" cy="432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Connector 100"/>
            <p:cNvCxnSpPr/>
            <p:nvPr/>
          </p:nvCxnSpPr>
          <p:spPr>
            <a:xfrm flipH="1">
              <a:off x="6847485" y="4700608"/>
              <a:ext cx="0" cy="252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6690746" y="4419804"/>
              <a:ext cx="380874" cy="3077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00CC"/>
                  </a:solidFill>
                </a:rPr>
                <a:t>LS</a:t>
              </a:r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6859161" y="4167804"/>
              <a:ext cx="0" cy="252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>
              <a:off x="7154436" y="4424979"/>
              <a:ext cx="0" cy="25200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678262" y="3957357"/>
              <a:ext cx="534762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FF0000"/>
                  </a:solidFill>
                </a:rPr>
                <a:t>V</a:t>
              </a:r>
              <a:r>
                <a:rPr lang="en-IN" sz="900" baseline="30000" dirty="0">
                  <a:solidFill>
                    <a:srgbClr val="FF0000"/>
                  </a:solidFill>
                </a:rPr>
                <a:t>MAX</a:t>
              </a:r>
              <a:endParaRPr lang="en-IN" sz="1350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46342" y="4419804"/>
              <a:ext cx="53262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C00000"/>
                  </a:solidFill>
                </a:rPr>
                <a:t>TPM</a:t>
              </a:r>
              <a:endParaRPr lang="en-IN" sz="13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383602" y="4933048"/>
            <a:ext cx="293670" cy="527525"/>
            <a:chOff x="5146135" y="5434395"/>
            <a:chExt cx="391559" cy="703367"/>
          </a:xfrm>
        </p:grpSpPr>
        <p:grpSp>
          <p:nvGrpSpPr>
            <p:cNvPr id="113" name="Group 112"/>
            <p:cNvGrpSpPr/>
            <p:nvPr/>
          </p:nvGrpSpPr>
          <p:grpSpPr>
            <a:xfrm>
              <a:off x="5146135" y="5829986"/>
              <a:ext cx="391559" cy="307776"/>
              <a:chOff x="10153649" y="3636972"/>
              <a:chExt cx="391559" cy="307776"/>
            </a:xfrm>
          </p:grpSpPr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0153649" y="3636972"/>
                <a:ext cx="39155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 flipH="1">
              <a:off x="5300098" y="5449974"/>
              <a:ext cx="0" cy="396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>
              <a:off x="5348191" y="5380395"/>
              <a:ext cx="0" cy="108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798381" y="2906747"/>
            <a:ext cx="353207" cy="230832"/>
            <a:chOff x="3032506" y="2732663"/>
            <a:chExt cx="470943" cy="307776"/>
          </a:xfrm>
        </p:grpSpPr>
        <p:grpSp>
          <p:nvGrpSpPr>
            <p:cNvPr id="119" name="Group 118"/>
            <p:cNvGrpSpPr/>
            <p:nvPr/>
          </p:nvGrpSpPr>
          <p:grpSpPr>
            <a:xfrm>
              <a:off x="3032506" y="2732663"/>
              <a:ext cx="402249" cy="307776"/>
              <a:chOff x="10153649" y="3636972"/>
              <a:chExt cx="402249" cy="307776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0153649" y="3636972"/>
                <a:ext cx="40224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TC</a:t>
                </a: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 rot="5400000" flipH="1">
              <a:off x="3413449" y="2794981"/>
              <a:ext cx="0" cy="180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696562" y="1956699"/>
            <a:ext cx="500251" cy="1034038"/>
            <a:chOff x="2896748" y="1465931"/>
            <a:chExt cx="667001" cy="1378717"/>
          </a:xfrm>
        </p:grpSpPr>
        <p:grpSp>
          <p:nvGrpSpPr>
            <p:cNvPr id="124" name="Group 123"/>
            <p:cNvGrpSpPr/>
            <p:nvPr/>
          </p:nvGrpSpPr>
          <p:grpSpPr>
            <a:xfrm>
              <a:off x="2896748" y="1465931"/>
              <a:ext cx="391559" cy="307776"/>
              <a:chOff x="10153649" y="3636972"/>
              <a:chExt cx="391559" cy="307776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153649" y="3636972"/>
                <a:ext cx="39155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cxnSp>
          <p:nvCxnSpPr>
            <p:cNvPr id="125" name="Straight Connector 124"/>
            <p:cNvCxnSpPr/>
            <p:nvPr/>
          </p:nvCxnSpPr>
          <p:spPr>
            <a:xfrm flipH="1">
              <a:off x="3562443" y="1620648"/>
              <a:ext cx="0" cy="1224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>
              <a:off x="3383749" y="1432101"/>
              <a:ext cx="0" cy="360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829993" y="1850172"/>
            <a:ext cx="951557" cy="365059"/>
            <a:chOff x="5741322" y="1323894"/>
            <a:chExt cx="1268743" cy="486745"/>
          </a:xfrm>
        </p:grpSpPr>
        <p:grpSp>
          <p:nvGrpSpPr>
            <p:cNvPr id="130" name="Group 129"/>
            <p:cNvGrpSpPr/>
            <p:nvPr/>
          </p:nvGrpSpPr>
          <p:grpSpPr>
            <a:xfrm>
              <a:off x="5741322" y="1323894"/>
              <a:ext cx="406523" cy="307776"/>
              <a:chOff x="10153649" y="3636972"/>
              <a:chExt cx="406523" cy="307776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0153649" y="3636972"/>
                <a:ext cx="40652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PC</a:t>
                </a:r>
              </a:p>
            </p:txBody>
          </p:sp>
        </p:grpSp>
        <p:cxnSp>
          <p:nvCxnSpPr>
            <p:cNvPr id="131" name="Straight Connector 130"/>
            <p:cNvCxnSpPr/>
            <p:nvPr/>
          </p:nvCxnSpPr>
          <p:spPr>
            <a:xfrm flipH="1">
              <a:off x="5907443" y="1630639"/>
              <a:ext cx="0" cy="180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 flipH="1">
              <a:off x="6524065" y="952430"/>
              <a:ext cx="0" cy="972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698328" y="2393365"/>
            <a:ext cx="449117" cy="230832"/>
            <a:chOff x="6899099" y="2048153"/>
            <a:chExt cx="598822" cy="307776"/>
          </a:xfrm>
        </p:grpSpPr>
        <p:grpSp>
          <p:nvGrpSpPr>
            <p:cNvPr id="136" name="Group 135"/>
            <p:cNvGrpSpPr/>
            <p:nvPr/>
          </p:nvGrpSpPr>
          <p:grpSpPr>
            <a:xfrm>
              <a:off x="7106362" y="2048153"/>
              <a:ext cx="391559" cy="307776"/>
              <a:chOff x="10153649" y="3636972"/>
              <a:chExt cx="391559" cy="307776"/>
            </a:xfrm>
          </p:grpSpPr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0153649" y="3636972"/>
                <a:ext cx="39155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LC</a:t>
                </a:r>
              </a:p>
            </p:txBody>
          </p:sp>
        </p:grpSp>
        <p:cxnSp>
          <p:nvCxnSpPr>
            <p:cNvPr id="137" name="Straight Connector 136"/>
            <p:cNvCxnSpPr/>
            <p:nvPr/>
          </p:nvCxnSpPr>
          <p:spPr>
            <a:xfrm rot="5400000" flipH="1">
              <a:off x="7007099" y="2094982"/>
              <a:ext cx="0" cy="216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569359" y="1451010"/>
            <a:ext cx="847211" cy="851532"/>
            <a:chOff x="2727143" y="791680"/>
            <a:chExt cx="1129615" cy="1135376"/>
          </a:xfrm>
        </p:grpSpPr>
        <p:grpSp>
          <p:nvGrpSpPr>
            <p:cNvPr id="141" name="Group 140"/>
            <p:cNvGrpSpPr/>
            <p:nvPr/>
          </p:nvGrpSpPr>
          <p:grpSpPr>
            <a:xfrm>
              <a:off x="2727143" y="791680"/>
              <a:ext cx="567941" cy="480119"/>
              <a:chOff x="2727143" y="791680"/>
              <a:chExt cx="567941" cy="480119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2897111" y="791680"/>
                <a:ext cx="397973" cy="307776"/>
                <a:chOff x="10153649" y="3636972"/>
                <a:chExt cx="397973" cy="307776"/>
              </a:xfrm>
            </p:grpSpPr>
            <p:sp>
              <p:nvSpPr>
                <p:cNvPr id="151" name="Oval 150"/>
                <p:cNvSpPr>
                  <a:spLocks noChangeAspect="1"/>
                </p:cNvSpPr>
                <p:nvPr/>
              </p:nvSpPr>
              <p:spPr>
                <a:xfrm>
                  <a:off x="10172699" y="363831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35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0153649" y="3636972"/>
                  <a:ext cx="397973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>
                      <a:solidFill>
                        <a:srgbClr val="0000CC"/>
                      </a:solidFill>
                    </a:rPr>
                    <a:t>FC</a:t>
                  </a:r>
                </a:p>
              </p:txBody>
            </p:sp>
          </p:grpSp>
          <p:cxnSp>
            <p:nvCxnSpPr>
              <p:cNvPr id="149" name="Straight Connector 148"/>
              <p:cNvCxnSpPr/>
              <p:nvPr/>
            </p:nvCxnSpPr>
            <p:spPr>
              <a:xfrm flipH="1">
                <a:off x="2735618" y="947799"/>
                <a:ext cx="0" cy="324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5400000" flipH="1">
                <a:off x="2817143" y="848349"/>
                <a:ext cx="0" cy="180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3192124" y="809293"/>
              <a:ext cx="664634" cy="1117763"/>
              <a:chOff x="3192124" y="809293"/>
              <a:chExt cx="664634" cy="1117763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3497256" y="809293"/>
                <a:ext cx="359502" cy="307776"/>
                <a:chOff x="10153649" y="3636972"/>
                <a:chExt cx="359502" cy="307776"/>
              </a:xfrm>
            </p:grpSpPr>
            <p:sp>
              <p:nvSpPr>
                <p:cNvPr id="146" name="Oval 145"/>
                <p:cNvSpPr>
                  <a:spLocks noChangeAspect="1"/>
                </p:cNvSpPr>
                <p:nvPr/>
              </p:nvSpPr>
              <p:spPr>
                <a:xfrm>
                  <a:off x="10172699" y="3638312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35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0153649" y="3636972"/>
                  <a:ext cx="35950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>
                      <a:solidFill>
                        <a:srgbClr val="0000CC"/>
                      </a:solidFill>
                    </a:rPr>
                    <a:t> X</a:t>
                  </a:r>
                </a:p>
              </p:txBody>
            </p:sp>
          </p:grpSp>
          <p:cxnSp>
            <p:nvCxnSpPr>
              <p:cNvPr id="144" name="Straight Connector 143"/>
              <p:cNvCxnSpPr/>
              <p:nvPr/>
            </p:nvCxnSpPr>
            <p:spPr>
              <a:xfrm rot="5400000">
                <a:off x="3354124" y="784311"/>
                <a:ext cx="0" cy="324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3654191" y="1099056"/>
                <a:ext cx="0" cy="828000"/>
              </a:xfrm>
              <a:prstGeom prst="line">
                <a:avLst/>
              </a:prstGeom>
              <a:ln w="12700"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6075000" y="2408463"/>
            <a:ext cx="363747" cy="347057"/>
            <a:chOff x="6067996" y="2068282"/>
            <a:chExt cx="484995" cy="462743"/>
          </a:xfrm>
        </p:grpSpPr>
        <p:grpSp>
          <p:nvGrpSpPr>
            <p:cNvPr id="154" name="Group 153"/>
            <p:cNvGrpSpPr/>
            <p:nvPr/>
          </p:nvGrpSpPr>
          <p:grpSpPr>
            <a:xfrm>
              <a:off x="6155018" y="2068282"/>
              <a:ext cx="397973" cy="307776"/>
              <a:chOff x="10153649" y="3636972"/>
              <a:chExt cx="397973" cy="307776"/>
            </a:xfrm>
          </p:grpSpPr>
          <p:sp>
            <p:nvSpPr>
              <p:cNvPr id="157" name="Oval 156"/>
              <p:cNvSpPr>
                <a:spLocks noChangeAspect="1"/>
              </p:cNvSpPr>
              <p:nvPr/>
            </p:nvSpPr>
            <p:spPr>
              <a:xfrm>
                <a:off x="10172699" y="363831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0153649" y="3636972"/>
                <a:ext cx="39797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0000CC"/>
                    </a:solidFill>
                  </a:rPr>
                  <a:t>FC</a:t>
                </a:r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 flipH="1">
              <a:off x="6071146" y="2207025"/>
              <a:ext cx="0" cy="324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 flipH="1">
              <a:off x="6121996" y="2143575"/>
              <a:ext cx="0" cy="108000"/>
            </a:xfrm>
            <a:prstGeom prst="line">
              <a:avLst/>
            </a:prstGeom>
            <a:ln w="1270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5176395" y="1843490"/>
            <a:ext cx="1077639" cy="916473"/>
            <a:chOff x="4869859" y="1314985"/>
            <a:chExt cx="1436852" cy="1221964"/>
          </a:xfrm>
        </p:grpSpPr>
        <p:grpSp>
          <p:nvGrpSpPr>
            <p:cNvPr id="160" name="Group 159"/>
            <p:cNvGrpSpPr/>
            <p:nvPr/>
          </p:nvGrpSpPr>
          <p:grpSpPr>
            <a:xfrm>
              <a:off x="4934077" y="1314985"/>
              <a:ext cx="1372634" cy="754244"/>
              <a:chOff x="4934077" y="1314985"/>
              <a:chExt cx="1372634" cy="754244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H="1">
                <a:off x="6306711" y="1853229"/>
                <a:ext cx="0" cy="216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>
                <a:off x="5117571" y="1314985"/>
                <a:ext cx="0" cy="396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 flipH="1">
                <a:off x="5777991" y="1335922"/>
                <a:ext cx="0" cy="1044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/>
              <p:cNvGrpSpPr/>
              <p:nvPr/>
            </p:nvGrpSpPr>
            <p:grpSpPr>
              <a:xfrm>
                <a:off x="4934077" y="1712352"/>
                <a:ext cx="408659" cy="312029"/>
                <a:chOff x="4314031" y="4153875"/>
                <a:chExt cx="408659" cy="312029"/>
              </a:xfrm>
            </p:grpSpPr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>
                  <a:off x="4354475" y="4153875"/>
                  <a:ext cx="274320" cy="2743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35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4314031" y="4158128"/>
                  <a:ext cx="408659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900" dirty="0">
                      <a:solidFill>
                        <a:srgbClr val="C00000"/>
                      </a:solidFill>
                    </a:rPr>
                    <a:t>CC</a:t>
                  </a:r>
                </a:p>
              </p:txBody>
            </p:sp>
          </p:grpSp>
        </p:grpSp>
        <p:grpSp>
          <p:nvGrpSpPr>
            <p:cNvPr id="161" name="Group 160"/>
            <p:cNvGrpSpPr/>
            <p:nvPr/>
          </p:nvGrpSpPr>
          <p:grpSpPr>
            <a:xfrm>
              <a:off x="4869859" y="1998648"/>
              <a:ext cx="648039" cy="538301"/>
              <a:chOff x="4869859" y="1998648"/>
              <a:chExt cx="648039" cy="538301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 rot="10800000" flipH="1">
                <a:off x="5117571" y="1998648"/>
                <a:ext cx="0" cy="252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4869859" y="2229173"/>
                <a:ext cx="64803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err="1">
                    <a:solidFill>
                      <a:srgbClr val="C00000"/>
                    </a:solidFill>
                  </a:rPr>
                  <a:t>x</a:t>
                </a:r>
                <a:r>
                  <a:rPr lang="en-IN" sz="900" baseline="-25000" dirty="0" err="1">
                    <a:solidFill>
                      <a:srgbClr val="C00000"/>
                    </a:solidFill>
                  </a:rPr>
                  <a:t>C</a:t>
                </a:r>
                <a:r>
                  <a:rPr lang="en-IN" sz="900" baseline="30000" dirty="0" err="1">
                    <a:solidFill>
                      <a:srgbClr val="C00000"/>
                    </a:solidFill>
                  </a:rPr>
                  <a:t>R</a:t>
                </a:r>
                <a:r>
                  <a:rPr lang="en-IN" sz="900" baseline="30000" dirty="0">
                    <a:solidFill>
                      <a:srgbClr val="C00000"/>
                    </a:solidFill>
                  </a:rPr>
                  <a:t> MAX</a:t>
                </a:r>
                <a:endParaRPr lang="en-IN" sz="1350" baseline="300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79" name="Group 178"/>
          <p:cNvGrpSpPr/>
          <p:nvPr/>
        </p:nvGrpSpPr>
        <p:grpSpPr>
          <a:xfrm>
            <a:off x="3726905" y="2516257"/>
            <a:ext cx="497252" cy="375761"/>
            <a:chOff x="2937208" y="2212008"/>
            <a:chExt cx="663003" cy="501014"/>
          </a:xfrm>
        </p:grpSpPr>
        <p:cxnSp>
          <p:nvCxnSpPr>
            <p:cNvPr id="180" name="Straight Connector 179"/>
            <p:cNvCxnSpPr/>
            <p:nvPr/>
          </p:nvCxnSpPr>
          <p:spPr>
            <a:xfrm flipH="1">
              <a:off x="3195483" y="2461022"/>
              <a:ext cx="0" cy="25200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937208" y="2212008"/>
              <a:ext cx="66300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 err="1">
                  <a:solidFill>
                    <a:srgbClr val="C00000"/>
                  </a:solidFill>
                </a:rPr>
                <a:t>T</a:t>
              </a:r>
              <a:r>
                <a:rPr lang="en-IN" sz="900" baseline="-25000" dirty="0" err="1">
                  <a:solidFill>
                    <a:srgbClr val="C00000"/>
                  </a:solidFill>
                </a:rPr>
                <a:t>rxr</a:t>
              </a:r>
              <a:r>
                <a:rPr lang="en-IN" sz="900" baseline="30000" dirty="0">
                  <a:solidFill>
                    <a:srgbClr val="C00000"/>
                  </a:solidFill>
                </a:rPr>
                <a:t> MAX</a:t>
              </a:r>
              <a:endParaRPr lang="en-IN" sz="1350" baseline="30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053125" y="1948697"/>
            <a:ext cx="643436" cy="323165"/>
            <a:chOff x="2038834" y="1455262"/>
            <a:chExt cx="857914" cy="430887"/>
          </a:xfrm>
        </p:grpSpPr>
        <p:cxnSp>
          <p:nvCxnSpPr>
            <p:cNvPr id="183" name="Straight Connector 182"/>
            <p:cNvCxnSpPr/>
            <p:nvPr/>
          </p:nvCxnSpPr>
          <p:spPr>
            <a:xfrm rot="16200000" flipH="1">
              <a:off x="2770748" y="1499056"/>
              <a:ext cx="0" cy="25200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2038834" y="1455262"/>
              <a:ext cx="7337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err="1">
                  <a:solidFill>
                    <a:srgbClr val="C00000"/>
                  </a:solidFill>
                </a:rPr>
                <a:t>LVL</a:t>
              </a:r>
              <a:r>
                <a:rPr lang="en-IN" sz="900" baseline="-25000" dirty="0" err="1">
                  <a:solidFill>
                    <a:srgbClr val="C00000"/>
                  </a:solidFill>
                </a:rPr>
                <a:t>rxr</a:t>
              </a:r>
              <a:r>
                <a:rPr lang="en-IN" sz="900" baseline="30000" dirty="0">
                  <a:solidFill>
                    <a:srgbClr val="C00000"/>
                  </a:solidFill>
                </a:rPr>
                <a:t> MAX</a:t>
              </a:r>
              <a:endParaRPr lang="en-IN" sz="1350" baseline="30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317558" y="3945307"/>
            <a:ext cx="1440252" cy="1582936"/>
            <a:chOff x="3724744" y="4117409"/>
            <a:chExt cx="1920336" cy="2110581"/>
          </a:xfrm>
        </p:grpSpPr>
        <p:grpSp>
          <p:nvGrpSpPr>
            <p:cNvPr id="186" name="Group 185"/>
            <p:cNvGrpSpPr/>
            <p:nvPr/>
          </p:nvGrpSpPr>
          <p:grpSpPr>
            <a:xfrm>
              <a:off x="4314031" y="4153875"/>
              <a:ext cx="1331049" cy="2074115"/>
              <a:chOff x="4314031" y="4153875"/>
              <a:chExt cx="1331049" cy="2074115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rot="16200000">
                <a:off x="4766467" y="4170197"/>
                <a:ext cx="0" cy="252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 190"/>
              <p:cNvGrpSpPr/>
              <p:nvPr/>
            </p:nvGrpSpPr>
            <p:grpSpPr>
              <a:xfrm>
                <a:off x="4314031" y="4153875"/>
                <a:ext cx="1331049" cy="2074115"/>
                <a:chOff x="4314031" y="4153875"/>
                <a:chExt cx="1331049" cy="2074115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4314031" y="4153875"/>
                  <a:ext cx="408659" cy="312029"/>
                  <a:chOff x="4314031" y="4153875"/>
                  <a:chExt cx="408659" cy="312029"/>
                </a:xfrm>
              </p:grpSpPr>
              <p:sp>
                <p:nvSpPr>
                  <p:cNvPr id="195" name="Oval 194"/>
                  <p:cNvSpPr>
                    <a:spLocks noChangeAspect="1"/>
                  </p:cNvSpPr>
                  <p:nvPr/>
                </p:nvSpPr>
                <p:spPr>
                  <a:xfrm>
                    <a:off x="4354475" y="4153875"/>
                    <a:ext cx="274320" cy="2743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350"/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4314031" y="4158128"/>
                    <a:ext cx="408659" cy="3077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900" dirty="0">
                        <a:solidFill>
                          <a:srgbClr val="C00000"/>
                        </a:solidFill>
                      </a:rPr>
                      <a:t>CC</a:t>
                    </a:r>
                  </a:p>
                </p:txBody>
              </p:sp>
            </p:grpSp>
            <p:cxnSp>
              <p:nvCxnSpPr>
                <p:cNvPr id="193" name="Straight Connector 192"/>
                <p:cNvCxnSpPr/>
                <p:nvPr/>
              </p:nvCxnSpPr>
              <p:spPr>
                <a:xfrm rot="5400000" flipH="1">
                  <a:off x="5069080" y="5632049"/>
                  <a:ext cx="0" cy="1152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4499986" y="4427990"/>
                  <a:ext cx="0" cy="180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7" name="Group 186"/>
            <p:cNvGrpSpPr/>
            <p:nvPr/>
          </p:nvGrpSpPr>
          <p:grpSpPr>
            <a:xfrm>
              <a:off x="3724744" y="4117409"/>
              <a:ext cx="624531" cy="307776"/>
              <a:chOff x="3724744" y="4117409"/>
              <a:chExt cx="624531" cy="307776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rot="16200000">
                <a:off x="4218063" y="4164829"/>
                <a:ext cx="0" cy="25200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3724744" y="4117409"/>
                <a:ext cx="624531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err="1">
                    <a:solidFill>
                      <a:srgbClr val="C00000"/>
                    </a:solidFill>
                  </a:rPr>
                  <a:t>x</a:t>
                </a:r>
                <a:r>
                  <a:rPr lang="en-IN" sz="900" baseline="-25000" dirty="0" err="1">
                    <a:solidFill>
                      <a:srgbClr val="C00000"/>
                    </a:solidFill>
                  </a:rPr>
                  <a:t>C</a:t>
                </a:r>
                <a:r>
                  <a:rPr lang="en-IN" sz="900" baseline="30000" dirty="0" err="1">
                    <a:solidFill>
                      <a:srgbClr val="C00000"/>
                    </a:solidFill>
                  </a:rPr>
                  <a:t>P</a:t>
                </a:r>
                <a:r>
                  <a:rPr lang="en-IN" sz="900" baseline="30000" dirty="0">
                    <a:solidFill>
                      <a:srgbClr val="C00000"/>
                    </a:solidFill>
                  </a:rPr>
                  <a:t> MIN</a:t>
                </a:r>
                <a:endParaRPr lang="en-IN" sz="13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4377206" y="1462687"/>
            <a:ext cx="1423640" cy="1273469"/>
            <a:chOff x="3804274" y="807248"/>
            <a:chExt cx="1898187" cy="1697958"/>
          </a:xfrm>
        </p:grpSpPr>
        <p:cxnSp>
          <p:nvCxnSpPr>
            <p:cNvPr id="171" name="Straight Connector 170"/>
            <p:cNvCxnSpPr/>
            <p:nvPr/>
          </p:nvCxnSpPr>
          <p:spPr>
            <a:xfrm rot="5400000">
              <a:off x="3966274" y="789669"/>
              <a:ext cx="0" cy="324000"/>
            </a:xfrm>
            <a:prstGeom prst="line">
              <a:avLst/>
            </a:prstGeom>
            <a:ln w="12700">
              <a:solidFill>
                <a:srgbClr val="FF3399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4265434" y="1101206"/>
              <a:ext cx="0" cy="1404000"/>
            </a:xfrm>
            <a:prstGeom prst="line">
              <a:avLst/>
            </a:prstGeom>
            <a:ln w="1270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4097210" y="817796"/>
              <a:ext cx="402248" cy="307776"/>
              <a:chOff x="4104244" y="838898"/>
              <a:chExt cx="402248" cy="307776"/>
            </a:xfrm>
          </p:grpSpPr>
          <p:sp>
            <p:nvSpPr>
              <p:cNvPr id="177" name="Oval 176"/>
              <p:cNvSpPr>
                <a:spLocks noChangeAspect="1"/>
              </p:cNvSpPr>
              <p:nvPr/>
            </p:nvSpPr>
            <p:spPr>
              <a:xfrm>
                <a:off x="4132507" y="839998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4104244" y="838898"/>
                <a:ext cx="402248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>
                    <a:solidFill>
                      <a:srgbClr val="FF3399"/>
                    </a:solidFill>
                  </a:rPr>
                  <a:t>TC</a:t>
                </a: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4420707" y="807248"/>
              <a:ext cx="680000" cy="307776"/>
              <a:chOff x="4427741" y="828350"/>
              <a:chExt cx="680000" cy="307776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 rot="5400000" flipH="1">
                <a:off x="4553741" y="852981"/>
                <a:ext cx="0" cy="25200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TextBox 175"/>
              <p:cNvSpPr txBox="1"/>
              <p:nvPr/>
            </p:nvSpPr>
            <p:spPr>
              <a:xfrm>
                <a:off x="4645648" y="828350"/>
                <a:ext cx="462093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err="1">
                    <a:solidFill>
                      <a:srgbClr val="FF3399"/>
                    </a:solidFill>
                  </a:rPr>
                  <a:t>T</a:t>
                </a:r>
                <a:r>
                  <a:rPr lang="en-IN" sz="900" baseline="-25000" dirty="0" err="1">
                    <a:solidFill>
                      <a:srgbClr val="FF3399"/>
                    </a:solidFill>
                  </a:rPr>
                  <a:t>top</a:t>
                </a:r>
                <a:endParaRPr lang="en-IN" sz="1350" dirty="0">
                  <a:solidFill>
                    <a:srgbClr val="FF3399"/>
                  </a:solidFill>
                </a:endParaRPr>
              </a:p>
            </p:txBody>
          </p:sp>
        </p:grpSp>
        <p:cxnSp>
          <p:nvCxnSpPr>
            <p:cNvPr id="197" name="Straight Connector 196"/>
            <p:cNvCxnSpPr/>
            <p:nvPr/>
          </p:nvCxnSpPr>
          <p:spPr>
            <a:xfrm rot="5400000" flipH="1">
              <a:off x="4982461" y="1784652"/>
              <a:ext cx="0" cy="1440000"/>
            </a:xfrm>
            <a:prstGeom prst="line">
              <a:avLst/>
            </a:prstGeom>
            <a:ln w="12700">
              <a:solidFill>
                <a:srgbClr val="FF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8172226" y="3196774"/>
            <a:ext cx="189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3399"/>
                </a:solidFill>
              </a:rPr>
              <a:t>Economic CV: </a:t>
            </a:r>
            <a:r>
              <a:rPr lang="en-IN" b="1" dirty="0" err="1">
                <a:solidFill>
                  <a:srgbClr val="FF3399"/>
                </a:solidFill>
              </a:rPr>
              <a:t>T</a:t>
            </a:r>
            <a:r>
              <a:rPr lang="en-IN" b="1" baseline="-25000" dirty="0" err="1">
                <a:solidFill>
                  <a:srgbClr val="FF3399"/>
                </a:solidFill>
              </a:rPr>
              <a:t>top</a:t>
            </a:r>
            <a:r>
              <a:rPr lang="en-IN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0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Mode I Throughput Change Response</a:t>
            </a:r>
          </a:p>
        </p:txBody>
      </p:sp>
      <p:pic>
        <p:nvPicPr>
          <p:cNvPr id="4" name="Picture 3" descr="Fig6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t="5949" r="10129" b="17891"/>
          <a:stretch>
            <a:fillRect/>
          </a:stretch>
        </p:blipFill>
        <p:spPr bwMode="auto">
          <a:xfrm>
            <a:off x="759232" y="1135814"/>
            <a:ext cx="5336769" cy="47828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65890" y="749859"/>
            <a:ext cx="170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CS1: </a:t>
            </a:r>
            <a:r>
              <a:rPr lang="en-IN" dirty="0" err="1"/>
              <a:t>x</a:t>
            </a:r>
            <a:r>
              <a:rPr lang="en-IN" baseline="-25000" dirty="0" err="1"/>
              <a:t>B</a:t>
            </a:r>
            <a:r>
              <a:rPr lang="en-IN" baseline="-25000" dirty="0"/>
              <a:t> </a:t>
            </a:r>
            <a:r>
              <a:rPr lang="en-IN" dirty="0"/>
              <a:t>constant</a:t>
            </a:r>
          </a:p>
        </p:txBody>
      </p:sp>
      <p:pic>
        <p:nvPicPr>
          <p:cNvPr id="5" name="Picture 4" descr="Fig6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6497" r="13066" b="23199"/>
          <a:stretch>
            <a:fillRect/>
          </a:stretch>
        </p:blipFill>
        <p:spPr bwMode="auto">
          <a:xfrm>
            <a:off x="6168324" y="1135818"/>
            <a:ext cx="5264446" cy="478284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01775" y="787857"/>
            <a:ext cx="18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CS2: </a:t>
            </a:r>
            <a:r>
              <a:rPr lang="en-IN" dirty="0" err="1"/>
              <a:t>T</a:t>
            </a:r>
            <a:r>
              <a:rPr lang="en-IN" baseline="-25000" dirty="0" err="1"/>
              <a:t>top</a:t>
            </a:r>
            <a:r>
              <a:rPr lang="en-IN" baseline="-25000" dirty="0"/>
              <a:t> </a:t>
            </a:r>
            <a:r>
              <a:rPr lang="en-IN" dirty="0"/>
              <a:t>constant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6191" y="5918662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3399"/>
                </a:solidFill>
              </a:rPr>
              <a:t>+20% Throughput:	CS1 </a:t>
            </a:r>
            <a:r>
              <a:rPr lang="en-IN" b="1" dirty="0" err="1">
                <a:solidFill>
                  <a:srgbClr val="FF3399"/>
                </a:solidFill>
              </a:rPr>
              <a:t>boilup</a:t>
            </a:r>
            <a:r>
              <a:rPr lang="en-IN" b="1" dirty="0">
                <a:solidFill>
                  <a:srgbClr val="FF3399"/>
                </a:solidFill>
              </a:rPr>
              <a:t> ~7.0% higher	-20% Throughput:	CS1 </a:t>
            </a:r>
            <a:r>
              <a:rPr lang="en-IN" b="1" dirty="0" err="1">
                <a:solidFill>
                  <a:srgbClr val="FF3399"/>
                </a:solidFill>
              </a:rPr>
              <a:t>boilup</a:t>
            </a:r>
            <a:r>
              <a:rPr lang="en-IN" b="1" dirty="0">
                <a:solidFill>
                  <a:srgbClr val="FF3399"/>
                </a:solidFill>
              </a:rPr>
              <a:t> ~3.6% higher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9231" y="1103741"/>
            <a:ext cx="8079970" cy="1106058"/>
            <a:chOff x="149630" y="1103741"/>
            <a:chExt cx="8235139" cy="1106058"/>
          </a:xfrm>
        </p:grpSpPr>
        <p:sp>
          <p:nvSpPr>
            <p:cNvPr id="2" name="Rectangle 1"/>
            <p:cNvSpPr/>
            <p:nvPr/>
          </p:nvSpPr>
          <p:spPr>
            <a:xfrm>
              <a:off x="149630" y="1119190"/>
              <a:ext cx="2721040" cy="109060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2600" y="1103741"/>
              <a:ext cx="2722169" cy="1090609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73455" y="3396447"/>
            <a:ext cx="8065746" cy="1189000"/>
            <a:chOff x="149630" y="1210141"/>
            <a:chExt cx="8065746" cy="1189000"/>
          </a:xfrm>
        </p:grpSpPr>
        <p:sp>
          <p:nvSpPr>
            <p:cNvPr id="12" name="Rectangle 11"/>
            <p:cNvSpPr/>
            <p:nvPr/>
          </p:nvSpPr>
          <p:spPr>
            <a:xfrm>
              <a:off x="149630" y="1213319"/>
              <a:ext cx="2655545" cy="109060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44499" y="1210141"/>
              <a:ext cx="2670877" cy="1189000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632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Mode I Catalyst Deactivation Response</a:t>
            </a:r>
          </a:p>
        </p:txBody>
      </p:sp>
      <p:pic>
        <p:nvPicPr>
          <p:cNvPr id="4" name="Picture 3" descr="Fig8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" t="7091" r="4272" b="19841"/>
          <a:stretch>
            <a:fillRect/>
          </a:stretch>
        </p:blipFill>
        <p:spPr bwMode="auto">
          <a:xfrm>
            <a:off x="794719" y="1110878"/>
            <a:ext cx="5188008" cy="4741283"/>
          </a:xfrm>
          <a:prstGeom prst="rect">
            <a:avLst/>
          </a:prstGeom>
          <a:noFill/>
        </p:spPr>
      </p:pic>
      <p:pic>
        <p:nvPicPr>
          <p:cNvPr id="5" name="Picture 4" descr="Fig8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" t="6601" r="4514" b="22096"/>
          <a:stretch>
            <a:fillRect/>
          </a:stretch>
        </p:blipFill>
        <p:spPr bwMode="auto">
          <a:xfrm>
            <a:off x="5982726" y="1110880"/>
            <a:ext cx="5188008" cy="479080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62830" y="741544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CS1: </a:t>
            </a:r>
            <a:r>
              <a:rPr lang="en-IN" i="1" dirty="0" err="1"/>
              <a:t>x</a:t>
            </a:r>
            <a:r>
              <a:rPr lang="en-IN" i="1" baseline="-25000" dirty="0" err="1"/>
              <a:t>B</a:t>
            </a:r>
            <a:r>
              <a:rPr lang="en-IN" baseline="-25000" dirty="0"/>
              <a:t> </a:t>
            </a:r>
            <a:r>
              <a:rPr lang="en-IN" dirty="0"/>
              <a:t>constant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4934" y="766482"/>
            <a:ext cx="18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CS2: </a:t>
            </a:r>
            <a:r>
              <a:rPr lang="en-IN" i="1" dirty="0" err="1"/>
              <a:t>T</a:t>
            </a:r>
            <a:r>
              <a:rPr lang="en-IN" i="1" baseline="-25000" dirty="0" err="1"/>
              <a:t>top</a:t>
            </a:r>
            <a:r>
              <a:rPr lang="en-IN" baseline="-25000" dirty="0"/>
              <a:t> </a:t>
            </a:r>
            <a:r>
              <a:rPr lang="en-IN" dirty="0"/>
              <a:t>constant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7367" y="5852161"/>
            <a:ext cx="427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3399"/>
                </a:solidFill>
              </a:rPr>
              <a:t>20% Deactivation:	CS1 </a:t>
            </a:r>
            <a:r>
              <a:rPr lang="en-IN" b="1" dirty="0" err="1">
                <a:solidFill>
                  <a:srgbClr val="FF3399"/>
                </a:solidFill>
              </a:rPr>
              <a:t>boilup</a:t>
            </a:r>
            <a:r>
              <a:rPr lang="en-IN" b="1" dirty="0">
                <a:solidFill>
                  <a:srgbClr val="FF3399"/>
                </a:solidFill>
              </a:rPr>
              <a:t> ~12% higher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96893" y="1090659"/>
            <a:ext cx="7644398" cy="1090610"/>
            <a:chOff x="149630" y="1119189"/>
            <a:chExt cx="8497495" cy="1090610"/>
          </a:xfrm>
        </p:grpSpPr>
        <p:sp>
          <p:nvSpPr>
            <p:cNvPr id="10" name="Rectangle 9"/>
            <p:cNvSpPr/>
            <p:nvPr/>
          </p:nvSpPr>
          <p:spPr>
            <a:xfrm>
              <a:off x="149630" y="1119190"/>
              <a:ext cx="2716576" cy="109060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48756" y="1119189"/>
              <a:ext cx="2898369" cy="1090609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351" y="3343835"/>
            <a:ext cx="7667835" cy="1106058"/>
            <a:chOff x="149631" y="1103741"/>
            <a:chExt cx="8235138" cy="1106058"/>
          </a:xfrm>
        </p:grpSpPr>
        <p:sp>
          <p:nvSpPr>
            <p:cNvPr id="13" name="Rectangle 12"/>
            <p:cNvSpPr/>
            <p:nvPr/>
          </p:nvSpPr>
          <p:spPr>
            <a:xfrm>
              <a:off x="149631" y="1119190"/>
              <a:ext cx="2635385" cy="109060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0030" y="1103741"/>
              <a:ext cx="2814739" cy="1090609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072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Mode II Catalyst Deactivation Response</a:t>
            </a:r>
          </a:p>
        </p:txBody>
      </p:sp>
      <p:pic>
        <p:nvPicPr>
          <p:cNvPr id="4" name="Picture 3" descr="Fig9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7339" r="3246" b="23108"/>
          <a:stretch>
            <a:fillRect/>
          </a:stretch>
        </p:blipFill>
        <p:spPr bwMode="auto">
          <a:xfrm>
            <a:off x="766114" y="1110876"/>
            <a:ext cx="5446499" cy="4658158"/>
          </a:xfrm>
          <a:prstGeom prst="rect">
            <a:avLst/>
          </a:prstGeom>
          <a:noFill/>
        </p:spPr>
      </p:pic>
      <p:pic>
        <p:nvPicPr>
          <p:cNvPr id="5" name="Picture 4" descr="Fig9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6914" r="3331" b="22142"/>
          <a:stretch>
            <a:fillRect/>
          </a:stretch>
        </p:blipFill>
        <p:spPr bwMode="auto">
          <a:xfrm>
            <a:off x="6212613" y="1110876"/>
            <a:ext cx="5267543" cy="465815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62830" y="741544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CS1: </a:t>
            </a:r>
            <a:r>
              <a:rPr lang="en-IN" dirty="0" err="1"/>
              <a:t>x</a:t>
            </a:r>
            <a:r>
              <a:rPr lang="en-IN" baseline="-25000" dirty="0" err="1"/>
              <a:t>B</a:t>
            </a:r>
            <a:r>
              <a:rPr lang="en-IN" baseline="-25000" dirty="0"/>
              <a:t> </a:t>
            </a:r>
            <a:r>
              <a:rPr lang="en-IN" dirty="0"/>
              <a:t>constant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4934" y="766482"/>
            <a:ext cx="18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CS2: </a:t>
            </a:r>
            <a:r>
              <a:rPr lang="en-IN" dirty="0" err="1"/>
              <a:t>T</a:t>
            </a:r>
            <a:r>
              <a:rPr lang="en-IN" baseline="-25000" dirty="0" err="1"/>
              <a:t>top</a:t>
            </a:r>
            <a:r>
              <a:rPr lang="en-IN" baseline="-25000" dirty="0"/>
              <a:t> </a:t>
            </a:r>
            <a:r>
              <a:rPr lang="en-IN" dirty="0"/>
              <a:t>constant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9053" y="5928762"/>
            <a:ext cx="471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3399"/>
                </a:solidFill>
              </a:rPr>
              <a:t>30% Deactivation:	CS1 production ~0.8% lower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801" y="1090659"/>
            <a:ext cx="7984091" cy="1090610"/>
            <a:chOff x="26139" y="1119189"/>
            <a:chExt cx="8875096" cy="1090610"/>
          </a:xfrm>
        </p:grpSpPr>
        <p:sp>
          <p:nvSpPr>
            <p:cNvPr id="10" name="Rectangle 9"/>
            <p:cNvSpPr/>
            <p:nvPr/>
          </p:nvSpPr>
          <p:spPr>
            <a:xfrm>
              <a:off x="26139" y="1119190"/>
              <a:ext cx="2925845" cy="109060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9836" y="1119189"/>
              <a:ext cx="2761399" cy="1090609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2695" y="3337955"/>
            <a:ext cx="7984091" cy="1090610"/>
            <a:chOff x="26139" y="1119189"/>
            <a:chExt cx="8875096" cy="1090610"/>
          </a:xfrm>
        </p:grpSpPr>
        <p:sp>
          <p:nvSpPr>
            <p:cNvPr id="13" name="Rectangle 12"/>
            <p:cNvSpPr/>
            <p:nvPr/>
          </p:nvSpPr>
          <p:spPr>
            <a:xfrm>
              <a:off x="26139" y="1119190"/>
              <a:ext cx="2925845" cy="1090609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39836" y="1119189"/>
              <a:ext cx="2761399" cy="1090609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0813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1135" y="1240770"/>
            <a:ext cx="11066106" cy="4525963"/>
          </a:xfrm>
        </p:spPr>
        <p:txBody>
          <a:bodyPr>
            <a:normAutofit lnSpcReduction="10000"/>
          </a:bodyPr>
          <a:lstStyle/>
          <a:p>
            <a:pPr>
              <a:spcBef>
                <a:spcPts val="1350"/>
              </a:spcBef>
            </a:pPr>
            <a:r>
              <a:rPr lang="en-IN" dirty="0"/>
              <a:t>What to control holds the key to effective </a:t>
            </a:r>
            <a:r>
              <a:rPr lang="en-IN" dirty="0" err="1"/>
              <a:t>plantwide</a:t>
            </a:r>
            <a:r>
              <a:rPr lang="en-IN" dirty="0"/>
              <a:t> control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Control all active constraints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Control SOCVs for unconstrained </a:t>
            </a:r>
            <a:r>
              <a:rPr lang="en-IN" dirty="0" err="1"/>
              <a:t>dofs</a:t>
            </a:r>
            <a:endParaRPr lang="en-IN" dirty="0"/>
          </a:p>
          <a:p>
            <a:pPr>
              <a:spcBef>
                <a:spcPts val="1350"/>
              </a:spcBef>
            </a:pPr>
            <a:r>
              <a:rPr lang="en-IN" dirty="0"/>
              <a:t>Proper choice of TPM (inside the recycle loop) ensures robust regulation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Significant max throughput benefit (up to 25% in ester process example)</a:t>
            </a:r>
          </a:p>
          <a:p>
            <a:pPr>
              <a:spcBef>
                <a:spcPts val="1350"/>
              </a:spcBef>
            </a:pPr>
            <a:r>
              <a:rPr lang="en-IN" dirty="0"/>
              <a:t>Self-optimizing CVs for unconstrained variables can result in significant energy savings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7-12% energy savings in example reactor-separator recycle process </a:t>
            </a:r>
          </a:p>
          <a:p>
            <a:pPr>
              <a:spcBef>
                <a:spcPts val="1350"/>
              </a:spcBef>
            </a:pPr>
            <a:r>
              <a:rPr lang="en-IN" dirty="0"/>
              <a:t>Presented approach provides method to the madness that </a:t>
            </a:r>
            <a:r>
              <a:rPr lang="en-IN" dirty="0" err="1"/>
              <a:t>plantwide</a:t>
            </a:r>
            <a:r>
              <a:rPr lang="en-IN" dirty="0"/>
              <a:t> control can be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434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Plantwide</a:t>
            </a:r>
            <a:r>
              <a:rPr lang="en-IN" dirty="0"/>
              <a:t> Control Hierarchy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62350" y="4714884"/>
            <a:ext cx="4457700" cy="1790700"/>
            <a:chOff x="2880" y="6810"/>
            <a:chExt cx="7020" cy="2820"/>
          </a:xfrm>
        </p:grpSpPr>
        <p:grpSp>
          <p:nvGrpSpPr>
            <p:cNvPr id="39" name="Group 7"/>
            <p:cNvGrpSpPr>
              <a:grpSpLocks/>
            </p:cNvGrpSpPr>
            <p:nvPr/>
          </p:nvGrpSpPr>
          <p:grpSpPr bwMode="auto">
            <a:xfrm>
              <a:off x="2880" y="6810"/>
              <a:ext cx="7020" cy="2340"/>
              <a:chOff x="2880" y="6810"/>
              <a:chExt cx="7020" cy="2340"/>
            </a:xfrm>
          </p:grpSpPr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2880" y="6810"/>
                <a:ext cx="7020" cy="23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2" name="Group 9"/>
              <p:cNvGrpSpPr>
                <a:grpSpLocks/>
              </p:cNvGrpSpPr>
              <p:nvPr/>
            </p:nvGrpSpPr>
            <p:grpSpPr bwMode="auto">
              <a:xfrm>
                <a:off x="3240" y="7196"/>
                <a:ext cx="1260" cy="361"/>
                <a:chOff x="3600" y="7826"/>
                <a:chExt cx="1260" cy="361"/>
              </a:xfrm>
            </p:grpSpPr>
            <p:sp>
              <p:nvSpPr>
                <p:cNvPr id="73" name="Line 10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74" name="Group 11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7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7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3" name="Group 15"/>
              <p:cNvGrpSpPr>
                <a:grpSpLocks/>
              </p:cNvGrpSpPr>
              <p:nvPr/>
            </p:nvGrpSpPr>
            <p:grpSpPr bwMode="auto">
              <a:xfrm>
                <a:off x="4320" y="7916"/>
                <a:ext cx="1260" cy="361"/>
                <a:chOff x="3600" y="7826"/>
                <a:chExt cx="1260" cy="361"/>
              </a:xfrm>
            </p:grpSpPr>
            <p:sp>
              <p:nvSpPr>
                <p:cNvPr id="68" name="Line 16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69" name="Group 17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7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4" name="Group 21"/>
              <p:cNvGrpSpPr>
                <a:grpSpLocks/>
              </p:cNvGrpSpPr>
              <p:nvPr/>
            </p:nvGrpSpPr>
            <p:grpSpPr bwMode="auto">
              <a:xfrm>
                <a:off x="5580" y="7196"/>
                <a:ext cx="1260" cy="361"/>
                <a:chOff x="3600" y="7826"/>
                <a:chExt cx="1260" cy="361"/>
              </a:xfrm>
            </p:grpSpPr>
            <p:sp>
              <p:nvSpPr>
                <p:cNvPr id="63" name="Line 22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64" name="Group 23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65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7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5" name="Group 27"/>
              <p:cNvGrpSpPr>
                <a:grpSpLocks/>
              </p:cNvGrpSpPr>
              <p:nvPr/>
            </p:nvGrpSpPr>
            <p:grpSpPr bwMode="auto">
              <a:xfrm>
                <a:off x="7920" y="7196"/>
                <a:ext cx="1260" cy="361"/>
                <a:chOff x="3600" y="7826"/>
                <a:chExt cx="1260" cy="361"/>
              </a:xfrm>
            </p:grpSpPr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59" name="Group 29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60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2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6" name="Group 33"/>
              <p:cNvGrpSpPr>
                <a:grpSpLocks/>
              </p:cNvGrpSpPr>
              <p:nvPr/>
            </p:nvGrpSpPr>
            <p:grpSpPr bwMode="auto">
              <a:xfrm>
                <a:off x="6840" y="7916"/>
                <a:ext cx="1260" cy="361"/>
                <a:chOff x="3600" y="7826"/>
                <a:chExt cx="1260" cy="361"/>
              </a:xfrm>
            </p:grpSpPr>
            <p:sp>
              <p:nvSpPr>
                <p:cNvPr id="53" name="Line 34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54" name="Group 35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55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7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7" name="Group 39"/>
              <p:cNvGrpSpPr>
                <a:grpSpLocks/>
              </p:cNvGrpSpPr>
              <p:nvPr/>
            </p:nvGrpSpPr>
            <p:grpSpPr bwMode="auto">
              <a:xfrm>
                <a:off x="5580" y="8456"/>
                <a:ext cx="1260" cy="361"/>
                <a:chOff x="3600" y="7826"/>
                <a:chExt cx="1260" cy="361"/>
              </a:xfrm>
            </p:grpSpPr>
            <p:sp>
              <p:nvSpPr>
                <p:cNvPr id="48" name="Line 40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49" name="Group 41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50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2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5670" y="9090"/>
              <a:ext cx="14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 dirty="0">
                  <a:ea typeface="Mangal" pitchFamily="2"/>
                  <a:cs typeface="Mangal" pitchFamily="2"/>
                </a:rPr>
                <a:t>PLANT</a:t>
              </a:r>
              <a:endParaRPr lang="en-US" sz="1600" b="1" dirty="0"/>
            </a:p>
          </p:txBody>
        </p:sp>
      </p:grpSp>
      <p:sp>
        <p:nvSpPr>
          <p:cNvPr id="32" name="Line 49"/>
          <p:cNvSpPr>
            <a:spLocks noChangeShapeType="1"/>
          </p:cNvSpPr>
          <p:nvPr/>
        </p:nvSpPr>
        <p:spPr bwMode="auto">
          <a:xfrm>
            <a:off x="8062973" y="5336578"/>
            <a:ext cx="25923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3" name="Line 50"/>
          <p:cNvSpPr>
            <a:spLocks noChangeShapeType="1"/>
          </p:cNvSpPr>
          <p:nvPr/>
        </p:nvSpPr>
        <p:spPr bwMode="auto">
          <a:xfrm>
            <a:off x="8062973" y="5822639"/>
            <a:ext cx="45365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" name="Line 51"/>
          <p:cNvSpPr>
            <a:spLocks noChangeShapeType="1"/>
          </p:cNvSpPr>
          <p:nvPr/>
        </p:nvSpPr>
        <p:spPr bwMode="auto">
          <a:xfrm flipV="1">
            <a:off x="8322205" y="1934152"/>
            <a:ext cx="0" cy="340242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8516629" y="1448093"/>
            <a:ext cx="0" cy="437454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H="1">
            <a:off x="7381884" y="1448092"/>
            <a:ext cx="1152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 flipH="1">
            <a:off x="7381884" y="1934152"/>
            <a:ext cx="936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" name="AutoShape 55"/>
          <p:cNvSpPr>
            <a:spLocks noChangeArrowheads="1"/>
          </p:cNvSpPr>
          <p:nvPr/>
        </p:nvSpPr>
        <p:spPr bwMode="auto">
          <a:xfrm rot="16200000">
            <a:off x="6728315" y="1563306"/>
            <a:ext cx="1072934" cy="194424"/>
          </a:xfrm>
          <a:prstGeom prst="triangle">
            <a:avLst>
              <a:gd name="adj" fmla="val 49912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8289015" y="2152640"/>
            <a:ext cx="22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 dirty="0">
                <a:ea typeface="Mangal" pitchFamily="2"/>
                <a:cs typeface="Mangal" pitchFamily="2"/>
              </a:rPr>
              <a:t>Measurements</a:t>
            </a:r>
            <a:endParaRPr lang="en-US" dirty="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133850" y="857232"/>
            <a:ext cx="3028950" cy="4572000"/>
            <a:chOff x="3780" y="720"/>
            <a:chExt cx="4770" cy="7200"/>
          </a:xfrm>
        </p:grpSpPr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3915" y="5040"/>
              <a:ext cx="4635" cy="2880"/>
              <a:chOff x="3915" y="5040"/>
              <a:chExt cx="4635" cy="2880"/>
            </a:xfrm>
          </p:grpSpPr>
          <p:sp>
            <p:nvSpPr>
              <p:cNvPr id="25" name="Line 59"/>
              <p:cNvSpPr>
                <a:spLocks noChangeShapeType="1"/>
              </p:cNvSpPr>
              <p:nvPr/>
            </p:nvSpPr>
            <p:spPr bwMode="auto">
              <a:xfrm flipV="1">
                <a:off x="3915" y="5040"/>
                <a:ext cx="90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60"/>
              <p:cNvSpPr>
                <a:spLocks noChangeShapeType="1"/>
              </p:cNvSpPr>
              <p:nvPr/>
            </p:nvSpPr>
            <p:spPr bwMode="auto">
              <a:xfrm flipH="1" flipV="1">
                <a:off x="7650" y="5040"/>
                <a:ext cx="90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Line 61"/>
              <p:cNvSpPr>
                <a:spLocks noChangeShapeType="1"/>
              </p:cNvSpPr>
              <p:nvPr/>
            </p:nvSpPr>
            <p:spPr bwMode="auto">
              <a:xfrm flipV="1">
                <a:off x="6225" y="5040"/>
                <a:ext cx="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Line 62"/>
              <p:cNvSpPr>
                <a:spLocks noChangeShapeType="1"/>
              </p:cNvSpPr>
              <p:nvPr/>
            </p:nvSpPr>
            <p:spPr bwMode="auto">
              <a:xfrm flipV="1">
                <a:off x="7485" y="5040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Line 63"/>
              <p:cNvSpPr>
                <a:spLocks noChangeShapeType="1"/>
              </p:cNvSpPr>
              <p:nvPr/>
            </p:nvSpPr>
            <p:spPr bwMode="auto">
              <a:xfrm flipV="1">
                <a:off x="4965" y="5040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780" y="720"/>
              <a:ext cx="4680" cy="5940"/>
              <a:chOff x="3780" y="720"/>
              <a:chExt cx="4680" cy="5940"/>
            </a:xfrm>
          </p:grpSpPr>
          <p:sp>
            <p:nvSpPr>
              <p:cNvPr id="11" name="Text Box 65"/>
              <p:cNvSpPr txBox="1">
                <a:spLocks noChangeArrowheads="1"/>
              </p:cNvSpPr>
              <p:nvPr/>
            </p:nvSpPr>
            <p:spPr bwMode="auto">
              <a:xfrm>
                <a:off x="4500" y="4320"/>
                <a:ext cx="32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Regulatory Control Layer</a:t>
                </a:r>
              </a:p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(updates every few secs)</a:t>
                </a:r>
                <a:endParaRPr lang="en-US" dirty="0"/>
              </a:p>
            </p:txBody>
          </p:sp>
          <p:sp>
            <p:nvSpPr>
              <p:cNvPr id="12" name="Text Box 66"/>
              <p:cNvSpPr txBox="1">
                <a:spLocks noChangeArrowheads="1"/>
              </p:cNvSpPr>
              <p:nvPr/>
            </p:nvSpPr>
            <p:spPr bwMode="auto">
              <a:xfrm>
                <a:off x="4500" y="2880"/>
                <a:ext cx="32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Supervisory Control Layer</a:t>
                </a:r>
              </a:p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(updates every few </a:t>
                </a:r>
                <a:r>
                  <a:rPr lang="en-US" sz="1200" dirty="0" err="1">
                    <a:ea typeface="Mangal" pitchFamily="2"/>
                    <a:cs typeface="Mangal" pitchFamily="2"/>
                  </a:rPr>
                  <a:t>mins</a:t>
                </a:r>
                <a:r>
                  <a:rPr lang="en-US" sz="1200" dirty="0">
                    <a:ea typeface="Mangal" pitchFamily="2"/>
                    <a:cs typeface="Mangal" pitchFamily="2"/>
                  </a:rPr>
                  <a:t>)</a:t>
                </a:r>
                <a:endParaRPr lang="en-US" dirty="0"/>
              </a:p>
            </p:txBody>
          </p:sp>
          <p:sp>
            <p:nvSpPr>
              <p:cNvPr id="13" name="Line 67"/>
              <p:cNvSpPr>
                <a:spLocks noChangeShapeType="1"/>
              </p:cNvSpPr>
              <p:nvPr/>
            </p:nvSpPr>
            <p:spPr bwMode="auto">
              <a:xfrm flipH="1">
                <a:off x="5580" y="360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68"/>
              <p:cNvSpPr>
                <a:spLocks noChangeShapeType="1"/>
              </p:cNvSpPr>
              <p:nvPr/>
            </p:nvSpPr>
            <p:spPr bwMode="auto">
              <a:xfrm>
                <a:off x="6120" y="360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69"/>
              <p:cNvSpPr>
                <a:spLocks noChangeShapeType="1"/>
              </p:cNvSpPr>
              <p:nvPr/>
            </p:nvSpPr>
            <p:spPr bwMode="auto">
              <a:xfrm>
                <a:off x="6480" y="360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Text Box 70"/>
              <p:cNvSpPr txBox="1">
                <a:spLocks noChangeArrowheads="1"/>
              </p:cNvSpPr>
              <p:nvPr/>
            </p:nvSpPr>
            <p:spPr bwMode="auto">
              <a:xfrm>
                <a:off x="4500" y="1440"/>
                <a:ext cx="32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Optimization Layer</a:t>
                </a:r>
              </a:p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(updates every few </a:t>
                </a:r>
                <a:r>
                  <a:rPr lang="en-US" sz="1200" dirty="0" err="1">
                    <a:ea typeface="Mangal" pitchFamily="2"/>
                    <a:cs typeface="Mangal" pitchFamily="2"/>
                  </a:rPr>
                  <a:t>hrs</a:t>
                </a:r>
                <a:r>
                  <a:rPr lang="en-US" sz="1200" dirty="0">
                    <a:ea typeface="Mangal" pitchFamily="2"/>
                    <a:cs typeface="Mangal" pitchFamily="2"/>
                  </a:rPr>
                  <a:t>)</a:t>
                </a:r>
                <a:endParaRPr lang="en-US" dirty="0"/>
              </a:p>
            </p:txBody>
          </p:sp>
          <p:sp>
            <p:nvSpPr>
              <p:cNvPr id="17" name="Line 71"/>
              <p:cNvSpPr>
                <a:spLocks noChangeShapeType="1"/>
              </p:cNvSpPr>
              <p:nvPr/>
            </p:nvSpPr>
            <p:spPr bwMode="auto">
              <a:xfrm flipH="1">
                <a:off x="5580" y="216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72"/>
              <p:cNvSpPr>
                <a:spLocks noChangeShapeType="1"/>
              </p:cNvSpPr>
              <p:nvPr/>
            </p:nvSpPr>
            <p:spPr bwMode="auto">
              <a:xfrm>
                <a:off x="6120" y="216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Line 73"/>
              <p:cNvSpPr>
                <a:spLocks noChangeShapeType="1"/>
              </p:cNvSpPr>
              <p:nvPr/>
            </p:nvSpPr>
            <p:spPr bwMode="auto">
              <a:xfrm>
                <a:off x="6480" y="216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Rectangle 74"/>
              <p:cNvSpPr>
                <a:spLocks noChangeArrowheads="1"/>
              </p:cNvSpPr>
              <p:nvPr/>
            </p:nvSpPr>
            <p:spPr bwMode="auto">
              <a:xfrm>
                <a:off x="3780" y="1080"/>
                <a:ext cx="4680" cy="48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 Box 75"/>
              <p:cNvSpPr txBox="1">
                <a:spLocks noChangeArrowheads="1"/>
              </p:cNvSpPr>
              <p:nvPr/>
            </p:nvSpPr>
            <p:spPr bwMode="auto">
              <a:xfrm>
                <a:off x="4140" y="720"/>
                <a:ext cx="432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1200" b="1">
                    <a:ea typeface="Mangal" pitchFamily="2"/>
                    <a:cs typeface="Mangal" pitchFamily="2"/>
                  </a:rPr>
                  <a:t>PLANTWIDE CONTROL SYSTEM</a:t>
                </a:r>
                <a:endParaRPr lang="en-US" b="1"/>
              </a:p>
            </p:txBody>
          </p:sp>
          <p:sp>
            <p:nvSpPr>
              <p:cNvPr id="22" name="Text Box 76"/>
              <p:cNvSpPr txBox="1">
                <a:spLocks noChangeArrowheads="1"/>
              </p:cNvSpPr>
              <p:nvPr/>
            </p:nvSpPr>
            <p:spPr bwMode="auto">
              <a:xfrm>
                <a:off x="6301" y="234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900" dirty="0">
                    <a:ea typeface="Mangal" pitchFamily="2"/>
                    <a:cs typeface="Mangal" pitchFamily="2"/>
                  </a:rPr>
                  <a:t>SETPOINT</a:t>
                </a:r>
                <a:endParaRPr lang="en-US" dirty="0"/>
              </a:p>
            </p:txBody>
          </p:sp>
          <p:sp>
            <p:nvSpPr>
              <p:cNvPr id="23" name="Text Box 77"/>
              <p:cNvSpPr txBox="1">
                <a:spLocks noChangeArrowheads="1"/>
              </p:cNvSpPr>
              <p:nvPr/>
            </p:nvSpPr>
            <p:spPr bwMode="auto">
              <a:xfrm>
                <a:off x="6286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900" dirty="0">
                    <a:ea typeface="Mangal" pitchFamily="2"/>
                    <a:cs typeface="Mangal" pitchFamily="2"/>
                  </a:rPr>
                  <a:t>SETPOINT</a:t>
                </a:r>
                <a:endParaRPr lang="en-US" dirty="0"/>
              </a:p>
            </p:txBody>
          </p:sp>
          <p:sp>
            <p:nvSpPr>
              <p:cNvPr id="24" name="Text Box 78"/>
              <p:cNvSpPr txBox="1">
                <a:spLocks noChangeArrowheads="1"/>
              </p:cNvSpPr>
              <p:nvPr/>
            </p:nvSpPr>
            <p:spPr bwMode="auto">
              <a:xfrm>
                <a:off x="5940" y="6120"/>
                <a:ext cx="180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900" dirty="0">
                    <a:ea typeface="Mangal" pitchFamily="2"/>
                    <a:cs typeface="Mangal" pitchFamily="2"/>
                  </a:rPr>
                  <a:t>SIGNAL TO VALVE</a:t>
                </a:r>
                <a:endParaRPr lang="en-US" dirty="0"/>
              </a:p>
            </p:txBody>
          </p:sp>
        </p:grpSp>
      </p:grpSp>
      <p:grpSp>
        <p:nvGrpSpPr>
          <p:cNvPr id="78" name="Group 88"/>
          <p:cNvGrpSpPr>
            <a:grpSpLocks/>
          </p:cNvGrpSpPr>
          <p:nvPr/>
        </p:nvGrpSpPr>
        <p:grpSpPr bwMode="auto">
          <a:xfrm>
            <a:off x="2301876" y="1357298"/>
            <a:ext cx="2193925" cy="1460500"/>
            <a:chOff x="490" y="952"/>
            <a:chExt cx="1382" cy="920"/>
          </a:xfrm>
        </p:grpSpPr>
        <p:sp>
          <p:nvSpPr>
            <p:cNvPr id="79" name="AutoShape 84"/>
            <p:cNvSpPr>
              <a:spLocks/>
            </p:cNvSpPr>
            <p:nvPr/>
          </p:nvSpPr>
          <p:spPr bwMode="auto">
            <a:xfrm>
              <a:off x="1776" y="952"/>
              <a:ext cx="96" cy="920"/>
            </a:xfrm>
            <a:prstGeom prst="leftBrace">
              <a:avLst>
                <a:gd name="adj1" fmla="val 79861"/>
                <a:gd name="adj2" fmla="val 50000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AutoShape 86"/>
            <p:cNvSpPr>
              <a:spLocks noChangeArrowheads="1"/>
            </p:cNvSpPr>
            <p:nvPr/>
          </p:nvSpPr>
          <p:spPr bwMode="auto">
            <a:xfrm>
              <a:off x="1371" y="1344"/>
              <a:ext cx="384" cy="162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rgbClr val="006600">
                <a:alpha val="27000"/>
              </a:srgbClr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Text Box 87"/>
            <p:cNvSpPr txBox="1">
              <a:spLocks noChangeArrowheads="1"/>
            </p:cNvSpPr>
            <p:nvPr/>
          </p:nvSpPr>
          <p:spPr bwMode="auto">
            <a:xfrm>
              <a:off x="490" y="1200"/>
              <a:ext cx="85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006600"/>
                  </a:solidFill>
                </a:rPr>
                <a:t>Economic Operation</a:t>
              </a:r>
            </a:p>
          </p:txBody>
        </p:sp>
      </p:grpSp>
      <p:grpSp>
        <p:nvGrpSpPr>
          <p:cNvPr id="82" name="Group 91"/>
          <p:cNvGrpSpPr>
            <a:grpSpLocks/>
          </p:cNvGrpSpPr>
          <p:nvPr/>
        </p:nvGrpSpPr>
        <p:grpSpPr bwMode="auto">
          <a:xfrm>
            <a:off x="2133590" y="3000372"/>
            <a:ext cx="2390775" cy="696912"/>
            <a:chOff x="366" y="2043"/>
            <a:chExt cx="1506" cy="439"/>
          </a:xfrm>
        </p:grpSpPr>
        <p:sp>
          <p:nvSpPr>
            <p:cNvPr id="83" name="AutoShape 85"/>
            <p:cNvSpPr>
              <a:spLocks/>
            </p:cNvSpPr>
            <p:nvPr/>
          </p:nvSpPr>
          <p:spPr bwMode="auto">
            <a:xfrm>
              <a:off x="1824" y="2050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AutoShape 89"/>
            <p:cNvSpPr>
              <a:spLocks noChangeArrowheads="1"/>
            </p:cNvSpPr>
            <p:nvPr/>
          </p:nvSpPr>
          <p:spPr bwMode="auto">
            <a:xfrm>
              <a:off x="1358" y="2183"/>
              <a:ext cx="432" cy="162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00">
                <a:alpha val="39999"/>
              </a:srgbClr>
            </a:solidFill>
            <a:ln w="9525" algn="ctr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Text Box 90"/>
            <p:cNvSpPr txBox="1">
              <a:spLocks noChangeArrowheads="1"/>
            </p:cNvSpPr>
            <p:nvPr/>
          </p:nvSpPr>
          <p:spPr bwMode="auto">
            <a:xfrm>
              <a:off x="366" y="2043"/>
              <a:ext cx="102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993300"/>
                  </a:solidFill>
                </a:rPr>
                <a:t>Safe &amp; Stable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7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Regulatory PWCS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28671"/>
            <a:ext cx="8229600" cy="519749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What to Control</a:t>
            </a:r>
          </a:p>
          <a:p>
            <a:pPr lvl="1"/>
            <a:r>
              <a:rPr lang="en-IN" dirty="0"/>
              <a:t>Throughput or Production Rate (TPM selection)</a:t>
            </a:r>
          </a:p>
          <a:p>
            <a:pPr lvl="1"/>
            <a:r>
              <a:rPr lang="en-IN" dirty="0"/>
              <a:t>All independent inventories (DOF)</a:t>
            </a:r>
          </a:p>
          <a:p>
            <a:pPr lvl="2"/>
            <a:r>
              <a:rPr lang="en-IN" dirty="0"/>
              <a:t>Material – Liquid level or gas pressure</a:t>
            </a:r>
          </a:p>
          <a:p>
            <a:pPr lvl="2"/>
            <a:r>
              <a:rPr lang="en-IN" dirty="0"/>
              <a:t>Energy – Temperature or </a:t>
            </a:r>
            <a:r>
              <a:rPr lang="en-IN" dirty="0" err="1"/>
              <a:t>vapor</a:t>
            </a:r>
            <a:r>
              <a:rPr lang="en-IN" dirty="0"/>
              <a:t> pressure</a:t>
            </a:r>
          </a:p>
          <a:p>
            <a:pPr lvl="2"/>
            <a:r>
              <a:rPr lang="en-IN" dirty="0"/>
              <a:t>Component – Composition, tray temperature (inferential)</a:t>
            </a:r>
          </a:p>
          <a:p>
            <a:r>
              <a:rPr lang="en-IN" dirty="0"/>
              <a:t>Degree of tightness of control</a:t>
            </a:r>
          </a:p>
          <a:p>
            <a:pPr lvl="1"/>
            <a:r>
              <a:rPr lang="en-IN" dirty="0"/>
              <a:t>Energy inventories should be tightly controlled.</a:t>
            </a:r>
          </a:p>
          <a:p>
            <a:pPr lvl="1">
              <a:spcAft>
                <a:spcPts val="600"/>
              </a:spcAft>
            </a:pPr>
            <a:r>
              <a:rPr lang="en-IN" dirty="0"/>
              <a:t>Surge level inventories should be loosely controlled.</a:t>
            </a:r>
          </a:p>
          <a:p>
            <a:r>
              <a:rPr lang="en-IN" dirty="0"/>
              <a:t>What to manipulate</a:t>
            </a:r>
          </a:p>
          <a:p>
            <a:pPr lvl="1"/>
            <a:r>
              <a:rPr lang="en-IN" dirty="0"/>
              <a:t>The largest term on the RHS of the inventory balance</a:t>
            </a:r>
          </a:p>
          <a:p>
            <a:pPr lvl="2"/>
            <a:r>
              <a:rPr lang="en-IN" dirty="0"/>
              <a:t>Richardson’s Rule</a:t>
            </a:r>
          </a:p>
          <a:p>
            <a:pPr lvl="1"/>
            <a:r>
              <a:rPr lang="en-IN" dirty="0"/>
              <a:t>Pair close</a:t>
            </a:r>
          </a:p>
          <a:p>
            <a:pPr lvl="2"/>
            <a:r>
              <a:rPr lang="en-IN" dirty="0"/>
              <a:t>Fast dynamics</a:t>
            </a:r>
          </a:p>
          <a:p>
            <a:pPr lvl="2"/>
            <a:r>
              <a:rPr lang="en-IN" dirty="0"/>
              <a:t>Tight closed loop control</a:t>
            </a:r>
          </a:p>
        </p:txBody>
      </p:sp>
    </p:spTree>
    <p:extLst>
      <p:ext uri="{BB962C8B-B14F-4D97-AF65-F5344CB8AC3E}">
        <p14:creationId xmlns:p14="http://schemas.microsoft.com/office/powerpoint/2010/main" val="29035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PWC Basics: TPM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71546"/>
            <a:ext cx="8229600" cy="5072098"/>
          </a:xfrm>
        </p:spPr>
        <p:txBody>
          <a:bodyPr>
            <a:normAutofit/>
          </a:bodyPr>
          <a:lstStyle/>
          <a:p>
            <a:r>
              <a:rPr lang="en-IN" dirty="0"/>
              <a:t>When is TPM choice flexible</a:t>
            </a:r>
          </a:p>
          <a:p>
            <a:pPr lvl="1"/>
            <a:r>
              <a:rPr lang="en-IN" dirty="0"/>
              <a:t>Large storage tanks supply the fresh feed(s)</a:t>
            </a:r>
          </a:p>
          <a:p>
            <a:pPr lvl="1"/>
            <a:r>
              <a:rPr lang="en-IN" dirty="0"/>
              <a:t>Variability in storage tank level is acceptable</a:t>
            </a:r>
          </a:p>
          <a:p>
            <a:pPr lvl="2"/>
            <a:r>
              <a:rPr lang="en-IN" dirty="0"/>
              <a:t>Allows structures that bring in fresh feed(s) as make-up</a:t>
            </a:r>
          </a:p>
          <a:p>
            <a:r>
              <a:rPr lang="en-IN" dirty="0"/>
              <a:t>Usually plant designs have large recycle rates</a:t>
            </a:r>
          </a:p>
          <a:p>
            <a:pPr lvl="1"/>
            <a:r>
              <a:rPr lang="en-IN" dirty="0"/>
              <a:t>Design in the snowballing region</a:t>
            </a:r>
          </a:p>
          <a:p>
            <a:pPr lvl="1"/>
            <a:r>
              <a:rPr lang="en-IN" dirty="0"/>
              <a:t>Capacity bottleneck then is likely inside the loop</a:t>
            </a:r>
          </a:p>
          <a:p>
            <a:r>
              <a:rPr lang="en-IN" dirty="0"/>
              <a:t>Where to locate the TPM</a:t>
            </a:r>
          </a:p>
          <a:p>
            <a:pPr lvl="1"/>
            <a:r>
              <a:rPr lang="en-IN" dirty="0"/>
              <a:t>Inside the recycle loop</a:t>
            </a:r>
          </a:p>
          <a:p>
            <a:pPr lvl="1"/>
            <a:r>
              <a:rPr lang="en-IN" dirty="0"/>
              <a:t>If multiple recycle loops, on a common branch</a:t>
            </a:r>
          </a:p>
          <a:p>
            <a:pPr lvl="1"/>
            <a:r>
              <a:rPr lang="en-IN" dirty="0"/>
              <a:t>If bottleneck is known, AT the bottleneck</a:t>
            </a:r>
          </a:p>
        </p:txBody>
      </p:sp>
    </p:spTree>
    <p:extLst>
      <p:ext uri="{BB962C8B-B14F-4D97-AF65-F5344CB8AC3E}">
        <p14:creationId xmlns:p14="http://schemas.microsoft.com/office/powerpoint/2010/main" val="5750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PWC Guidelines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05273" y="1357299"/>
            <a:ext cx="11756572" cy="4525963"/>
          </a:xfrm>
        </p:spPr>
        <p:txBody>
          <a:bodyPr/>
          <a:lstStyle/>
          <a:p>
            <a:r>
              <a:rPr lang="en-US" dirty="0"/>
              <a:t>Configure control structure to transform recycle rate variability out of the recycle loop</a:t>
            </a:r>
          </a:p>
          <a:p>
            <a:endParaRPr lang="en-US" dirty="0"/>
          </a:p>
          <a:p>
            <a:r>
              <a:rPr lang="en-US" dirty="0"/>
              <a:t>Provide control DOFs for fast “local” control</a:t>
            </a:r>
          </a:p>
          <a:p>
            <a:r>
              <a:rPr lang="en-US" dirty="0"/>
              <a:t>“Pair” locally for fast control</a:t>
            </a:r>
          </a:p>
          <a:p>
            <a:endParaRPr lang="en-US" dirty="0"/>
          </a:p>
          <a:p>
            <a:r>
              <a:rPr lang="en-US" dirty="0"/>
              <a:t>Choose TPM at bottleneck constraint to transform variability away from bottleneck</a:t>
            </a:r>
          </a:p>
          <a:p>
            <a:pPr lvl="1"/>
            <a:r>
              <a:rPr lang="en-US" dirty="0"/>
              <a:t>Almost always, bottleneck is inside the recycle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82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Economic Operation Considerations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18786" y="2996953"/>
            <a:ext cx="2222631" cy="2232099"/>
            <a:chOff x="107588" y="1762298"/>
            <a:chExt cx="4408056" cy="4117863"/>
          </a:xfrm>
        </p:grpSpPr>
        <p:grpSp>
          <p:nvGrpSpPr>
            <p:cNvPr id="5" name="Group 4"/>
            <p:cNvGrpSpPr/>
            <p:nvPr/>
          </p:nvGrpSpPr>
          <p:grpSpPr>
            <a:xfrm>
              <a:off x="107588" y="1762298"/>
              <a:ext cx="4408056" cy="4117863"/>
              <a:chOff x="246131" y="1762298"/>
              <a:chExt cx="4408056" cy="411786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46131" y="1812175"/>
                <a:ext cx="4408056" cy="4067986"/>
                <a:chOff x="246131" y="1812175"/>
                <a:chExt cx="4408056" cy="4067986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46131" y="3258590"/>
                  <a:ext cx="474332" cy="553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/>
                    <a:t>J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126211" y="5298902"/>
                  <a:ext cx="547455" cy="553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/>
                    <a:t>u</a:t>
                  </a: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553258" y="1812175"/>
                  <a:ext cx="3532909" cy="3568928"/>
                  <a:chOff x="553258" y="1812175"/>
                  <a:chExt cx="3532909" cy="3568928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53258" y="1812175"/>
                    <a:ext cx="3532909" cy="3557847"/>
                    <a:chOff x="553258" y="1812175"/>
                    <a:chExt cx="3532909" cy="3557847"/>
                  </a:xfrm>
                </p:grpSpPr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flipH="1">
                      <a:off x="553259" y="1812175"/>
                      <a:ext cx="24938" cy="3532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rot="5400000" flipH="1">
                      <a:off x="2307244" y="3591098"/>
                      <a:ext cx="24938" cy="3532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752764" y="5245331"/>
                      <a:ext cx="0" cy="9975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930992" y="5281351"/>
                    <a:ext cx="0" cy="99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48307" y="5313618"/>
                  <a:ext cx="948030" cy="553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 err="1"/>
                    <a:t>u</a:t>
                  </a:r>
                  <a:r>
                    <a:rPr lang="en-IN" sz="1350" baseline="30000" dirty="0" err="1"/>
                    <a:t>MIN</a:t>
                  </a:r>
                  <a:endParaRPr lang="en-IN" sz="135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658469" y="5326558"/>
                  <a:ext cx="995718" cy="553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 err="1"/>
                    <a:t>u</a:t>
                  </a:r>
                  <a:r>
                    <a:rPr lang="en-IN" sz="1350" baseline="30000" dirty="0" err="1"/>
                    <a:t>MAX</a:t>
                  </a:r>
                  <a:endParaRPr lang="en-IN" sz="1350" dirty="0"/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 flipH="1">
                <a:off x="754969" y="1762298"/>
                <a:ext cx="0" cy="35329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3936995" y="1780709"/>
                <a:ext cx="0" cy="35329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5"/>
            <p:cNvSpPr/>
            <p:nvPr/>
          </p:nvSpPr>
          <p:spPr>
            <a:xfrm>
              <a:off x="628079" y="2071315"/>
              <a:ext cx="3168073" cy="2777776"/>
            </a:xfrm>
            <a:custGeom>
              <a:avLst/>
              <a:gdLst>
                <a:gd name="connsiteX0" fmla="*/ 0 w 3168073"/>
                <a:gd name="connsiteY0" fmla="*/ 62285 h 1623230"/>
                <a:gd name="connsiteX1" fmla="*/ 886691 w 3168073"/>
                <a:gd name="connsiteY1" fmla="*/ 71521 h 1623230"/>
                <a:gd name="connsiteX2" fmla="*/ 1810328 w 3168073"/>
                <a:gd name="connsiteY2" fmla="*/ 782721 h 1623230"/>
                <a:gd name="connsiteX3" fmla="*/ 2392218 w 3168073"/>
                <a:gd name="connsiteY3" fmla="*/ 1022867 h 1623230"/>
                <a:gd name="connsiteX4" fmla="*/ 3168073 w 3168073"/>
                <a:gd name="connsiteY4" fmla="*/ 1623230 h 162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073" h="1623230">
                  <a:moveTo>
                    <a:pt x="0" y="62285"/>
                  </a:moveTo>
                  <a:cubicBezTo>
                    <a:pt x="292485" y="6866"/>
                    <a:pt x="584970" y="-48552"/>
                    <a:pt x="886691" y="71521"/>
                  </a:cubicBezTo>
                  <a:cubicBezTo>
                    <a:pt x="1188412" y="191594"/>
                    <a:pt x="1559407" y="624163"/>
                    <a:pt x="1810328" y="782721"/>
                  </a:cubicBezTo>
                  <a:cubicBezTo>
                    <a:pt x="2061249" y="941279"/>
                    <a:pt x="2165927" y="882782"/>
                    <a:pt x="2392218" y="1022867"/>
                  </a:cubicBezTo>
                  <a:cubicBezTo>
                    <a:pt x="2618509" y="1162952"/>
                    <a:pt x="2893291" y="1393091"/>
                    <a:pt x="3168073" y="162323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56978" y="2996953"/>
            <a:ext cx="2228069" cy="2282279"/>
            <a:chOff x="8181771" y="1836136"/>
            <a:chExt cx="4404630" cy="4103847"/>
          </a:xfrm>
        </p:grpSpPr>
        <p:sp>
          <p:nvSpPr>
            <p:cNvPr id="21" name="Freeform 20"/>
            <p:cNvSpPr/>
            <p:nvPr/>
          </p:nvSpPr>
          <p:spPr>
            <a:xfrm>
              <a:off x="8688180" y="2409393"/>
              <a:ext cx="3186545" cy="2584732"/>
            </a:xfrm>
            <a:custGeom>
              <a:avLst/>
              <a:gdLst>
                <a:gd name="connsiteX0" fmla="*/ 0 w 3186545"/>
                <a:gd name="connsiteY0" fmla="*/ 0 h 2584732"/>
                <a:gd name="connsiteX1" fmla="*/ 665018 w 3186545"/>
                <a:gd name="connsiteY1" fmla="*/ 1856510 h 2584732"/>
                <a:gd name="connsiteX2" fmla="*/ 1136073 w 3186545"/>
                <a:gd name="connsiteY2" fmla="*/ 2503055 h 2584732"/>
                <a:gd name="connsiteX3" fmla="*/ 1579418 w 3186545"/>
                <a:gd name="connsiteY3" fmla="*/ 2401455 h 2584732"/>
                <a:gd name="connsiteX4" fmla="*/ 2419927 w 3186545"/>
                <a:gd name="connsiteY4" fmla="*/ 932873 h 2584732"/>
                <a:gd name="connsiteX5" fmla="*/ 3186545 w 3186545"/>
                <a:gd name="connsiteY5" fmla="*/ 0 h 258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6545" h="2584732">
                  <a:moveTo>
                    <a:pt x="0" y="0"/>
                  </a:moveTo>
                  <a:cubicBezTo>
                    <a:pt x="237836" y="719667"/>
                    <a:pt x="475673" y="1439334"/>
                    <a:pt x="665018" y="1856510"/>
                  </a:cubicBezTo>
                  <a:cubicBezTo>
                    <a:pt x="854364" y="2273686"/>
                    <a:pt x="983673" y="2412231"/>
                    <a:pt x="1136073" y="2503055"/>
                  </a:cubicBezTo>
                  <a:cubicBezTo>
                    <a:pt x="1288473" y="2593879"/>
                    <a:pt x="1365442" y="2663152"/>
                    <a:pt x="1579418" y="2401455"/>
                  </a:cubicBezTo>
                  <a:cubicBezTo>
                    <a:pt x="1793394" y="2139758"/>
                    <a:pt x="2152073" y="1333115"/>
                    <a:pt x="2419927" y="932873"/>
                  </a:cubicBezTo>
                  <a:cubicBezTo>
                    <a:pt x="2687781" y="532631"/>
                    <a:pt x="2937163" y="266315"/>
                    <a:pt x="3186545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181771" y="1836136"/>
              <a:ext cx="4404630" cy="4103847"/>
              <a:chOff x="246355" y="1762298"/>
              <a:chExt cx="4404630" cy="410384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46355" y="1812175"/>
                <a:ext cx="4404630" cy="4053970"/>
                <a:chOff x="246355" y="1812175"/>
                <a:chExt cx="4404630" cy="4053970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246355" y="3258588"/>
                  <a:ext cx="472807" cy="539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/>
                    <a:t>J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126213" y="5298904"/>
                  <a:ext cx="545695" cy="539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/>
                    <a:t>u</a:t>
                  </a: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553258" y="1812175"/>
                  <a:ext cx="3532909" cy="3568928"/>
                  <a:chOff x="553258" y="1812175"/>
                  <a:chExt cx="3532909" cy="3568928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53258" y="1812175"/>
                    <a:ext cx="3532909" cy="3557847"/>
                    <a:chOff x="553258" y="1812175"/>
                    <a:chExt cx="3532909" cy="3557847"/>
                  </a:xfrm>
                </p:grpSpPr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flipH="1">
                      <a:off x="553259" y="1812175"/>
                      <a:ext cx="24938" cy="3532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rot="5400000" flipH="1">
                      <a:off x="2307244" y="3591098"/>
                      <a:ext cx="24938" cy="3532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752764" y="5245331"/>
                      <a:ext cx="0" cy="9975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3930992" y="5281351"/>
                    <a:ext cx="0" cy="99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548307" y="5313620"/>
                  <a:ext cx="944981" cy="539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 err="1"/>
                    <a:t>u</a:t>
                  </a:r>
                  <a:r>
                    <a:rPr lang="en-IN" sz="1350" baseline="30000" dirty="0" err="1"/>
                    <a:t>MIN</a:t>
                  </a:r>
                  <a:endParaRPr lang="en-IN" sz="135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658470" y="5326557"/>
                  <a:ext cx="992515" cy="539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 err="1"/>
                    <a:t>u</a:t>
                  </a:r>
                  <a:r>
                    <a:rPr lang="en-IN" sz="1350" baseline="30000" dirty="0" err="1"/>
                    <a:t>MAX</a:t>
                  </a:r>
                  <a:endParaRPr lang="en-IN" sz="1350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754969" y="1762298"/>
                <a:ext cx="0" cy="35329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3936995" y="1780709"/>
                <a:ext cx="0" cy="35329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Freeform 35"/>
          <p:cNvSpPr/>
          <p:nvPr/>
        </p:nvSpPr>
        <p:spPr>
          <a:xfrm>
            <a:off x="2963652" y="2984720"/>
            <a:ext cx="1608758" cy="1848437"/>
          </a:xfrm>
          <a:custGeom>
            <a:avLst/>
            <a:gdLst>
              <a:gd name="connsiteX0" fmla="*/ 0 w 3168073"/>
              <a:gd name="connsiteY0" fmla="*/ 62285 h 1623230"/>
              <a:gd name="connsiteX1" fmla="*/ 886691 w 3168073"/>
              <a:gd name="connsiteY1" fmla="*/ 71521 h 1623230"/>
              <a:gd name="connsiteX2" fmla="*/ 1810328 w 3168073"/>
              <a:gd name="connsiteY2" fmla="*/ 782721 h 1623230"/>
              <a:gd name="connsiteX3" fmla="*/ 2392218 w 3168073"/>
              <a:gd name="connsiteY3" fmla="*/ 1022867 h 1623230"/>
              <a:gd name="connsiteX4" fmla="*/ 3168073 w 3168073"/>
              <a:gd name="connsiteY4" fmla="*/ 1623230 h 1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8073" h="1623230">
                <a:moveTo>
                  <a:pt x="0" y="62285"/>
                </a:moveTo>
                <a:cubicBezTo>
                  <a:pt x="292485" y="6866"/>
                  <a:pt x="584970" y="-48552"/>
                  <a:pt x="886691" y="71521"/>
                </a:cubicBezTo>
                <a:cubicBezTo>
                  <a:pt x="1188412" y="191594"/>
                  <a:pt x="1559407" y="624163"/>
                  <a:pt x="1810328" y="782721"/>
                </a:cubicBezTo>
                <a:cubicBezTo>
                  <a:pt x="2061249" y="941279"/>
                  <a:pt x="2165927" y="882782"/>
                  <a:pt x="2392218" y="1022867"/>
                </a:cubicBezTo>
                <a:cubicBezTo>
                  <a:pt x="2618509" y="1162952"/>
                  <a:pt x="2893291" y="1393091"/>
                  <a:pt x="3168073" y="162323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grpSp>
        <p:nvGrpSpPr>
          <p:cNvPr id="37" name="Group 36"/>
          <p:cNvGrpSpPr/>
          <p:nvPr/>
        </p:nvGrpSpPr>
        <p:grpSpPr>
          <a:xfrm>
            <a:off x="5043512" y="3031279"/>
            <a:ext cx="2291849" cy="2226389"/>
            <a:chOff x="4156650" y="1789945"/>
            <a:chExt cx="4344255" cy="4119504"/>
          </a:xfrm>
        </p:grpSpPr>
        <p:grpSp>
          <p:nvGrpSpPr>
            <p:cNvPr id="38" name="Group 37"/>
            <p:cNvGrpSpPr/>
            <p:nvPr/>
          </p:nvGrpSpPr>
          <p:grpSpPr>
            <a:xfrm>
              <a:off x="4156650" y="1789945"/>
              <a:ext cx="4344255" cy="4119504"/>
              <a:chOff x="265884" y="1762298"/>
              <a:chExt cx="4344255" cy="411950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65884" y="1812175"/>
                <a:ext cx="4344255" cy="4069627"/>
                <a:chOff x="265884" y="1812175"/>
                <a:chExt cx="4344255" cy="4069627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265884" y="3258586"/>
                  <a:ext cx="453349" cy="5552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/>
                    <a:t>J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126211" y="5298902"/>
                  <a:ext cx="523237" cy="5552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/>
                    <a:t>u</a:t>
                  </a:r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553258" y="1812175"/>
                  <a:ext cx="3532909" cy="3568928"/>
                  <a:chOff x="553258" y="1812175"/>
                  <a:chExt cx="3532909" cy="3568928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53258" y="1812175"/>
                    <a:ext cx="3532909" cy="3557847"/>
                    <a:chOff x="553258" y="1812175"/>
                    <a:chExt cx="3532909" cy="3557847"/>
                  </a:xfrm>
                </p:grpSpPr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H="1">
                      <a:off x="553259" y="1812175"/>
                      <a:ext cx="24938" cy="3532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rot="5400000" flipH="1">
                      <a:off x="2307244" y="3591098"/>
                      <a:ext cx="24938" cy="353290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752764" y="5245331"/>
                      <a:ext cx="0" cy="9975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3930992" y="5281351"/>
                    <a:ext cx="0" cy="99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/>
                <p:cNvSpPr txBox="1"/>
                <p:nvPr/>
              </p:nvSpPr>
              <p:spPr>
                <a:xfrm>
                  <a:off x="548306" y="5313620"/>
                  <a:ext cx="906091" cy="5552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 err="1"/>
                    <a:t>u</a:t>
                  </a:r>
                  <a:r>
                    <a:rPr lang="en-IN" sz="1350" baseline="30000" dirty="0" err="1"/>
                    <a:t>MIN</a:t>
                  </a:r>
                  <a:endParaRPr lang="en-IN" sz="135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658470" y="5326558"/>
                  <a:ext cx="951669" cy="5552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350" dirty="0" err="1"/>
                    <a:t>u</a:t>
                  </a:r>
                  <a:r>
                    <a:rPr lang="en-IN" sz="1350" baseline="30000" dirty="0" err="1"/>
                    <a:t>MAX</a:t>
                  </a:r>
                  <a:endParaRPr lang="en-IN" sz="1350" dirty="0"/>
                </a:p>
              </p:txBody>
            </p:sp>
          </p:grpSp>
          <p:cxnSp>
            <p:nvCxnSpPr>
              <p:cNvPr id="41" name="Straight Connector 40"/>
              <p:cNvCxnSpPr/>
              <p:nvPr/>
            </p:nvCxnSpPr>
            <p:spPr>
              <a:xfrm flipH="1">
                <a:off x="754969" y="1762298"/>
                <a:ext cx="0" cy="35329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936995" y="1780709"/>
                <a:ext cx="0" cy="35329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Freeform 38"/>
            <p:cNvSpPr/>
            <p:nvPr/>
          </p:nvSpPr>
          <p:spPr>
            <a:xfrm>
              <a:off x="4658193" y="2543578"/>
              <a:ext cx="3168073" cy="1791854"/>
            </a:xfrm>
            <a:custGeom>
              <a:avLst/>
              <a:gdLst>
                <a:gd name="connsiteX0" fmla="*/ 0 w 3168073"/>
                <a:gd name="connsiteY0" fmla="*/ 1791854 h 1791854"/>
                <a:gd name="connsiteX1" fmla="*/ 655782 w 3168073"/>
                <a:gd name="connsiteY1" fmla="*/ 1588654 h 1791854"/>
                <a:gd name="connsiteX2" fmla="*/ 1246909 w 3168073"/>
                <a:gd name="connsiteY2" fmla="*/ 1126836 h 1791854"/>
                <a:gd name="connsiteX3" fmla="*/ 2013528 w 3168073"/>
                <a:gd name="connsiteY3" fmla="*/ 415636 h 1791854"/>
                <a:gd name="connsiteX4" fmla="*/ 2789382 w 3168073"/>
                <a:gd name="connsiteY4" fmla="*/ 221673 h 1791854"/>
                <a:gd name="connsiteX5" fmla="*/ 3168073 w 3168073"/>
                <a:gd name="connsiteY5" fmla="*/ 0 h 179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073" h="1791854">
                  <a:moveTo>
                    <a:pt x="0" y="1791854"/>
                  </a:moveTo>
                  <a:cubicBezTo>
                    <a:pt x="223982" y="1745672"/>
                    <a:pt x="447964" y="1699490"/>
                    <a:pt x="655782" y="1588654"/>
                  </a:cubicBezTo>
                  <a:cubicBezTo>
                    <a:pt x="863600" y="1477818"/>
                    <a:pt x="1020618" y="1322339"/>
                    <a:pt x="1246909" y="1126836"/>
                  </a:cubicBezTo>
                  <a:cubicBezTo>
                    <a:pt x="1473200" y="931333"/>
                    <a:pt x="1756449" y="566496"/>
                    <a:pt x="2013528" y="415636"/>
                  </a:cubicBezTo>
                  <a:cubicBezTo>
                    <a:pt x="2270607" y="264775"/>
                    <a:pt x="2596958" y="290946"/>
                    <a:pt x="2789382" y="221673"/>
                  </a:cubicBezTo>
                  <a:cubicBezTo>
                    <a:pt x="2981806" y="152400"/>
                    <a:pt x="3074939" y="76200"/>
                    <a:pt x="3168073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  <p:sp>
        <p:nvSpPr>
          <p:cNvPr id="53" name="Freeform 52"/>
          <p:cNvSpPr/>
          <p:nvPr/>
        </p:nvSpPr>
        <p:spPr>
          <a:xfrm>
            <a:off x="5285911" y="3489433"/>
            <a:ext cx="1687173" cy="1339256"/>
          </a:xfrm>
          <a:custGeom>
            <a:avLst/>
            <a:gdLst>
              <a:gd name="connsiteX0" fmla="*/ 0 w 3168073"/>
              <a:gd name="connsiteY0" fmla="*/ 1791854 h 1791854"/>
              <a:gd name="connsiteX1" fmla="*/ 655782 w 3168073"/>
              <a:gd name="connsiteY1" fmla="*/ 1588654 h 1791854"/>
              <a:gd name="connsiteX2" fmla="*/ 1246909 w 3168073"/>
              <a:gd name="connsiteY2" fmla="*/ 1126836 h 1791854"/>
              <a:gd name="connsiteX3" fmla="*/ 2013528 w 3168073"/>
              <a:gd name="connsiteY3" fmla="*/ 415636 h 1791854"/>
              <a:gd name="connsiteX4" fmla="*/ 2789382 w 3168073"/>
              <a:gd name="connsiteY4" fmla="*/ 221673 h 1791854"/>
              <a:gd name="connsiteX5" fmla="*/ 3168073 w 3168073"/>
              <a:gd name="connsiteY5" fmla="*/ 0 h 179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8073" h="1791854">
                <a:moveTo>
                  <a:pt x="0" y="1791854"/>
                </a:moveTo>
                <a:cubicBezTo>
                  <a:pt x="223982" y="1745672"/>
                  <a:pt x="447964" y="1699490"/>
                  <a:pt x="655782" y="1588654"/>
                </a:cubicBezTo>
                <a:cubicBezTo>
                  <a:pt x="863600" y="1477818"/>
                  <a:pt x="1020618" y="1322339"/>
                  <a:pt x="1246909" y="1126836"/>
                </a:cubicBezTo>
                <a:cubicBezTo>
                  <a:pt x="1473200" y="931333"/>
                  <a:pt x="1756449" y="566496"/>
                  <a:pt x="2013528" y="415636"/>
                </a:cubicBezTo>
                <a:cubicBezTo>
                  <a:pt x="2270607" y="264775"/>
                  <a:pt x="2596958" y="290946"/>
                  <a:pt x="2789382" y="221673"/>
                </a:cubicBezTo>
                <a:cubicBezTo>
                  <a:pt x="2981806" y="152400"/>
                  <a:pt x="3074939" y="76200"/>
                  <a:pt x="3168073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4" name="TextBox 53"/>
          <p:cNvSpPr txBox="1"/>
          <p:nvPr/>
        </p:nvSpPr>
        <p:spPr>
          <a:xfrm>
            <a:off x="2910782" y="5249002"/>
            <a:ext cx="18268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Operate at </a:t>
            </a:r>
            <a:r>
              <a:rPr lang="en-IN" sz="1350" dirty="0" err="1"/>
              <a:t>u</a:t>
            </a:r>
            <a:r>
              <a:rPr lang="en-IN" sz="1350" baseline="30000" dirty="0" err="1"/>
              <a:t>MAX</a:t>
            </a:r>
            <a:r>
              <a:rPr lang="en-IN" sz="1350" baseline="-25000" dirty="0"/>
              <a:t> </a:t>
            </a:r>
            <a:r>
              <a:rPr lang="en-IN" sz="1350" dirty="0"/>
              <a:t> always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85912" y="5234597"/>
            <a:ext cx="18028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/>
              <a:t>Operate at </a:t>
            </a:r>
            <a:r>
              <a:rPr lang="en-IN" sz="1350" dirty="0" err="1"/>
              <a:t>u</a:t>
            </a:r>
            <a:r>
              <a:rPr lang="en-IN" sz="1350" baseline="30000" dirty="0" err="1"/>
              <a:t>MIN</a:t>
            </a:r>
            <a:r>
              <a:rPr lang="en-IN" sz="1350" baseline="-25000" dirty="0"/>
              <a:t> </a:t>
            </a:r>
            <a:r>
              <a:rPr lang="en-IN" sz="1350" dirty="0"/>
              <a:t> always</a:t>
            </a:r>
          </a:p>
        </p:txBody>
      </p:sp>
      <p:sp>
        <p:nvSpPr>
          <p:cNvPr id="56" name="Freeform 55"/>
          <p:cNvSpPr/>
          <p:nvPr/>
        </p:nvSpPr>
        <p:spPr>
          <a:xfrm>
            <a:off x="7608169" y="2976841"/>
            <a:ext cx="1609677" cy="1860145"/>
          </a:xfrm>
          <a:custGeom>
            <a:avLst/>
            <a:gdLst>
              <a:gd name="connsiteX0" fmla="*/ 0 w 3186546"/>
              <a:gd name="connsiteY0" fmla="*/ 0 h 2480193"/>
              <a:gd name="connsiteX1" fmla="*/ 1487055 w 3186546"/>
              <a:gd name="connsiteY1" fmla="*/ 1893454 h 2480193"/>
              <a:gd name="connsiteX2" fmla="*/ 2327564 w 3186546"/>
              <a:gd name="connsiteY2" fmla="*/ 2466109 h 2480193"/>
              <a:gd name="connsiteX3" fmla="*/ 2761673 w 3186546"/>
              <a:gd name="connsiteY3" fmla="*/ 2225964 h 2480193"/>
              <a:gd name="connsiteX4" fmla="*/ 3186546 w 3186546"/>
              <a:gd name="connsiteY4" fmla="*/ 1376218 h 248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546" h="2480193">
                <a:moveTo>
                  <a:pt x="0" y="0"/>
                </a:moveTo>
                <a:cubicBezTo>
                  <a:pt x="549564" y="741218"/>
                  <a:pt x="1099128" y="1482436"/>
                  <a:pt x="1487055" y="1893454"/>
                </a:cubicBezTo>
                <a:cubicBezTo>
                  <a:pt x="1874982" y="2304472"/>
                  <a:pt x="2115128" y="2410691"/>
                  <a:pt x="2327564" y="2466109"/>
                </a:cubicBezTo>
                <a:cubicBezTo>
                  <a:pt x="2540000" y="2521527"/>
                  <a:pt x="2618509" y="2407612"/>
                  <a:pt x="2761673" y="2225964"/>
                </a:cubicBezTo>
                <a:cubicBezTo>
                  <a:pt x="2904837" y="2044316"/>
                  <a:pt x="3045691" y="1710267"/>
                  <a:pt x="3186546" y="137621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grpSp>
        <p:nvGrpSpPr>
          <p:cNvPr id="66" name="Group 65"/>
          <p:cNvGrpSpPr/>
          <p:nvPr/>
        </p:nvGrpSpPr>
        <p:grpSpPr>
          <a:xfrm>
            <a:off x="7973524" y="4312957"/>
            <a:ext cx="435825" cy="697828"/>
            <a:chOff x="7173080" y="4581232"/>
            <a:chExt cx="581100" cy="930437"/>
          </a:xfrm>
        </p:grpSpPr>
        <p:sp>
          <p:nvSpPr>
            <p:cNvPr id="58" name="TextBox 57"/>
            <p:cNvSpPr txBox="1"/>
            <p:nvPr/>
          </p:nvSpPr>
          <p:spPr>
            <a:xfrm>
              <a:off x="7173080" y="5111560"/>
              <a:ext cx="58110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50" dirty="0" err="1"/>
                <a:t>u</a:t>
              </a:r>
              <a:r>
                <a:rPr lang="en-IN" sz="1350" baseline="30000" dirty="0" err="1"/>
                <a:t>opt</a:t>
              </a:r>
              <a:endParaRPr lang="en-IN" sz="135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7604455" y="4581232"/>
              <a:ext cx="0" cy="90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7867298" y="5193611"/>
            <a:ext cx="12271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350" dirty="0"/>
              <a:t>Operate at </a:t>
            </a:r>
            <a:r>
              <a:rPr lang="en-IN" sz="1350" dirty="0" err="1"/>
              <a:t>u</a:t>
            </a:r>
            <a:r>
              <a:rPr lang="en-IN" sz="1350" baseline="30000" dirty="0" err="1"/>
              <a:t>opt</a:t>
            </a:r>
            <a:endParaRPr lang="en-IN" sz="1350" baseline="30000" dirty="0"/>
          </a:p>
          <a:p>
            <a:pPr algn="ctr"/>
            <a:r>
              <a:rPr lang="en-IN" sz="1350" dirty="0" err="1"/>
              <a:t>u</a:t>
            </a:r>
            <a:r>
              <a:rPr lang="en-IN" sz="1350" baseline="30000" dirty="0" err="1"/>
              <a:t>opt</a:t>
            </a:r>
            <a:r>
              <a:rPr lang="en-IN" sz="1350" dirty="0"/>
              <a:t> changes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8310246" y="4293096"/>
            <a:ext cx="837000" cy="554114"/>
            <a:chOff x="7634860" y="4563544"/>
            <a:chExt cx="1116000" cy="73881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7634860" y="4563544"/>
              <a:ext cx="11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8328564" y="4563544"/>
              <a:ext cx="0" cy="7388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829944" y="4725144"/>
              <a:ext cx="64376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350" dirty="0"/>
                <a:t>Loss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461853" y="1678448"/>
            <a:ext cx="269759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/>
              <a:t>ECONOMIC OBJECTIVE</a:t>
            </a:r>
          </a:p>
          <a:p>
            <a:pPr algn="ctr"/>
            <a:r>
              <a:rPr lang="en-IN" i="1" dirty="0"/>
              <a:t>MINIMIZE J </a:t>
            </a:r>
            <a:r>
              <a:rPr lang="en-IN" dirty="0"/>
              <a:t>over </a:t>
            </a:r>
            <a:r>
              <a:rPr lang="en-IN" dirty="0" err="1"/>
              <a:t>dofs</a:t>
            </a:r>
            <a:r>
              <a:rPr lang="en-IN" dirty="0"/>
              <a:t> </a:t>
            </a:r>
            <a:r>
              <a:rPr lang="en-IN" b="1" dirty="0"/>
              <a:t>u</a:t>
            </a:r>
          </a:p>
          <a:p>
            <a:pPr algn="ctr"/>
            <a:r>
              <a:rPr lang="en-IN" sz="1350" dirty="0"/>
              <a:t>subject to process </a:t>
            </a:r>
            <a:r>
              <a:rPr lang="en-IN" sz="1350" dirty="0" err="1"/>
              <a:t>contraints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40491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3" grpId="0" animBg="1"/>
      <p:bldP spid="54" grpId="0"/>
      <p:bldP spid="55" grpId="0"/>
      <p:bldP spid="56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“What to Control” Paradigm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48665" y="1484785"/>
            <a:ext cx="2222631" cy="2232099"/>
            <a:chOff x="246131" y="1762298"/>
            <a:chExt cx="4408056" cy="4117863"/>
          </a:xfrm>
        </p:grpSpPr>
        <p:grpSp>
          <p:nvGrpSpPr>
            <p:cNvPr id="7" name="Group 6"/>
            <p:cNvGrpSpPr/>
            <p:nvPr/>
          </p:nvGrpSpPr>
          <p:grpSpPr>
            <a:xfrm>
              <a:off x="246131" y="1812175"/>
              <a:ext cx="4408056" cy="4067986"/>
              <a:chOff x="246131" y="1812175"/>
              <a:chExt cx="4408056" cy="406798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46131" y="3258590"/>
                <a:ext cx="474332" cy="553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J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26211" y="5298902"/>
                <a:ext cx="547455" cy="553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/>
                  <a:t>u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53258" y="1812175"/>
                <a:ext cx="3532909" cy="3568928"/>
                <a:chOff x="553258" y="1812175"/>
                <a:chExt cx="3532909" cy="3568928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553258" y="1812175"/>
                  <a:ext cx="3532909" cy="3557847"/>
                  <a:chOff x="553258" y="1812175"/>
                  <a:chExt cx="3532909" cy="3557847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553259" y="1812175"/>
                    <a:ext cx="24938" cy="3532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rot="5400000" flipH="1">
                    <a:off x="2307244" y="3591098"/>
                    <a:ext cx="24938" cy="3532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752764" y="5245331"/>
                    <a:ext cx="0" cy="99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930992" y="5281351"/>
                  <a:ext cx="0" cy="9975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548307" y="5313618"/>
                <a:ext cx="948030" cy="553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 err="1"/>
                  <a:t>u</a:t>
                </a:r>
                <a:r>
                  <a:rPr lang="en-IN" sz="1350" baseline="30000" dirty="0" err="1"/>
                  <a:t>MIN</a:t>
                </a:r>
                <a:endParaRPr lang="en-IN" sz="135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58469" y="5326558"/>
                <a:ext cx="995718" cy="553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350" dirty="0" err="1"/>
                  <a:t>u</a:t>
                </a:r>
                <a:r>
                  <a:rPr lang="en-IN" sz="1350" baseline="30000" dirty="0" err="1"/>
                  <a:t>MAX</a:t>
                </a:r>
                <a:endParaRPr lang="en-IN" sz="1350" dirty="0"/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H="1">
              <a:off x="754969" y="1762298"/>
              <a:ext cx="0" cy="35329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936995" y="1780709"/>
              <a:ext cx="0" cy="35329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803532" y="2348150"/>
            <a:ext cx="1615586" cy="1062824"/>
            <a:chOff x="2848708" y="3033346"/>
            <a:chExt cx="2154115" cy="1417098"/>
          </a:xfrm>
        </p:grpSpPr>
        <p:sp>
          <p:nvSpPr>
            <p:cNvPr id="20" name="Freeform 19"/>
            <p:cNvSpPr/>
            <p:nvPr/>
          </p:nvSpPr>
          <p:spPr>
            <a:xfrm>
              <a:off x="2848708" y="3033346"/>
              <a:ext cx="2154115" cy="899710"/>
            </a:xfrm>
            <a:custGeom>
              <a:avLst/>
              <a:gdLst>
                <a:gd name="connsiteX0" fmla="*/ 0 w 2154115"/>
                <a:gd name="connsiteY0" fmla="*/ 52754 h 167896"/>
                <a:gd name="connsiteX1" fmla="*/ 861646 w 2154115"/>
                <a:gd name="connsiteY1" fmla="*/ 167054 h 167896"/>
                <a:gd name="connsiteX2" fmla="*/ 2154115 w 2154115"/>
                <a:gd name="connsiteY2" fmla="*/ 0 h 16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4115" h="167896">
                  <a:moveTo>
                    <a:pt x="0" y="52754"/>
                  </a:moveTo>
                  <a:cubicBezTo>
                    <a:pt x="251313" y="114300"/>
                    <a:pt x="502627" y="175846"/>
                    <a:pt x="861646" y="167054"/>
                  </a:cubicBezTo>
                  <a:cubicBezTo>
                    <a:pt x="1220665" y="158262"/>
                    <a:pt x="1687390" y="79131"/>
                    <a:pt x="215411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3635896" y="3946444"/>
              <a:ext cx="0" cy="50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810126" y="1715106"/>
            <a:ext cx="1615586" cy="1691434"/>
            <a:chOff x="2857500" y="2189285"/>
            <a:chExt cx="2154115" cy="2255245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3563888" y="2860530"/>
              <a:ext cx="0" cy="1584000"/>
            </a:xfrm>
            <a:prstGeom prst="straightConnector1">
              <a:avLst/>
            </a:prstGeom>
            <a:ln w="190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2857500" y="2189285"/>
              <a:ext cx="2154115" cy="671245"/>
            </a:xfrm>
            <a:custGeom>
              <a:avLst/>
              <a:gdLst>
                <a:gd name="connsiteX0" fmla="*/ 0 w 2154115"/>
                <a:gd name="connsiteY0" fmla="*/ 0 h 671245"/>
                <a:gd name="connsiteX1" fmla="*/ 553915 w 2154115"/>
                <a:gd name="connsiteY1" fmla="*/ 659423 h 671245"/>
                <a:gd name="connsiteX2" fmla="*/ 2154115 w 2154115"/>
                <a:gd name="connsiteY2" fmla="*/ 360484 h 67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4115" h="671245">
                  <a:moveTo>
                    <a:pt x="0" y="0"/>
                  </a:moveTo>
                  <a:cubicBezTo>
                    <a:pt x="97448" y="299671"/>
                    <a:pt x="194896" y="599342"/>
                    <a:pt x="553915" y="659423"/>
                  </a:cubicBezTo>
                  <a:cubicBezTo>
                    <a:pt x="912934" y="719504"/>
                    <a:pt x="1533524" y="539994"/>
                    <a:pt x="2154115" y="360484"/>
                  </a:cubicBezTo>
                </a:path>
              </a:pathLst>
            </a:cu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01379" y="3699031"/>
            <a:ext cx="60004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C0000"/>
                </a:solidFill>
              </a:rPr>
              <a:t>Optimum remains “nearly” the same</a:t>
            </a:r>
          </a:p>
          <a:p>
            <a:pPr algn="ctr"/>
            <a:endParaRPr lang="en-IN" sz="900" b="1" dirty="0">
              <a:solidFill>
                <a:srgbClr val="CC0000"/>
              </a:solidFill>
            </a:endParaRPr>
          </a:p>
          <a:p>
            <a:pPr algn="ctr"/>
            <a:r>
              <a:rPr lang="en-IN" b="1" dirty="0">
                <a:solidFill>
                  <a:srgbClr val="CC0000"/>
                </a:solidFill>
              </a:rPr>
              <a:t>Find those “magic” process variables with invariant optimum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3909CB-0381-4BDF-91B2-A80441FEDF8F}"/>
              </a:ext>
            </a:extLst>
          </p:cNvPr>
          <p:cNvSpPr txBox="1"/>
          <p:nvPr/>
        </p:nvSpPr>
        <p:spPr>
          <a:xfrm>
            <a:off x="5035433" y="4743000"/>
            <a:ext cx="2160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33CC"/>
                </a:solidFill>
              </a:rPr>
              <a:t>WHAT TO CONTROL</a:t>
            </a:r>
          </a:p>
          <a:p>
            <a:pPr algn="ctr"/>
            <a:r>
              <a:rPr lang="en-US" b="1" dirty="0">
                <a:solidFill>
                  <a:srgbClr val="FF33CC"/>
                </a:solidFill>
              </a:rPr>
              <a:t>All active constraints</a:t>
            </a:r>
            <a:endParaRPr lang="en-IN" sz="900" b="1" dirty="0">
              <a:solidFill>
                <a:srgbClr val="FF33CC"/>
              </a:solidFill>
            </a:endParaRPr>
          </a:p>
          <a:p>
            <a:pPr algn="ctr"/>
            <a:r>
              <a:rPr lang="en-US" b="1" dirty="0">
                <a:solidFill>
                  <a:srgbClr val="FF33CC"/>
                </a:solidFill>
              </a:rPr>
              <a:t>Economic CVs</a:t>
            </a:r>
            <a:endParaRPr lang="en-IN" sz="2100" b="1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Optimal Operating Policy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6664" y="1114641"/>
            <a:ext cx="240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100 m Sprint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17333" y="3276601"/>
            <a:ext cx="1506073" cy="842665"/>
            <a:chOff x="1066800" y="2610253"/>
            <a:chExt cx="1506073" cy="8426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51338" y="3071918"/>
              <a:ext cx="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66800" y="2610253"/>
              <a:ext cx="15060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100%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25166" y="805038"/>
            <a:ext cx="500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40 km Marathon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7201" y="6324601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CC"/>
                </a:solidFill>
              </a:rPr>
              <a:t>Image taken from: https://www.vectorstock.com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5031" y="304536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Constant Speed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45031" y="3741108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C"/>
                </a:solidFill>
              </a:rPr>
              <a:t>Constant Breathing Rate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1"/>
          <a:stretch/>
        </p:blipFill>
        <p:spPr>
          <a:xfrm>
            <a:off x="740000" y="3914928"/>
            <a:ext cx="1317401" cy="131435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867401" y="2984932"/>
            <a:ext cx="928581" cy="639136"/>
            <a:chOff x="4419600" y="2209800"/>
            <a:chExt cx="685800" cy="533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19600" y="2209800"/>
              <a:ext cx="685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419600" y="2209800"/>
              <a:ext cx="6096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59228" y="1946512"/>
            <a:ext cx="41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J = </a:t>
            </a:r>
            <a:r>
              <a:rPr lang="en-IN" sz="2400" b="1" i="1" dirty="0" err="1"/>
              <a:t>min</a:t>
            </a:r>
            <a:r>
              <a:rPr lang="en-IN" sz="2400" b="1" i="1" baseline="-25000" dirty="0" err="1"/>
              <a:t>u</a:t>
            </a:r>
            <a:r>
              <a:rPr lang="en-IN" sz="2400" b="1" baseline="-25000" dirty="0"/>
              <a:t>  </a:t>
            </a:r>
            <a:r>
              <a:rPr lang="en-IN" sz="2400" b="1" dirty="0"/>
              <a:t>Race Completion Time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43138" y="4136272"/>
            <a:ext cx="2057400" cy="1121529"/>
            <a:chOff x="7567192" y="4112169"/>
            <a:chExt cx="2057400" cy="1121529"/>
          </a:xfrm>
        </p:grpSpPr>
        <p:sp>
          <p:nvSpPr>
            <p:cNvPr id="60" name="TextBox 59"/>
            <p:cNvSpPr txBox="1"/>
            <p:nvPr/>
          </p:nvSpPr>
          <p:spPr>
            <a:xfrm>
              <a:off x="7567192" y="4772033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66"/>
                  </a:solidFill>
                </a:rPr>
                <a:t>Running Effort 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 rot="16200000">
              <a:off x="8107728" y="4177516"/>
              <a:ext cx="742183" cy="611490"/>
              <a:chOff x="1905000" y="3962400"/>
              <a:chExt cx="1027169" cy="914400"/>
            </a:xfrm>
          </p:grpSpPr>
          <p:sp>
            <p:nvSpPr>
              <p:cNvPr id="62" name="Flowchart: Collate 61"/>
              <p:cNvSpPr/>
              <p:nvPr/>
            </p:nvSpPr>
            <p:spPr>
              <a:xfrm>
                <a:off x="1905000" y="3962400"/>
                <a:ext cx="457200" cy="914400"/>
              </a:xfrm>
              <a:prstGeom prst="flowChartCollat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Connector 62"/>
              <p:cNvCxnSpPr>
                <a:stCxn id="62" idx="1"/>
              </p:cNvCxnSpPr>
              <p:nvPr/>
            </p:nvCxnSpPr>
            <p:spPr>
              <a:xfrm>
                <a:off x="2133600" y="4419600"/>
                <a:ext cx="4392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lowchart: Delay 63"/>
              <p:cNvSpPr/>
              <p:nvPr/>
            </p:nvSpPr>
            <p:spPr>
              <a:xfrm>
                <a:off x="2574003" y="4156605"/>
                <a:ext cx="358166" cy="612648"/>
              </a:xfrm>
              <a:prstGeom prst="flowChartDelay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776213" y="3798530"/>
            <a:ext cx="3126276" cy="1314352"/>
            <a:chOff x="7170349" y="4322762"/>
            <a:chExt cx="3126276" cy="131435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1"/>
            <a:stretch/>
          </p:blipFill>
          <p:spPr>
            <a:xfrm>
              <a:off x="7170349" y="4322762"/>
              <a:ext cx="1317401" cy="1314352"/>
            </a:xfrm>
            <a:prstGeom prst="rect">
              <a:avLst/>
            </a:prstGeom>
          </p:spPr>
        </p:pic>
        <p:grpSp>
          <p:nvGrpSpPr>
            <p:cNvPr id="66" name="Group 65"/>
            <p:cNvGrpSpPr/>
            <p:nvPr/>
          </p:nvGrpSpPr>
          <p:grpSpPr>
            <a:xfrm>
              <a:off x="8239225" y="4488839"/>
              <a:ext cx="2057400" cy="1061540"/>
              <a:chOff x="7567192" y="4112169"/>
              <a:chExt cx="2057400" cy="116769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567192" y="4772032"/>
                <a:ext cx="205740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66"/>
                    </a:solidFill>
                  </a:rPr>
                  <a:t>Running Effort 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 rot="16200000">
                <a:off x="8107728" y="4177516"/>
                <a:ext cx="742183" cy="611490"/>
                <a:chOff x="1905000" y="3962400"/>
                <a:chExt cx="1027169" cy="914400"/>
              </a:xfrm>
            </p:grpSpPr>
            <p:sp>
              <p:nvSpPr>
                <p:cNvPr id="69" name="Flowchart: Collate 68"/>
                <p:cNvSpPr/>
                <p:nvPr/>
              </p:nvSpPr>
              <p:spPr>
                <a:xfrm>
                  <a:off x="1905000" y="3962400"/>
                  <a:ext cx="457200" cy="914400"/>
                </a:xfrm>
                <a:prstGeom prst="flowChartCollat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69" idx="1"/>
                </p:cNvCxnSpPr>
                <p:nvPr/>
              </p:nvCxnSpPr>
              <p:spPr>
                <a:xfrm>
                  <a:off x="2133600" y="4419600"/>
                  <a:ext cx="43927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Flowchart: Delay 70"/>
                <p:cNvSpPr/>
                <p:nvPr/>
              </p:nvSpPr>
              <p:spPr>
                <a:xfrm>
                  <a:off x="2574003" y="4156605"/>
                  <a:ext cx="358166" cy="612648"/>
                </a:xfrm>
                <a:prstGeom prst="flowChartDelay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cxnSp>
        <p:nvCxnSpPr>
          <p:cNvPr id="72" name="Straight Arrow Connector 71"/>
          <p:cNvCxnSpPr/>
          <p:nvPr/>
        </p:nvCxnSpPr>
        <p:spPr>
          <a:xfrm>
            <a:off x="9787564" y="3578645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77719" y="2285779"/>
            <a:ext cx="210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Constant Effort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5600" y="1338914"/>
            <a:ext cx="41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J = </a:t>
            </a:r>
            <a:r>
              <a:rPr lang="en-IN" sz="2400" b="1" i="1" dirty="0" err="1"/>
              <a:t>min</a:t>
            </a:r>
            <a:r>
              <a:rPr lang="en-IN" sz="2400" b="1" i="1" baseline="-25000" dirty="0" err="1"/>
              <a:t>u</a:t>
            </a:r>
            <a:r>
              <a:rPr lang="en-IN" sz="2400" b="1" baseline="-25000" dirty="0"/>
              <a:t>  </a:t>
            </a:r>
            <a:r>
              <a:rPr lang="en-IN" sz="2400" b="1" dirty="0"/>
              <a:t>Race Completion Time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72376" y="3222120"/>
            <a:ext cx="1416807" cy="369332"/>
            <a:chOff x="8219571" y="2853791"/>
            <a:chExt cx="1416807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8219571" y="3043364"/>
              <a:ext cx="288000" cy="0"/>
            </a:xfrm>
            <a:prstGeom prst="straightConnector1">
              <a:avLst/>
            </a:prstGeom>
            <a:ln w="38100">
              <a:solidFill>
                <a:srgbClr val="FF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447658" y="2853791"/>
              <a:ext cx="118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3399"/>
                  </a:solidFill>
                </a:rPr>
                <a:t>Speed SP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445639" y="3246766"/>
            <a:ext cx="1580950" cy="657702"/>
            <a:chOff x="7839775" y="3770998"/>
            <a:chExt cx="1580950" cy="657702"/>
          </a:xfrm>
        </p:grpSpPr>
        <p:grpSp>
          <p:nvGrpSpPr>
            <p:cNvPr id="22" name="Group 21"/>
            <p:cNvGrpSpPr/>
            <p:nvPr/>
          </p:nvGrpSpPr>
          <p:grpSpPr>
            <a:xfrm>
              <a:off x="8963525" y="3770998"/>
              <a:ext cx="457200" cy="320040"/>
              <a:chOff x="7924800" y="2342805"/>
              <a:chExt cx="457200" cy="32004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999615" y="2342805"/>
                <a:ext cx="320040" cy="320040"/>
              </a:xfrm>
              <a:prstGeom prst="ellipse">
                <a:avLst/>
              </a:prstGeom>
              <a:noFill/>
              <a:ln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924800" y="2349374"/>
                <a:ext cx="457200" cy="304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3399"/>
                    </a:solidFill>
                  </a:rPr>
                  <a:t>SC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 flipV="1">
              <a:off x="7848299" y="3924700"/>
              <a:ext cx="1" cy="504000"/>
            </a:xfrm>
            <a:prstGeom prst="line">
              <a:avLst/>
            </a:prstGeom>
            <a:ln w="25400">
              <a:solidFill>
                <a:srgbClr val="FF33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839775" y="3924700"/>
              <a:ext cx="1188000" cy="0"/>
            </a:xfrm>
            <a:prstGeom prst="line">
              <a:avLst/>
            </a:prstGeom>
            <a:ln w="25400">
              <a:solidFill>
                <a:srgbClr val="FF339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834860" y="2253476"/>
            <a:ext cx="928581" cy="639136"/>
            <a:chOff x="4419600" y="2209800"/>
            <a:chExt cx="685800" cy="53340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419600" y="2209800"/>
              <a:ext cx="6858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419600" y="2209800"/>
              <a:ext cx="6096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0039423" y="2618979"/>
            <a:ext cx="1300726" cy="369332"/>
            <a:chOff x="8283631" y="2246744"/>
            <a:chExt cx="130072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8283631" y="2428930"/>
              <a:ext cx="288000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503702" y="2246744"/>
              <a:ext cx="1080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BR SP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11721" y="2612450"/>
            <a:ext cx="1662219" cy="1268715"/>
            <a:chOff x="7805856" y="3136681"/>
            <a:chExt cx="1662219" cy="1268715"/>
          </a:xfrm>
        </p:grpSpPr>
        <p:grpSp>
          <p:nvGrpSpPr>
            <p:cNvPr id="29" name="Group 28"/>
            <p:cNvGrpSpPr/>
            <p:nvPr/>
          </p:nvGrpSpPr>
          <p:grpSpPr>
            <a:xfrm>
              <a:off x="8872330" y="3136681"/>
              <a:ext cx="595745" cy="365760"/>
              <a:chOff x="7924799" y="2328950"/>
              <a:chExt cx="595745" cy="36576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999615" y="2328950"/>
                <a:ext cx="457200" cy="365760"/>
              </a:xfrm>
              <a:prstGeom prst="ellipse">
                <a:avLst/>
              </a:prstGeom>
              <a:noFill/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924799" y="2349373"/>
                <a:ext cx="595745" cy="3191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CC"/>
                    </a:solidFill>
                  </a:rPr>
                  <a:t>BRC</a:t>
                </a:r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 flipV="1">
              <a:off x="7820525" y="3325396"/>
              <a:ext cx="0" cy="1080000"/>
            </a:xfrm>
            <a:prstGeom prst="line">
              <a:avLst/>
            </a:prstGeom>
            <a:ln w="25400">
              <a:solidFill>
                <a:srgbClr val="00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805856" y="3319561"/>
              <a:ext cx="1116000" cy="0"/>
            </a:xfrm>
            <a:prstGeom prst="line">
              <a:avLst/>
            </a:prstGeom>
            <a:ln w="25400">
              <a:solidFill>
                <a:srgbClr val="00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9170202" y="3502441"/>
              <a:ext cx="0" cy="252000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138766" y="5912149"/>
            <a:ext cx="939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NEED PROCESS INSIGHT FOR DEVELOPING OPTIMAL OPERATING POLICY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1018" y="5315031"/>
            <a:ext cx="24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Skogestad</a:t>
            </a:r>
            <a:r>
              <a:rPr lang="en-IN" b="1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83658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9" grpId="0"/>
      <p:bldP spid="36" grpId="0"/>
      <p:bldP spid="38" grpId="0"/>
      <p:bldP spid="41" grpId="0"/>
      <p:bldP spid="73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20544</TotalTime>
  <Words>1570</Words>
  <Application>Microsoft Office PowerPoint</Application>
  <PresentationFormat>Widescreen</PresentationFormat>
  <Paragraphs>365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Plantwide Control Fundamentals Economic Operation</vt:lpstr>
      <vt:lpstr>PWC Basics</vt:lpstr>
      <vt:lpstr>Plantwide Control Hierarchy</vt:lpstr>
      <vt:lpstr>Regulatory PWCS Design</vt:lpstr>
      <vt:lpstr>PWC Basics: TPM Selection</vt:lpstr>
      <vt:lpstr>Key PWC Guidelines</vt:lpstr>
      <vt:lpstr>Economic Operation Considerations</vt:lpstr>
      <vt:lpstr>The “What to Control” Paradigm</vt:lpstr>
      <vt:lpstr>Optimal Operating Policy Example</vt:lpstr>
      <vt:lpstr>PWCS Design Steps</vt:lpstr>
      <vt:lpstr>Reactor-Separator-Recycle Process</vt:lpstr>
      <vt:lpstr>Mode I Economic Operation</vt:lpstr>
      <vt:lpstr>Mode I Optimal Invariant: KM I</vt:lpstr>
      <vt:lpstr>Mode II Optimal Invariant: KM I</vt:lpstr>
      <vt:lpstr>Interpretation</vt:lpstr>
      <vt:lpstr>Optimal Invariants</vt:lpstr>
      <vt:lpstr>Practical Case</vt:lpstr>
      <vt:lpstr>Economic Performance Quantification</vt:lpstr>
      <vt:lpstr>Economic Performance Quantification</vt:lpstr>
      <vt:lpstr>Inferring Reactor A/B Ratio</vt:lpstr>
      <vt:lpstr>Ttop as Economic CV</vt:lpstr>
      <vt:lpstr>Plantwide Control Structure, CS1</vt:lpstr>
      <vt:lpstr>Plantwide Control Structure, CS 2</vt:lpstr>
      <vt:lpstr>Mode I Throughput Change Response</vt:lpstr>
      <vt:lpstr>Mode I Catalyst Deactivation Response</vt:lpstr>
      <vt:lpstr>Mode II Catalyst Deactivation Response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315</cp:revision>
  <dcterms:created xsi:type="dcterms:W3CDTF">2019-12-31T10:16:46Z</dcterms:created>
  <dcterms:modified xsi:type="dcterms:W3CDTF">2021-04-18T13:01:38Z</dcterms:modified>
</cp:coreProperties>
</file>