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70" r:id="rId2"/>
    <p:sldId id="371" r:id="rId3"/>
    <p:sldId id="271" r:id="rId4"/>
    <p:sldId id="277" r:id="rId5"/>
    <p:sldId id="331" r:id="rId6"/>
    <p:sldId id="380" r:id="rId7"/>
    <p:sldId id="382" r:id="rId8"/>
    <p:sldId id="381" r:id="rId9"/>
    <p:sldId id="377" r:id="rId10"/>
    <p:sldId id="3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889BF-CB59-8B4D-9176-9F6131878B2C}"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235D4-B356-6642-98FB-FD489D192D9A}" type="slidenum">
              <a:rPr lang="en-US" smtClean="0"/>
              <a:t>‹#›</a:t>
            </a:fld>
            <a:endParaRPr lang="en-US"/>
          </a:p>
        </p:txBody>
      </p:sp>
    </p:spTree>
    <p:extLst>
      <p:ext uri="{BB962C8B-B14F-4D97-AF65-F5344CB8AC3E}">
        <p14:creationId xmlns:p14="http://schemas.microsoft.com/office/powerpoint/2010/main" val="43459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Espace réservé de l'image des diapositives 1">
            <a:extLst>
              <a:ext uri="{FF2B5EF4-FFF2-40B4-BE49-F238E27FC236}">
                <a16:creationId xmlns:a16="http://schemas.microsoft.com/office/drawing/2014/main" id="{BD9C02F7-4F14-B64A-B84A-9B3E93EEF3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Espace réservé des commentaires 2">
            <a:extLst>
              <a:ext uri="{FF2B5EF4-FFF2-40B4-BE49-F238E27FC236}">
                <a16:creationId xmlns:a16="http://schemas.microsoft.com/office/drawing/2014/main" id="{D90F1646-6323-4F4A-8E15-D4D7137DF9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CA" altLang="en-US"/>
          </a:p>
        </p:txBody>
      </p:sp>
      <p:sp>
        <p:nvSpPr>
          <p:cNvPr id="91140" name="Espace réservé du numéro de diapositive 3">
            <a:extLst>
              <a:ext uri="{FF2B5EF4-FFF2-40B4-BE49-F238E27FC236}">
                <a16:creationId xmlns:a16="http://schemas.microsoft.com/office/drawing/2014/main" id="{BB3EBF3F-BA52-534F-AA26-01B364B26E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C5CDA1C3-41F9-6048-83AB-0EABF311B413}" type="slidenum">
              <a:rPr lang="fr-CA" altLang="en-US"/>
              <a:pPr eaLnBrk="1" hangingPunct="1">
                <a:spcBef>
                  <a:spcPct val="0"/>
                </a:spcBef>
              </a:pPr>
              <a:t>3</a:t>
            </a:fld>
            <a:endParaRPr lang="fr-CA" altLang="en-US"/>
          </a:p>
        </p:txBody>
      </p:sp>
    </p:spTree>
    <p:extLst>
      <p:ext uri="{BB962C8B-B14F-4D97-AF65-F5344CB8AC3E}">
        <p14:creationId xmlns:p14="http://schemas.microsoft.com/office/powerpoint/2010/main" val="192512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D224-DE8A-5646-87E2-AB78330627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781A04C-D1D3-E242-A3E0-61D232CBD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59656-BC85-1149-99F0-37F37177E066}"/>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5" name="Footer Placeholder 4">
            <a:extLst>
              <a:ext uri="{FF2B5EF4-FFF2-40B4-BE49-F238E27FC236}">
                <a16:creationId xmlns:a16="http://schemas.microsoft.com/office/drawing/2014/main" id="{444614FD-0359-FC40-9118-94D1A463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61F2F-8DEA-2C4D-8021-68833B51CECB}"/>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420781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026A-E082-4440-A3E8-658F65BF5E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0E269E-D00A-604E-937B-9781127E64B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22FDB1-8A51-B949-B001-656CDC10B768}"/>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5" name="Footer Placeholder 4">
            <a:extLst>
              <a:ext uri="{FF2B5EF4-FFF2-40B4-BE49-F238E27FC236}">
                <a16:creationId xmlns:a16="http://schemas.microsoft.com/office/drawing/2014/main" id="{7926E6E6-FEF5-B048-9257-067B8BB5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27FA6-FFD0-9645-B7F9-BA5CCC98FE40}"/>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232120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C8B014-7A48-7149-AD24-D30C1BBB06B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8E8852-BA69-184E-9431-10F7AC86C1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E538B8-D0AF-FB45-BD3C-90F9DCA340A2}"/>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5" name="Footer Placeholder 4">
            <a:extLst>
              <a:ext uri="{FF2B5EF4-FFF2-40B4-BE49-F238E27FC236}">
                <a16:creationId xmlns:a16="http://schemas.microsoft.com/office/drawing/2014/main" id="{058A08D2-40D5-1347-B6AE-AE86D2284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EF72B-E613-064A-924A-12EDA94B9B41}"/>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67494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F0A7-F06E-7E44-AE72-10F1B1B0A4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FB37FB-668E-B348-B383-8FE758A836B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70C78D-63DC-AD47-A5F1-D721B4EB6C67}"/>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5" name="Footer Placeholder 4">
            <a:extLst>
              <a:ext uri="{FF2B5EF4-FFF2-40B4-BE49-F238E27FC236}">
                <a16:creationId xmlns:a16="http://schemas.microsoft.com/office/drawing/2014/main" id="{9CBED27D-D0D8-7F44-BB5F-8AF1CB16C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212A9-71C1-7A4E-A37B-0D0D3A19835A}"/>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90794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DFD7-DA14-6D47-AD7F-8C83C35F50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6994BC-BACB-D645-989E-38BE8D3F0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363393-1FEE-814B-A4D2-AC409C944E52}"/>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5" name="Footer Placeholder 4">
            <a:extLst>
              <a:ext uri="{FF2B5EF4-FFF2-40B4-BE49-F238E27FC236}">
                <a16:creationId xmlns:a16="http://schemas.microsoft.com/office/drawing/2014/main" id="{8EC10D64-8B89-1447-AC6B-BBC12196F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35276-1715-CA4F-979B-7828597620EF}"/>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90750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5B2E-31A3-8C42-BD0A-5C55B24C23E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D3F509-1A6E-E44C-92AC-1AA46C4C7A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4C0EA4B-256A-6C4C-B6DA-1F38A37A56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C006F7-0C7C-DF4F-AEFC-571697D526A2}"/>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6" name="Footer Placeholder 5">
            <a:extLst>
              <a:ext uri="{FF2B5EF4-FFF2-40B4-BE49-F238E27FC236}">
                <a16:creationId xmlns:a16="http://schemas.microsoft.com/office/drawing/2014/main" id="{6A308E29-43F8-0242-BC28-F22C7ADB9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24B71-9A20-FB45-94C1-6804A77885E8}"/>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104374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7E8D-6690-7846-8563-B034416D697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F01CC1-8207-D04A-BACF-B3B5463D0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0DCBD39-7500-3D46-8F4B-F705709279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677782-92EF-9F4B-936F-669D0841D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F0C4E2-65AB-EC45-AD32-0A32E6D457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29AEDF-2E28-B74F-A410-D13F79AD2F3F}"/>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8" name="Footer Placeholder 7">
            <a:extLst>
              <a:ext uri="{FF2B5EF4-FFF2-40B4-BE49-F238E27FC236}">
                <a16:creationId xmlns:a16="http://schemas.microsoft.com/office/drawing/2014/main" id="{E3F8B9A3-0D1A-7B43-87DF-DB52CA3148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2C23F2-DF4A-AA4D-96ED-AD2003CCD994}"/>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34902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DFDF-42C6-CA47-BAA2-117D2534C9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41E0C4D-7A95-8249-A930-C330237DA67B}"/>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4" name="Footer Placeholder 3">
            <a:extLst>
              <a:ext uri="{FF2B5EF4-FFF2-40B4-BE49-F238E27FC236}">
                <a16:creationId xmlns:a16="http://schemas.microsoft.com/office/drawing/2014/main" id="{CCD37056-1401-FF43-AE48-CFC654BB6C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6FEC26-231C-414B-834F-D5237B0175ED}"/>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12671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5E1F2-0EFD-E64A-B247-356D5D2258EA}"/>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3" name="Footer Placeholder 2">
            <a:extLst>
              <a:ext uri="{FF2B5EF4-FFF2-40B4-BE49-F238E27FC236}">
                <a16:creationId xmlns:a16="http://schemas.microsoft.com/office/drawing/2014/main" id="{648FAF45-BBC6-1D45-BC5C-CC48E8B972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821967-3DD4-204B-A964-D6F6C28B16C1}"/>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310647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984E-8E7E-2C47-94D1-B7C4355B92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654783-E59C-D542-9B82-EABCCBD2F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A96856D-CB4D-C449-8A3A-6BC52634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76B90C-9004-C947-ABC9-C47548664973}"/>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6" name="Footer Placeholder 5">
            <a:extLst>
              <a:ext uri="{FF2B5EF4-FFF2-40B4-BE49-F238E27FC236}">
                <a16:creationId xmlns:a16="http://schemas.microsoft.com/office/drawing/2014/main" id="{9B266E32-CE16-9C43-8D72-08C7470AC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B3ED1-3C30-6448-A075-7F8978198F21}"/>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139062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3D0A-547D-764E-9110-E9AF40EA87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E4D135-FCF0-FF49-B235-7BAED5656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74EC8-7A37-F84B-8A05-100D6A99E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48F3B7-4328-234A-BF01-3371DE73B49D}"/>
              </a:ext>
            </a:extLst>
          </p:cNvPr>
          <p:cNvSpPr>
            <a:spLocks noGrp="1"/>
          </p:cNvSpPr>
          <p:nvPr>
            <p:ph type="dt" sz="half" idx="10"/>
          </p:nvPr>
        </p:nvSpPr>
        <p:spPr/>
        <p:txBody>
          <a:bodyPr/>
          <a:lstStyle/>
          <a:p>
            <a:fld id="{771FD865-4B7F-6842-84A6-CC86ABC3D303}" type="datetimeFigureOut">
              <a:rPr lang="en-US" smtClean="0"/>
              <a:t>3/8/21</a:t>
            </a:fld>
            <a:endParaRPr lang="en-US"/>
          </a:p>
        </p:txBody>
      </p:sp>
      <p:sp>
        <p:nvSpPr>
          <p:cNvPr id="6" name="Footer Placeholder 5">
            <a:extLst>
              <a:ext uri="{FF2B5EF4-FFF2-40B4-BE49-F238E27FC236}">
                <a16:creationId xmlns:a16="http://schemas.microsoft.com/office/drawing/2014/main" id="{5855B782-3916-AA49-9B91-D35C2C16C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11D06-7E03-4042-8CE8-B0271A701617}"/>
              </a:ext>
            </a:extLst>
          </p:cNvPr>
          <p:cNvSpPr>
            <a:spLocks noGrp="1"/>
          </p:cNvSpPr>
          <p:nvPr>
            <p:ph type="sldNum" sz="quarter" idx="12"/>
          </p:nvPr>
        </p:nvSpPr>
        <p:spPr/>
        <p:txBody>
          <a:bodyPr/>
          <a:lstStyle/>
          <a:p>
            <a:fld id="{5C396B14-4997-A745-BE83-D8369A75C536}" type="slidenum">
              <a:rPr lang="en-US" smtClean="0"/>
              <a:t>‹#›</a:t>
            </a:fld>
            <a:endParaRPr lang="en-US"/>
          </a:p>
        </p:txBody>
      </p:sp>
    </p:spTree>
    <p:extLst>
      <p:ext uri="{BB962C8B-B14F-4D97-AF65-F5344CB8AC3E}">
        <p14:creationId xmlns:p14="http://schemas.microsoft.com/office/powerpoint/2010/main" val="328667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48CE2-7E50-364E-96B2-C2255B4DF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C6FCCB1-8650-1140-A673-5138534C0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72B71A-5C21-D748-AD75-C5C6A859A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FD865-4B7F-6842-84A6-CC86ABC3D303}" type="datetimeFigureOut">
              <a:rPr lang="en-US" smtClean="0"/>
              <a:t>3/8/21</a:t>
            </a:fld>
            <a:endParaRPr lang="en-US"/>
          </a:p>
        </p:txBody>
      </p:sp>
      <p:sp>
        <p:nvSpPr>
          <p:cNvPr id="5" name="Footer Placeholder 4">
            <a:extLst>
              <a:ext uri="{FF2B5EF4-FFF2-40B4-BE49-F238E27FC236}">
                <a16:creationId xmlns:a16="http://schemas.microsoft.com/office/drawing/2014/main" id="{C06991EA-DD50-9849-84E9-AC39E2700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43B08-C44E-7142-8D5D-4D58D82159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96B14-4997-A745-BE83-D8369A75C536}" type="slidenum">
              <a:rPr lang="en-US" smtClean="0"/>
              <a:t>‹#›</a:t>
            </a:fld>
            <a:endParaRPr lang="en-US"/>
          </a:p>
        </p:txBody>
      </p:sp>
    </p:spTree>
    <p:extLst>
      <p:ext uri="{BB962C8B-B14F-4D97-AF65-F5344CB8AC3E}">
        <p14:creationId xmlns:p14="http://schemas.microsoft.com/office/powerpoint/2010/main" val="414685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ndex.php?title=Photoinitiatiors&amp;action=edit&amp;redlink=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0275ECE5-FBAF-D943-8E02-C55501C63A3E}"/>
              </a:ext>
            </a:extLst>
          </p:cNvPr>
          <p:cNvSpPr txBox="1">
            <a:spLocks noChangeArrowheads="1"/>
          </p:cNvSpPr>
          <p:nvPr/>
        </p:nvSpPr>
        <p:spPr bwMode="auto">
          <a:xfrm>
            <a:off x="1919288" y="333375"/>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 typeface="Wingdings" pitchFamily="2" charset="2"/>
              <a:buChar char="q"/>
            </a:pPr>
            <a:r>
              <a:rPr kumimoji="1" lang="en-US" altLang="zh-CN" sz="2400" b="1">
                <a:solidFill>
                  <a:srgbClr val="000099"/>
                </a:solidFill>
                <a:latin typeface="Times New Roman" panose="02020603050405020304" pitchFamily="18" charset="0"/>
                <a:ea typeface="宋体" panose="02010600030101010101" pitchFamily="2" charset="-122"/>
              </a:rPr>
              <a:t>The primary photochemical process:</a:t>
            </a:r>
          </a:p>
        </p:txBody>
      </p:sp>
      <p:sp>
        <p:nvSpPr>
          <p:cNvPr id="45059" name="Text Box 4">
            <a:extLst>
              <a:ext uri="{FF2B5EF4-FFF2-40B4-BE49-F238E27FC236}">
                <a16:creationId xmlns:a16="http://schemas.microsoft.com/office/drawing/2014/main" id="{7BB84EDC-8926-3244-BDC6-B3D509C7E79C}"/>
              </a:ext>
            </a:extLst>
          </p:cNvPr>
          <p:cNvSpPr txBox="1">
            <a:spLocks noChangeArrowheads="1"/>
          </p:cNvSpPr>
          <p:nvPr/>
        </p:nvSpPr>
        <p:spPr bwMode="auto">
          <a:xfrm>
            <a:off x="3359150" y="1368426"/>
            <a:ext cx="408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ctr"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S + </a:t>
            </a:r>
            <a:r>
              <a:rPr kumimoji="1" lang="en-US" altLang="zh-CN" sz="2800" b="1" i="1">
                <a:solidFill>
                  <a:srgbClr val="FF0000"/>
                </a:solidFill>
                <a:latin typeface="Times New Roman" panose="02020603050405020304" pitchFamily="18" charset="0"/>
                <a:ea typeface="宋体" panose="02010600030101010101" pitchFamily="2" charset="-122"/>
              </a:rPr>
              <a:t>h</a:t>
            </a:r>
            <a:r>
              <a:rPr kumimoji="1" lang="en-US" altLang="zh-CN" sz="2800" b="1" i="1">
                <a:solidFill>
                  <a:srgbClr val="FF0000"/>
                </a:solidFill>
                <a:latin typeface="Times New Roman" panose="02020603050405020304" pitchFamily="18" charset="0"/>
                <a:ea typeface="宋体" panose="02010600030101010101" pitchFamily="2" charset="-122"/>
                <a:sym typeface="Symbol" pitchFamily="2" charset="2"/>
              </a:rPr>
              <a:t></a:t>
            </a:r>
            <a:r>
              <a:rPr kumimoji="1" lang="en-US" altLang="zh-CN" sz="2800" b="1">
                <a:solidFill>
                  <a:schemeClr val="tx1"/>
                </a:solidFill>
                <a:latin typeface="Times New Roman" panose="02020603050405020304" pitchFamily="18" charset="0"/>
                <a:ea typeface="宋体" panose="02010600030101010101" pitchFamily="2" charset="-122"/>
                <a:sym typeface="Symbol" pitchFamily="2" charset="2"/>
              </a:rPr>
              <a:t>  S</a:t>
            </a:r>
            <a:r>
              <a:rPr kumimoji="1" lang="en-US" altLang="zh-CN" sz="2800" b="1" baseline="30000">
                <a:solidFill>
                  <a:schemeClr val="tx1"/>
                </a:solidFill>
                <a:latin typeface="Times New Roman" panose="02020603050405020304" pitchFamily="18" charset="0"/>
                <a:ea typeface="宋体" panose="02010600030101010101" pitchFamily="2" charset="-122"/>
                <a:sym typeface="Symbol" pitchFamily="2" charset="2"/>
              </a:rPr>
              <a:t>*</a:t>
            </a:r>
            <a:endParaRPr kumimoji="1" lang="en-US" altLang="zh-CN" sz="2800" b="1">
              <a:solidFill>
                <a:schemeClr val="tx1"/>
              </a:solidFill>
              <a:latin typeface="Times New Roman" panose="02020603050405020304" pitchFamily="18" charset="0"/>
              <a:ea typeface="宋体" panose="02010600030101010101" pitchFamily="2" charset="-122"/>
            </a:endParaRPr>
          </a:p>
        </p:txBody>
      </p:sp>
      <p:sp>
        <p:nvSpPr>
          <p:cNvPr id="45060" name="Text Box 5">
            <a:extLst>
              <a:ext uri="{FF2B5EF4-FFF2-40B4-BE49-F238E27FC236}">
                <a16:creationId xmlns:a16="http://schemas.microsoft.com/office/drawing/2014/main" id="{D5759672-391D-F34F-AE05-E77C7967CBB2}"/>
              </a:ext>
            </a:extLst>
          </p:cNvPr>
          <p:cNvSpPr txBox="1">
            <a:spLocks noChangeArrowheads="1"/>
          </p:cNvSpPr>
          <p:nvPr/>
        </p:nvSpPr>
        <p:spPr bwMode="auto">
          <a:xfrm>
            <a:off x="2063751" y="2205038"/>
            <a:ext cx="701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Tx/>
              <a:buNone/>
            </a:pPr>
            <a:r>
              <a:rPr kumimoji="1" lang="en-US" altLang="zh-CN" sz="2400" b="1">
                <a:solidFill>
                  <a:srgbClr val="000099"/>
                </a:solidFill>
                <a:latin typeface="Times New Roman" panose="02020603050405020304" pitchFamily="18" charset="0"/>
                <a:ea typeface="宋体" panose="02010600030101010101" pitchFamily="2" charset="-122"/>
              </a:rPr>
              <a:t>Some primary photochemical process for molecules</a:t>
            </a:r>
          </a:p>
        </p:txBody>
      </p:sp>
      <p:sp>
        <p:nvSpPr>
          <p:cNvPr id="45061" name="Text Box 6">
            <a:extLst>
              <a:ext uri="{FF2B5EF4-FFF2-40B4-BE49-F238E27FC236}">
                <a16:creationId xmlns:a16="http://schemas.microsoft.com/office/drawing/2014/main" id="{528553FE-DFF3-CC4D-91FF-376E3796B711}"/>
              </a:ext>
            </a:extLst>
          </p:cNvPr>
          <p:cNvSpPr txBox="1">
            <a:spLocks noChangeArrowheads="1"/>
          </p:cNvSpPr>
          <p:nvPr/>
        </p:nvSpPr>
        <p:spPr bwMode="auto">
          <a:xfrm>
            <a:off x="1812926" y="4205289"/>
            <a:ext cx="1763713" cy="528637"/>
          </a:xfrm>
          <a:prstGeom prst="rect">
            <a:avLst/>
          </a:prstGeom>
          <a:solidFill>
            <a:schemeClr val="bg1"/>
          </a:solidFill>
          <a:ln w="9525">
            <a:solidFill>
              <a:srgbClr val="66FF33"/>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ABC</a:t>
            </a:r>
            <a:r>
              <a:rPr kumimoji="1" lang="en-US" altLang="zh-CN" sz="2800" b="1" i="1">
                <a:solidFill>
                  <a:schemeClr val="tx1"/>
                </a:solidFill>
                <a:latin typeface="Times New Roman" panose="02020603050405020304" pitchFamily="18" charset="0"/>
                <a:ea typeface="宋体" panose="02010600030101010101" pitchFamily="2" charset="-122"/>
              </a:rPr>
              <a:t> + </a:t>
            </a:r>
            <a:r>
              <a:rPr kumimoji="1" lang="en-US" altLang="zh-CN" sz="2800" b="1" i="1">
                <a:solidFill>
                  <a:srgbClr val="FF0000"/>
                </a:solidFill>
                <a:latin typeface="Times New Roman" panose="02020603050405020304" pitchFamily="18" charset="0"/>
                <a:ea typeface="宋体" panose="02010600030101010101" pitchFamily="2" charset="-122"/>
              </a:rPr>
              <a:t>h</a:t>
            </a:r>
            <a:r>
              <a:rPr kumimoji="1" lang="en-US" altLang="zh-CN" sz="2800" b="1" i="1">
                <a:solidFill>
                  <a:srgbClr val="FF0000"/>
                </a:solidFill>
                <a:latin typeface="Times New Roman" panose="02020603050405020304" pitchFamily="18" charset="0"/>
                <a:ea typeface="宋体" panose="02010600030101010101" pitchFamily="2" charset="-122"/>
                <a:sym typeface="Symbol" pitchFamily="2" charset="2"/>
              </a:rPr>
              <a:t></a:t>
            </a:r>
          </a:p>
        </p:txBody>
      </p:sp>
      <p:sp>
        <p:nvSpPr>
          <p:cNvPr id="45062" name="Text Box 7">
            <a:extLst>
              <a:ext uri="{FF2B5EF4-FFF2-40B4-BE49-F238E27FC236}">
                <a16:creationId xmlns:a16="http://schemas.microsoft.com/office/drawing/2014/main" id="{689EB298-E728-BC4B-804A-77325A919930}"/>
              </a:ext>
            </a:extLst>
          </p:cNvPr>
          <p:cNvSpPr txBox="1">
            <a:spLocks noChangeArrowheads="1"/>
          </p:cNvSpPr>
          <p:nvPr/>
        </p:nvSpPr>
        <p:spPr bwMode="auto">
          <a:xfrm>
            <a:off x="3935413" y="2708275"/>
            <a:ext cx="1809750" cy="528638"/>
          </a:xfrm>
          <a:prstGeom prst="rect">
            <a:avLst/>
          </a:prstGeom>
          <a:solidFill>
            <a:schemeClr val="bg1"/>
          </a:solidFill>
          <a:ln w="9525">
            <a:solidFill>
              <a:srgbClr val="66FF33"/>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AB</a:t>
            </a:r>
            <a:r>
              <a:rPr kumimoji="1"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chemeClr val="tx1"/>
                </a:solidFill>
                <a:latin typeface="Times New Roman" panose="02020603050405020304" pitchFamily="18" charset="0"/>
                <a:ea typeface="宋体" panose="02010600030101010101" pitchFamily="2" charset="-122"/>
              </a:rPr>
              <a:t> + C·</a:t>
            </a:r>
            <a:r>
              <a:rPr kumimoji="1" lang="en-US" altLang="zh-CN" sz="2800" b="1" i="1">
                <a:solidFill>
                  <a:schemeClr val="tx1"/>
                </a:solidFill>
                <a:latin typeface="Times New Roman" panose="02020603050405020304" pitchFamily="18" charset="0"/>
                <a:ea typeface="宋体" panose="02010600030101010101" pitchFamily="2" charset="-122"/>
              </a:rPr>
              <a:t> </a:t>
            </a:r>
          </a:p>
        </p:txBody>
      </p:sp>
      <p:sp>
        <p:nvSpPr>
          <p:cNvPr id="45063" name="Text Box 8">
            <a:extLst>
              <a:ext uri="{FF2B5EF4-FFF2-40B4-BE49-F238E27FC236}">
                <a16:creationId xmlns:a16="http://schemas.microsoft.com/office/drawing/2014/main" id="{FAEACE44-CFE7-8F40-AFFB-0811259CF07E}"/>
              </a:ext>
            </a:extLst>
          </p:cNvPr>
          <p:cNvSpPr txBox="1">
            <a:spLocks noChangeArrowheads="1"/>
          </p:cNvSpPr>
          <p:nvPr/>
        </p:nvSpPr>
        <p:spPr bwMode="auto">
          <a:xfrm>
            <a:off x="5880101" y="2781300"/>
            <a:ext cx="396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Dissociation into radicals </a:t>
            </a:r>
          </a:p>
        </p:txBody>
      </p:sp>
      <p:sp>
        <p:nvSpPr>
          <p:cNvPr id="45064" name="Text Box 9">
            <a:extLst>
              <a:ext uri="{FF2B5EF4-FFF2-40B4-BE49-F238E27FC236}">
                <a16:creationId xmlns:a16="http://schemas.microsoft.com/office/drawing/2014/main" id="{9BA19899-29A6-D049-96FF-FF912ACA1553}"/>
              </a:ext>
            </a:extLst>
          </p:cNvPr>
          <p:cNvSpPr txBox="1">
            <a:spLocks noChangeArrowheads="1"/>
          </p:cNvSpPr>
          <p:nvPr/>
        </p:nvSpPr>
        <p:spPr bwMode="auto">
          <a:xfrm>
            <a:off x="3935413" y="3357564"/>
            <a:ext cx="1809750" cy="528637"/>
          </a:xfrm>
          <a:prstGeom prst="rect">
            <a:avLst/>
          </a:prstGeom>
          <a:solidFill>
            <a:schemeClr val="bg1"/>
          </a:solidFill>
          <a:ln w="9525">
            <a:solidFill>
              <a:srgbClr val="66FF33"/>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AB</a:t>
            </a:r>
            <a:r>
              <a:rPr kumimoji="1" lang="en-US" altLang="zh-CN" sz="2800" b="1" baseline="30000">
                <a:solidFill>
                  <a:schemeClr val="tx1"/>
                </a:solidFill>
                <a:latin typeface="Times New Roman" panose="02020603050405020304" pitchFamily="18" charset="0"/>
                <a:ea typeface="宋体" panose="02010600030101010101" pitchFamily="2" charset="-122"/>
              </a:rPr>
              <a:t>-</a:t>
            </a:r>
            <a:r>
              <a:rPr kumimoji="1" lang="en-US" altLang="zh-CN" sz="2800" b="1">
                <a:solidFill>
                  <a:schemeClr val="tx1"/>
                </a:solidFill>
                <a:latin typeface="Times New Roman" panose="02020603050405020304" pitchFamily="18" charset="0"/>
                <a:ea typeface="宋体" panose="02010600030101010101" pitchFamily="2" charset="-122"/>
              </a:rPr>
              <a:t> + C</a:t>
            </a:r>
            <a:r>
              <a:rPr kumimoji="1" lang="en-US" altLang="zh-CN" sz="2800" b="1" i="1" baseline="30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chemeClr val="tx1"/>
                </a:solidFill>
                <a:latin typeface="Times New Roman" panose="02020603050405020304" pitchFamily="18" charset="0"/>
                <a:ea typeface="宋体" panose="02010600030101010101" pitchFamily="2" charset="-122"/>
              </a:rPr>
              <a:t> </a:t>
            </a:r>
          </a:p>
        </p:txBody>
      </p:sp>
      <p:sp>
        <p:nvSpPr>
          <p:cNvPr id="45065" name="Text Box 10">
            <a:extLst>
              <a:ext uri="{FF2B5EF4-FFF2-40B4-BE49-F238E27FC236}">
                <a16:creationId xmlns:a16="http://schemas.microsoft.com/office/drawing/2014/main" id="{27320132-FB17-5D49-B36B-3564FE1FC0B2}"/>
              </a:ext>
            </a:extLst>
          </p:cNvPr>
          <p:cNvSpPr txBox="1">
            <a:spLocks noChangeArrowheads="1"/>
          </p:cNvSpPr>
          <p:nvPr/>
        </p:nvSpPr>
        <p:spPr bwMode="auto">
          <a:xfrm>
            <a:off x="5880100" y="3573464"/>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000" b="1">
                <a:solidFill>
                  <a:schemeClr val="tx1"/>
                </a:solidFill>
                <a:latin typeface="Times New Roman" panose="02020603050405020304" pitchFamily="18" charset="0"/>
                <a:ea typeface="宋体" panose="02010600030101010101" pitchFamily="2" charset="-122"/>
              </a:rPr>
              <a:t>Ions Photoionization</a:t>
            </a:r>
            <a:r>
              <a:rPr kumimoji="1" lang="en-US" altLang="zh-CN" sz="2000">
                <a:solidFill>
                  <a:schemeClr val="tx1"/>
                </a:solidFill>
                <a:latin typeface="Times New Roman" panose="02020603050405020304" pitchFamily="18" charset="0"/>
                <a:ea typeface="宋体" panose="02010600030101010101" pitchFamily="2" charset="-122"/>
              </a:rPr>
              <a:t> </a:t>
            </a:r>
          </a:p>
        </p:txBody>
      </p:sp>
      <p:sp>
        <p:nvSpPr>
          <p:cNvPr id="45066" name="Text Box 11">
            <a:extLst>
              <a:ext uri="{FF2B5EF4-FFF2-40B4-BE49-F238E27FC236}">
                <a16:creationId xmlns:a16="http://schemas.microsoft.com/office/drawing/2014/main" id="{C650D982-27C2-FC48-BD3C-BD6753A93DFF}"/>
              </a:ext>
            </a:extLst>
          </p:cNvPr>
          <p:cNvSpPr txBox="1">
            <a:spLocks noChangeArrowheads="1"/>
          </p:cNvSpPr>
          <p:nvPr/>
        </p:nvSpPr>
        <p:spPr bwMode="auto">
          <a:xfrm>
            <a:off x="4008438" y="4149725"/>
            <a:ext cx="1752600" cy="528638"/>
          </a:xfrm>
          <a:prstGeom prst="rect">
            <a:avLst/>
          </a:prstGeom>
          <a:solidFill>
            <a:schemeClr val="bg1"/>
          </a:solidFill>
          <a:ln w="9525">
            <a:solidFill>
              <a:srgbClr val="66FF33"/>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ABC</a:t>
            </a:r>
            <a:r>
              <a:rPr kumimoji="1" lang="en-US" altLang="zh-CN" sz="2800" b="1" i="1" baseline="30000">
                <a:solidFill>
                  <a:schemeClr val="tx1"/>
                </a:solidFill>
                <a:latin typeface="Times New Roman" panose="02020603050405020304" pitchFamily="18" charset="0"/>
                <a:ea typeface="宋体" panose="02010600030101010101" pitchFamily="2" charset="-122"/>
              </a:rPr>
              <a:t>+</a:t>
            </a:r>
            <a:r>
              <a:rPr kumimoji="1" lang="en-US" altLang="zh-CN" sz="2800" b="1" i="1">
                <a:solidFill>
                  <a:schemeClr val="tx1"/>
                </a:solidFill>
                <a:latin typeface="Times New Roman" panose="02020603050405020304" pitchFamily="18" charset="0"/>
                <a:ea typeface="宋体" panose="02010600030101010101" pitchFamily="2" charset="-122"/>
              </a:rPr>
              <a:t> + e</a:t>
            </a:r>
            <a:r>
              <a:rPr kumimoji="1" lang="en-US" altLang="zh-CN" sz="2800" b="1" i="1" baseline="30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chemeClr val="tx1"/>
                </a:solidFill>
                <a:latin typeface="Times New Roman" panose="02020603050405020304" pitchFamily="18" charset="0"/>
                <a:ea typeface="宋体" panose="02010600030101010101" pitchFamily="2" charset="-122"/>
              </a:rPr>
              <a:t> </a:t>
            </a:r>
          </a:p>
        </p:txBody>
      </p:sp>
      <p:sp>
        <p:nvSpPr>
          <p:cNvPr id="45067" name="Text Box 12">
            <a:extLst>
              <a:ext uri="{FF2B5EF4-FFF2-40B4-BE49-F238E27FC236}">
                <a16:creationId xmlns:a16="http://schemas.microsoft.com/office/drawing/2014/main" id="{4340B707-7CBC-0F49-BC1E-30C366953502}"/>
              </a:ext>
            </a:extLst>
          </p:cNvPr>
          <p:cNvSpPr txBox="1">
            <a:spLocks noChangeArrowheads="1"/>
          </p:cNvSpPr>
          <p:nvPr/>
        </p:nvSpPr>
        <p:spPr bwMode="auto">
          <a:xfrm>
            <a:off x="5880100" y="4222750"/>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photoionization</a:t>
            </a:r>
          </a:p>
        </p:txBody>
      </p:sp>
      <p:sp>
        <p:nvSpPr>
          <p:cNvPr id="45068" name="Text Box 13">
            <a:extLst>
              <a:ext uri="{FF2B5EF4-FFF2-40B4-BE49-F238E27FC236}">
                <a16:creationId xmlns:a16="http://schemas.microsoft.com/office/drawing/2014/main" id="{6CC60539-8494-F14E-B158-62811795DC3A}"/>
              </a:ext>
            </a:extLst>
          </p:cNvPr>
          <p:cNvSpPr txBox="1">
            <a:spLocks noChangeArrowheads="1"/>
          </p:cNvSpPr>
          <p:nvPr/>
        </p:nvSpPr>
        <p:spPr bwMode="auto">
          <a:xfrm>
            <a:off x="4008438" y="4868864"/>
            <a:ext cx="1752600" cy="528637"/>
          </a:xfrm>
          <a:prstGeom prst="rect">
            <a:avLst/>
          </a:prstGeom>
          <a:solidFill>
            <a:schemeClr val="bg1"/>
          </a:solidFill>
          <a:ln w="9525">
            <a:solidFill>
              <a:srgbClr val="66FF33"/>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ABC</a:t>
            </a:r>
            <a:r>
              <a:rPr kumimoji="1" lang="en-US" altLang="zh-CN" sz="2800" b="1" i="1" baseline="30000">
                <a:solidFill>
                  <a:schemeClr val="tx1"/>
                </a:solidFill>
                <a:latin typeface="Times New Roman" panose="02020603050405020304" pitchFamily="18" charset="0"/>
                <a:ea typeface="宋体" panose="02010600030101010101" pitchFamily="2" charset="-122"/>
              </a:rPr>
              <a:t>*</a:t>
            </a:r>
            <a:endParaRPr kumimoji="1" lang="en-US" altLang="zh-CN" sz="2800" b="1" i="1">
              <a:solidFill>
                <a:schemeClr val="tx1"/>
              </a:solidFill>
              <a:latin typeface="Times New Roman" panose="02020603050405020304" pitchFamily="18" charset="0"/>
              <a:ea typeface="宋体" panose="02010600030101010101" pitchFamily="2" charset="-122"/>
            </a:endParaRPr>
          </a:p>
        </p:txBody>
      </p:sp>
      <p:sp>
        <p:nvSpPr>
          <p:cNvPr id="45069" name="Text Box 14">
            <a:extLst>
              <a:ext uri="{FF2B5EF4-FFF2-40B4-BE49-F238E27FC236}">
                <a16:creationId xmlns:a16="http://schemas.microsoft.com/office/drawing/2014/main" id="{F8F34F9C-4D57-2A40-88BF-9672E08A2778}"/>
              </a:ext>
            </a:extLst>
          </p:cNvPr>
          <p:cNvSpPr txBox="1">
            <a:spLocks noChangeArrowheads="1"/>
          </p:cNvSpPr>
          <p:nvPr/>
        </p:nvSpPr>
        <p:spPr bwMode="auto">
          <a:xfrm>
            <a:off x="5880101" y="4941889"/>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000" b="1">
                <a:solidFill>
                  <a:schemeClr val="tx1"/>
                </a:solidFill>
                <a:latin typeface="Times New Roman" panose="02020603050405020304" pitchFamily="18" charset="0"/>
                <a:ea typeface="宋体" panose="02010600030101010101" pitchFamily="2" charset="-122"/>
              </a:rPr>
              <a:t>Activated molecules Photoexcitation</a:t>
            </a:r>
            <a:r>
              <a:rPr kumimoji="1" lang="en-US" altLang="zh-CN" sz="2000">
                <a:solidFill>
                  <a:schemeClr val="tx1"/>
                </a:solidFill>
                <a:latin typeface="Times New Roman" panose="02020603050405020304" pitchFamily="18" charset="0"/>
                <a:ea typeface="宋体" panose="02010600030101010101" pitchFamily="2" charset="-122"/>
              </a:rPr>
              <a:t> </a:t>
            </a:r>
            <a:r>
              <a:rPr kumimoji="1" lang="en-US" altLang="zh-CN" sz="2000" b="1">
                <a:solidFill>
                  <a:schemeClr val="tx1"/>
                </a:solidFill>
                <a:latin typeface="Times New Roman" panose="02020603050405020304" pitchFamily="18" charset="0"/>
                <a:ea typeface="宋体" panose="02010600030101010101" pitchFamily="2" charset="-122"/>
              </a:rPr>
              <a:t> </a:t>
            </a:r>
          </a:p>
        </p:txBody>
      </p:sp>
      <p:sp>
        <p:nvSpPr>
          <p:cNvPr id="45070" name="Text Box 15">
            <a:extLst>
              <a:ext uri="{FF2B5EF4-FFF2-40B4-BE49-F238E27FC236}">
                <a16:creationId xmlns:a16="http://schemas.microsoft.com/office/drawing/2014/main" id="{16C8A89D-3AC1-EE4D-AF77-61BAD3CB8E28}"/>
              </a:ext>
            </a:extLst>
          </p:cNvPr>
          <p:cNvSpPr txBox="1">
            <a:spLocks noChangeArrowheads="1"/>
          </p:cNvSpPr>
          <p:nvPr/>
        </p:nvSpPr>
        <p:spPr bwMode="auto">
          <a:xfrm>
            <a:off x="4079875" y="5589589"/>
            <a:ext cx="1752600" cy="528637"/>
          </a:xfrm>
          <a:prstGeom prst="rect">
            <a:avLst/>
          </a:prstGeom>
          <a:solidFill>
            <a:schemeClr val="bg1"/>
          </a:solidFill>
          <a:ln w="9525">
            <a:solidFill>
              <a:srgbClr val="66FF33"/>
            </a:solidFill>
            <a:miter lim="800000"/>
            <a:headEnd/>
            <a:tailEnd/>
          </a:ln>
          <a:effectLst>
            <a:outerShdw dist="107763" dir="2700000" algn="ctr" rotWithShape="0">
              <a:schemeClr val="bg2">
                <a:alpha val="50000"/>
              </a:schemeClr>
            </a:outerShdw>
          </a:effec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800" b="1">
                <a:solidFill>
                  <a:schemeClr val="tx1"/>
                </a:solidFill>
                <a:latin typeface="Times New Roman" panose="02020603050405020304" pitchFamily="18" charset="0"/>
                <a:ea typeface="宋体" panose="02010600030101010101" pitchFamily="2" charset="-122"/>
              </a:rPr>
              <a:t>ACB</a:t>
            </a:r>
          </a:p>
        </p:txBody>
      </p:sp>
      <p:sp>
        <p:nvSpPr>
          <p:cNvPr id="45071" name="Text Box 16">
            <a:extLst>
              <a:ext uri="{FF2B5EF4-FFF2-40B4-BE49-F238E27FC236}">
                <a16:creationId xmlns:a16="http://schemas.microsoft.com/office/drawing/2014/main" id="{306D6A41-B931-F146-8697-F6AB8725EDE0}"/>
              </a:ext>
            </a:extLst>
          </p:cNvPr>
          <p:cNvSpPr txBox="1">
            <a:spLocks noChangeArrowheads="1"/>
          </p:cNvSpPr>
          <p:nvPr/>
        </p:nvSpPr>
        <p:spPr bwMode="auto">
          <a:xfrm>
            <a:off x="6024564" y="5589589"/>
            <a:ext cx="43195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50000"/>
              </a:spcBef>
              <a:buClrTx/>
              <a:buSzTx/>
              <a:buFontTx/>
              <a:buNone/>
            </a:pPr>
            <a:r>
              <a:rPr kumimoji="1" lang="en-US" altLang="zh-CN" sz="2000" b="1">
                <a:solidFill>
                  <a:schemeClr val="tx1"/>
                </a:solidFill>
                <a:latin typeface="Times New Roman" panose="02020603050405020304" pitchFamily="18" charset="0"/>
                <a:ea typeface="宋体" panose="02010600030101010101" pitchFamily="2" charset="-122"/>
              </a:rPr>
              <a:t>Intramolecular rearrangement</a:t>
            </a:r>
          </a:p>
          <a:p>
            <a:pPr algn="just" eaLnBrk="1" hangingPunct="1">
              <a:spcBef>
                <a:spcPct val="50000"/>
              </a:spcBef>
              <a:buClrTx/>
              <a:buSzTx/>
              <a:buFontTx/>
              <a:buNone/>
            </a:pPr>
            <a:r>
              <a:rPr kumimoji="1" lang="en-US" altLang="zh-CN" sz="2000" b="1">
                <a:solidFill>
                  <a:schemeClr val="tx1"/>
                </a:solidFill>
                <a:latin typeface="Times New Roman" panose="02020603050405020304" pitchFamily="18" charset="0"/>
                <a:ea typeface="宋体" panose="02010600030101010101" pitchFamily="2" charset="-122"/>
              </a:rPr>
              <a:t>Photoisomerization</a:t>
            </a:r>
            <a:r>
              <a:rPr kumimoji="1" lang="en-US" altLang="zh-CN" sz="2000">
                <a:solidFill>
                  <a:schemeClr val="tx1"/>
                </a:solidFill>
                <a:latin typeface="Times New Roman" panose="02020603050405020304" pitchFamily="18" charset="0"/>
                <a:ea typeface="宋体" panose="02010600030101010101" pitchFamily="2" charset="-122"/>
              </a:rPr>
              <a:t> </a:t>
            </a:r>
          </a:p>
        </p:txBody>
      </p:sp>
      <p:sp>
        <p:nvSpPr>
          <p:cNvPr id="45072" name="Line 17">
            <a:extLst>
              <a:ext uri="{FF2B5EF4-FFF2-40B4-BE49-F238E27FC236}">
                <a16:creationId xmlns:a16="http://schemas.microsoft.com/office/drawing/2014/main" id="{20137C8E-D0B4-1D49-A674-BEFEA860CE2A}"/>
              </a:ext>
            </a:extLst>
          </p:cNvPr>
          <p:cNvSpPr>
            <a:spLocks noChangeShapeType="1"/>
          </p:cNvSpPr>
          <p:nvPr/>
        </p:nvSpPr>
        <p:spPr bwMode="auto">
          <a:xfrm flipV="1">
            <a:off x="3576638" y="3070225"/>
            <a:ext cx="360362" cy="1341438"/>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3" name="Line 18">
            <a:extLst>
              <a:ext uri="{FF2B5EF4-FFF2-40B4-BE49-F238E27FC236}">
                <a16:creationId xmlns:a16="http://schemas.microsoft.com/office/drawing/2014/main" id="{551CBA80-489C-BC4F-91CD-003FC857AC06}"/>
              </a:ext>
            </a:extLst>
          </p:cNvPr>
          <p:cNvSpPr>
            <a:spLocks noChangeShapeType="1"/>
          </p:cNvSpPr>
          <p:nvPr/>
        </p:nvSpPr>
        <p:spPr bwMode="auto">
          <a:xfrm flipV="1">
            <a:off x="3576638" y="3649663"/>
            <a:ext cx="381000" cy="838200"/>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4" name="Line 19">
            <a:extLst>
              <a:ext uri="{FF2B5EF4-FFF2-40B4-BE49-F238E27FC236}">
                <a16:creationId xmlns:a16="http://schemas.microsoft.com/office/drawing/2014/main" id="{D89FE290-0757-3342-82BA-14400DB950F1}"/>
              </a:ext>
            </a:extLst>
          </p:cNvPr>
          <p:cNvSpPr>
            <a:spLocks noChangeShapeType="1"/>
          </p:cNvSpPr>
          <p:nvPr/>
        </p:nvSpPr>
        <p:spPr bwMode="auto">
          <a:xfrm>
            <a:off x="3576638" y="4487864"/>
            <a:ext cx="431800" cy="22225"/>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5" name="Line 20">
            <a:extLst>
              <a:ext uri="{FF2B5EF4-FFF2-40B4-BE49-F238E27FC236}">
                <a16:creationId xmlns:a16="http://schemas.microsoft.com/office/drawing/2014/main" id="{982D3BA9-6E5F-EF49-B07B-B2B210CEFEFA}"/>
              </a:ext>
            </a:extLst>
          </p:cNvPr>
          <p:cNvSpPr>
            <a:spLocks noChangeShapeType="1"/>
          </p:cNvSpPr>
          <p:nvPr/>
        </p:nvSpPr>
        <p:spPr bwMode="auto">
          <a:xfrm>
            <a:off x="3576638" y="4487863"/>
            <a:ext cx="431800" cy="742950"/>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6" name="Line 21">
            <a:extLst>
              <a:ext uri="{FF2B5EF4-FFF2-40B4-BE49-F238E27FC236}">
                <a16:creationId xmlns:a16="http://schemas.microsoft.com/office/drawing/2014/main" id="{E050B18C-6D8E-FC40-AF11-FEA46F32D973}"/>
              </a:ext>
            </a:extLst>
          </p:cNvPr>
          <p:cNvSpPr>
            <a:spLocks noChangeShapeType="1"/>
          </p:cNvSpPr>
          <p:nvPr/>
        </p:nvSpPr>
        <p:spPr bwMode="auto">
          <a:xfrm>
            <a:off x="3576639" y="4487863"/>
            <a:ext cx="504825" cy="1535112"/>
          </a:xfrm>
          <a:prstGeom prst="line">
            <a:avLst/>
          </a:prstGeom>
          <a:noFill/>
          <a:ln w="381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10974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8BEDCB66-C964-544D-BB98-9014E9F9611B}"/>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54275" name="Rectangle 8">
            <a:extLst>
              <a:ext uri="{FF2B5EF4-FFF2-40B4-BE49-F238E27FC236}">
                <a16:creationId xmlns:a16="http://schemas.microsoft.com/office/drawing/2014/main" id="{D7793E6C-8CA5-424E-8D82-FC39F97F1F88}"/>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AD51DF09-FCDE-CA43-B647-FB77E6B38C64}"/>
              </a:ext>
            </a:extLst>
          </p:cNvPr>
          <p:cNvSpPr txBox="1">
            <a:spLocks noChangeArrowheads="1"/>
          </p:cNvSpPr>
          <p:nvPr/>
        </p:nvSpPr>
        <p:spPr bwMode="auto">
          <a:xfrm>
            <a:off x="1703388" y="36513"/>
            <a:ext cx="8964612" cy="830262"/>
          </a:xfrm>
          <a:prstGeom prst="rect">
            <a:avLst/>
          </a:prstGeom>
          <a:noFill/>
          <a:ln w="9525">
            <a:noFill/>
            <a:miter lim="800000"/>
            <a:headEnd/>
            <a:tailEnd/>
          </a:ln>
          <a:effectLst/>
        </p:spPr>
        <p:txBody>
          <a:bodyPr>
            <a:spAutoFit/>
          </a:bodyPr>
          <a:lstStyle/>
          <a:p>
            <a:pPr algn="ctr">
              <a:defRPr/>
            </a:pPr>
            <a:endParaRPr lang="en-CA" sz="2400" b="1">
              <a:solidFill>
                <a:schemeClr val="bg1"/>
              </a:solidFill>
              <a:latin typeface="Century Gothic" pitchFamily="34" charset="0"/>
            </a:endParaRPr>
          </a:p>
          <a:p>
            <a:pPr marL="342900" indent="-342900" algn="ctr">
              <a:defRPr/>
            </a:pPr>
            <a:endParaRPr lang="en-CA" sz="2400" b="1">
              <a:solidFill>
                <a:schemeClr val="bg1"/>
              </a:solidFill>
              <a:effectLst>
                <a:outerShdw blurRad="38100" dist="38100" dir="2700000" algn="tl">
                  <a:srgbClr val="C0C0C0"/>
                </a:outerShdw>
              </a:effectLst>
              <a:latin typeface="Century Gothic" pitchFamily="34" charset="0"/>
            </a:endParaRPr>
          </a:p>
        </p:txBody>
      </p:sp>
      <p:pic>
        <p:nvPicPr>
          <p:cNvPr id="54277" name="Picture 3">
            <a:extLst>
              <a:ext uri="{FF2B5EF4-FFF2-40B4-BE49-F238E27FC236}">
                <a16:creationId xmlns:a16="http://schemas.microsoft.com/office/drawing/2014/main" id="{27E3B3EE-F10A-CF49-B217-0105A7180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0" r="11848"/>
          <a:stretch>
            <a:fillRect/>
          </a:stretch>
        </p:blipFill>
        <p:spPr bwMode="auto">
          <a:xfrm>
            <a:off x="1800225" y="4854576"/>
            <a:ext cx="859155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4460F1A1-1302-DF4B-BC8C-D1244B51B1FB}"/>
              </a:ext>
            </a:extLst>
          </p:cNvPr>
          <p:cNvSpPr/>
          <p:nvPr/>
        </p:nvSpPr>
        <p:spPr>
          <a:xfrm>
            <a:off x="1797050" y="188913"/>
            <a:ext cx="8591550" cy="4246562"/>
          </a:xfrm>
          <a:prstGeom prst="rect">
            <a:avLst/>
          </a:prstGeom>
        </p:spPr>
        <p:txBody>
          <a:bodyPr>
            <a:spAutoFit/>
          </a:bodyPr>
          <a:lstStyle/>
          <a:p>
            <a:pPr marL="285750" indent="-285750" algn="just">
              <a:buFont typeface="Wingdings" panose="05000000000000000000" pitchFamily="2" charset="2"/>
              <a:buChar char="q"/>
              <a:defRPr/>
            </a:pPr>
            <a:r>
              <a:rPr lang="en-IN" dirty="0"/>
              <a:t>The </a:t>
            </a:r>
            <a:r>
              <a:rPr lang="en-IN" dirty="0" err="1"/>
              <a:t>biradical</a:t>
            </a:r>
            <a:r>
              <a:rPr lang="en-IN" dirty="0"/>
              <a:t>-like character and the easy access to the triplet excited state are responsible for the reactivity </a:t>
            </a:r>
            <a:r>
              <a:rPr lang="en-IN" dirty="0" err="1"/>
              <a:t>ofphotoexcited</a:t>
            </a:r>
            <a:r>
              <a:rPr lang="en-IN" dirty="0"/>
              <a:t> carbonyl compounds. In the </a:t>
            </a:r>
            <a:r>
              <a:rPr lang="en-IN" dirty="0" err="1"/>
              <a:t>biradical</a:t>
            </a:r>
            <a:r>
              <a:rPr lang="en-IN" dirty="0"/>
              <a:t> character, the oxygen radical portion is extremely reactive, triggering the majority of transformations. On the other hand, the reactivity of the carbon-based radical is modulated by its substituents R1 and R2, which can stabilize this </a:t>
            </a:r>
            <a:r>
              <a:rPr lang="en-IN" dirty="0" err="1"/>
              <a:t>center</a:t>
            </a:r>
            <a:r>
              <a:rPr lang="en-IN" dirty="0"/>
              <a:t> or make it more reactive. </a:t>
            </a:r>
          </a:p>
          <a:p>
            <a:pPr algn="just">
              <a:defRPr/>
            </a:pPr>
            <a:endParaRPr lang="en-IN" dirty="0"/>
          </a:p>
          <a:p>
            <a:pPr marL="285750" indent="-285750" algn="just">
              <a:buFont typeface="Wingdings" panose="05000000000000000000" pitchFamily="2" charset="2"/>
              <a:buChar char="q"/>
              <a:defRPr/>
            </a:pPr>
            <a:r>
              <a:rPr lang="en-IN" dirty="0"/>
              <a:t>Among the transformations presented, the </a:t>
            </a:r>
            <a:r>
              <a:rPr lang="el-GR" dirty="0"/>
              <a:t>α</a:t>
            </a:r>
            <a:r>
              <a:rPr lang="en-IN" dirty="0"/>
              <a:t>-cleavage (known as Norrish type I) is shown below.</a:t>
            </a:r>
          </a:p>
          <a:p>
            <a:pPr algn="just">
              <a:defRPr/>
            </a:pPr>
            <a:endParaRPr lang="en-IN" dirty="0"/>
          </a:p>
          <a:p>
            <a:pPr marL="285750" indent="-285750" algn="just">
              <a:buFont typeface="Wingdings" panose="05000000000000000000" pitchFamily="2" charset="2"/>
              <a:buChar char="q"/>
              <a:defRPr/>
            </a:pPr>
            <a:r>
              <a:rPr lang="en-IN" dirty="0"/>
              <a:t>In the Norrish type I (see below), the </a:t>
            </a:r>
            <a:r>
              <a:rPr lang="en-IN" dirty="0" err="1"/>
              <a:t>photoexcited</a:t>
            </a:r>
            <a:r>
              <a:rPr lang="en-IN" dirty="0"/>
              <a:t> ketone decomposes reforming the C=O bond and concomitantly suffering a </a:t>
            </a:r>
            <a:r>
              <a:rPr lang="el-GR" dirty="0"/>
              <a:t>α</a:t>
            </a:r>
            <a:r>
              <a:rPr lang="en-IN" dirty="0"/>
              <a:t>-C-C bond cleavage to afford an alkyl radical and a more stable acyl radical. This strategy has already found many synthetic applications and, among other radical pathways, the acyl radical can suffer a </a:t>
            </a:r>
            <a:r>
              <a:rPr lang="en-IN" dirty="0" err="1"/>
              <a:t>decarbonylative</a:t>
            </a:r>
            <a:r>
              <a:rPr lang="en-IN" dirty="0"/>
              <a:t> event to generate another alkyl radical.</a:t>
            </a:r>
          </a:p>
        </p:txBody>
      </p:sp>
    </p:spTree>
    <p:extLst>
      <p:ext uri="{BB962C8B-B14F-4D97-AF65-F5344CB8AC3E}">
        <p14:creationId xmlns:p14="http://schemas.microsoft.com/office/powerpoint/2010/main" val="163503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9DB8E2B0-6DE1-6D41-958E-B4E19EFE1C16}"/>
              </a:ext>
            </a:extLst>
          </p:cNvPr>
          <p:cNvSpPr txBox="1">
            <a:spLocks noChangeArrowheads="1"/>
          </p:cNvSpPr>
          <p:nvPr/>
        </p:nvSpPr>
        <p:spPr bwMode="auto">
          <a:xfrm>
            <a:off x="2424114" y="1196976"/>
            <a:ext cx="5832475" cy="46672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ctr" eaLnBrk="1" hangingPunct="1">
              <a:spcBef>
                <a:spcPct val="50000"/>
              </a:spcBef>
              <a:buClrTx/>
              <a:buSzTx/>
              <a:buFontTx/>
              <a:buNone/>
            </a:pPr>
            <a:r>
              <a:rPr kumimoji="1" lang="en-US" altLang="zh-CN" sz="2400" b="1">
                <a:solidFill>
                  <a:schemeClr val="tx1"/>
                </a:solidFill>
                <a:latin typeface="Times New Roman" panose="02020603050405020304" pitchFamily="18" charset="0"/>
                <a:ea typeface="宋体" panose="02010600030101010101" pitchFamily="2" charset="-122"/>
              </a:rPr>
              <a:t>Energy transfer: A</a:t>
            </a:r>
            <a:r>
              <a:rPr kumimoji="1" lang="en-US" altLang="zh-CN" sz="2400" b="1" baseline="30000">
                <a:solidFill>
                  <a:schemeClr val="tx1"/>
                </a:solidFill>
                <a:latin typeface="Times New Roman" panose="02020603050405020304" pitchFamily="18" charset="0"/>
                <a:ea typeface="宋体" panose="02010600030101010101" pitchFamily="2" charset="-122"/>
              </a:rPr>
              <a:t>*</a:t>
            </a:r>
            <a:r>
              <a:rPr kumimoji="1" lang="en-US" altLang="zh-CN" sz="2400" b="1">
                <a:solidFill>
                  <a:schemeClr val="tx1"/>
                </a:solidFill>
                <a:latin typeface="Times New Roman" panose="02020603050405020304" pitchFamily="18" charset="0"/>
                <a:ea typeface="宋体" panose="02010600030101010101" pitchFamily="2" charset="-122"/>
              </a:rPr>
              <a:t> + Q </a:t>
            </a: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 Q</a:t>
            </a:r>
            <a:r>
              <a:rPr kumimoji="1" lang="en-US" altLang="zh-CN" sz="2400" b="1" baseline="30000">
                <a:solidFill>
                  <a:schemeClr val="tx1"/>
                </a:solidFill>
                <a:latin typeface="Times New Roman" panose="02020603050405020304" pitchFamily="18" charset="0"/>
                <a:ea typeface="宋体" panose="02010600030101010101" pitchFamily="2" charset="-122"/>
                <a:sym typeface="Symbol" pitchFamily="2" charset="2"/>
              </a:rPr>
              <a:t>*</a:t>
            </a:r>
            <a:endParaRPr kumimoji="1" lang="en-US" altLang="zh-CN" sz="2400" b="1">
              <a:solidFill>
                <a:schemeClr val="tx1"/>
              </a:solidFill>
              <a:latin typeface="Times New Roman" panose="02020603050405020304" pitchFamily="18" charset="0"/>
              <a:ea typeface="宋体" panose="02010600030101010101" pitchFamily="2" charset="-122"/>
            </a:endParaRPr>
          </a:p>
        </p:txBody>
      </p:sp>
      <p:sp>
        <p:nvSpPr>
          <p:cNvPr id="46083" name="Text Box 3">
            <a:extLst>
              <a:ext uri="{FF2B5EF4-FFF2-40B4-BE49-F238E27FC236}">
                <a16:creationId xmlns:a16="http://schemas.microsoft.com/office/drawing/2014/main" id="{E2A5297A-1811-9A42-B91D-10399CD18561}"/>
              </a:ext>
            </a:extLst>
          </p:cNvPr>
          <p:cNvSpPr txBox="1">
            <a:spLocks noChangeArrowheads="1"/>
          </p:cNvSpPr>
          <p:nvPr/>
        </p:nvSpPr>
        <p:spPr bwMode="auto">
          <a:xfrm>
            <a:off x="2566988" y="3644901"/>
            <a:ext cx="5975350" cy="46672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ctr" eaLnBrk="1" hangingPunct="1">
              <a:spcBef>
                <a:spcPct val="50000"/>
              </a:spcBef>
              <a:buClrTx/>
              <a:buSzTx/>
              <a:buFontTx/>
              <a:buNone/>
            </a:pP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Q</a:t>
            </a:r>
            <a:r>
              <a:rPr kumimoji="1" lang="en-US" altLang="zh-CN" sz="2400" b="1" baseline="30000">
                <a:solidFill>
                  <a:schemeClr val="tx1"/>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+A (</a:t>
            </a:r>
            <a:r>
              <a:rPr kumimoji="1" lang="en-US" altLang="zh-CN" sz="2400" b="1">
                <a:solidFill>
                  <a:srgbClr val="000099"/>
                </a:solidFill>
                <a:latin typeface="Times New Roman" panose="02020603050405020304" pitchFamily="18" charset="0"/>
                <a:ea typeface="宋体" panose="02010600030101010101" pitchFamily="2" charset="-122"/>
                <a:sym typeface="Symbol" pitchFamily="2" charset="2"/>
              </a:rPr>
              <a:t>quenching</a:t>
            </a: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chemeClr val="tx1"/>
                </a:solidFill>
                <a:latin typeface="Times New Roman" panose="02020603050405020304" pitchFamily="18" charset="0"/>
                <a:ea typeface="宋体" panose="02010600030101010101" pitchFamily="2" charset="-122"/>
              </a:rPr>
              <a:t>Q:</a:t>
            </a:r>
            <a:r>
              <a:rPr kumimoji="1" lang="en-US" altLang="zh-CN" sz="2400" b="1">
                <a:solidFill>
                  <a:srgbClr val="FF3300"/>
                </a:solidFill>
                <a:latin typeface="Times New Roman" panose="02020603050405020304" pitchFamily="18" charset="0"/>
                <a:ea typeface="宋体" panose="02010600030101010101" pitchFamily="2" charset="-122"/>
              </a:rPr>
              <a:t>quencher</a:t>
            </a:r>
            <a:r>
              <a:rPr kumimoji="1" lang="en-US" altLang="zh-CN" sz="2400" b="1">
                <a:solidFill>
                  <a:schemeClr val="tx1"/>
                </a:solidFill>
                <a:latin typeface="Times New Roman" panose="02020603050405020304" pitchFamily="18" charset="0"/>
                <a:ea typeface="宋体" panose="02010600030101010101" pitchFamily="2" charset="-122"/>
              </a:rPr>
              <a:t> </a:t>
            </a:r>
            <a:endPar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endParaRPr>
          </a:p>
        </p:txBody>
      </p:sp>
      <p:sp>
        <p:nvSpPr>
          <p:cNvPr id="46084" name="Text Box 4">
            <a:extLst>
              <a:ext uri="{FF2B5EF4-FFF2-40B4-BE49-F238E27FC236}">
                <a16:creationId xmlns:a16="http://schemas.microsoft.com/office/drawing/2014/main" id="{20650949-6AF0-B24F-83AD-484A2E50E1EE}"/>
              </a:ext>
            </a:extLst>
          </p:cNvPr>
          <p:cNvSpPr txBox="1">
            <a:spLocks noChangeArrowheads="1"/>
          </p:cNvSpPr>
          <p:nvPr/>
        </p:nvSpPr>
        <p:spPr bwMode="auto">
          <a:xfrm>
            <a:off x="2566988" y="2852739"/>
            <a:ext cx="5922962" cy="46672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ctr" eaLnBrk="1" hangingPunct="1">
              <a:spcBef>
                <a:spcPct val="50000"/>
              </a:spcBef>
              <a:buClrTx/>
              <a:buSzTx/>
              <a:buFontTx/>
              <a:buNone/>
            </a:pP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Q</a:t>
            </a:r>
            <a:r>
              <a:rPr kumimoji="1" lang="en-US" altLang="zh-CN" sz="2400" b="1" baseline="30000">
                <a:solidFill>
                  <a:schemeClr val="tx1"/>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 P (</a:t>
            </a:r>
            <a:r>
              <a:rPr kumimoji="1" lang="en-US" altLang="zh-CN" sz="2400" b="1">
                <a:solidFill>
                  <a:srgbClr val="000099"/>
                </a:solidFill>
                <a:latin typeface="Times New Roman" panose="02020603050405020304" pitchFamily="18" charset="0"/>
                <a:ea typeface="宋体" panose="02010600030101010101" pitchFamily="2" charset="-122"/>
                <a:sym typeface="Symbol" pitchFamily="2" charset="2"/>
              </a:rPr>
              <a:t>sensitization</a:t>
            </a:r>
            <a:r>
              <a:rPr kumimoji="1" lang="en-US" altLang="zh-CN" sz="2400" b="1">
                <a:solidFill>
                  <a:schemeClr val="tx1"/>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chemeClr val="tx1"/>
                </a:solidFill>
                <a:latin typeface="Times New Roman" panose="02020603050405020304" pitchFamily="18" charset="0"/>
                <a:ea typeface="宋体" panose="02010600030101010101" pitchFamily="2" charset="-122"/>
              </a:rPr>
              <a:t>A</a:t>
            </a:r>
            <a:r>
              <a:rPr kumimoji="1" lang="en-US" altLang="zh-CN" sz="2400" b="1" baseline="30000">
                <a:solidFill>
                  <a:schemeClr val="tx1"/>
                </a:solidFill>
                <a:latin typeface="Times New Roman" panose="02020603050405020304" pitchFamily="18" charset="0"/>
                <a:ea typeface="宋体" panose="02010600030101010101" pitchFamily="2" charset="-122"/>
              </a:rPr>
              <a:t>*</a:t>
            </a:r>
            <a:r>
              <a:rPr kumimoji="1" lang="en-US" altLang="zh-CN" sz="2400" b="1">
                <a:solidFill>
                  <a:schemeClr val="tx1"/>
                </a:solidFill>
                <a:latin typeface="Times New Roman" panose="02020603050405020304" pitchFamily="18" charset="0"/>
                <a:ea typeface="宋体" panose="02010600030101010101" pitchFamily="2" charset="-122"/>
              </a:rPr>
              <a:t>:</a:t>
            </a:r>
            <a:r>
              <a:rPr kumimoji="1" lang="en-US" altLang="zh-CN" sz="2400" b="1">
                <a:solidFill>
                  <a:srgbClr val="FF3300"/>
                </a:solidFill>
                <a:latin typeface="Times New Roman" panose="02020603050405020304" pitchFamily="18" charset="0"/>
                <a:ea typeface="宋体" panose="02010600030101010101" pitchFamily="2" charset="-122"/>
              </a:rPr>
              <a:t>sensitizer</a:t>
            </a:r>
          </a:p>
        </p:txBody>
      </p:sp>
      <p:sp>
        <p:nvSpPr>
          <p:cNvPr id="46085" name="Text Box 5">
            <a:extLst>
              <a:ext uri="{FF2B5EF4-FFF2-40B4-BE49-F238E27FC236}">
                <a16:creationId xmlns:a16="http://schemas.microsoft.com/office/drawing/2014/main" id="{4F453397-5A36-6948-9622-76668B910C2F}"/>
              </a:ext>
            </a:extLst>
          </p:cNvPr>
          <p:cNvSpPr txBox="1">
            <a:spLocks noChangeArrowheads="1"/>
          </p:cNvSpPr>
          <p:nvPr/>
        </p:nvSpPr>
        <p:spPr bwMode="auto">
          <a:xfrm>
            <a:off x="2135189" y="549275"/>
            <a:ext cx="541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 typeface="Wingdings" pitchFamily="2" charset="2"/>
              <a:buChar char="q"/>
            </a:pPr>
            <a:r>
              <a:rPr kumimoji="1" lang="en-US" altLang="zh-CN" sz="2400" b="1">
                <a:solidFill>
                  <a:srgbClr val="000099"/>
                </a:solidFill>
                <a:latin typeface="Times New Roman" panose="02020603050405020304" pitchFamily="18" charset="0"/>
                <a:ea typeface="宋体" panose="02010600030101010101" pitchFamily="2" charset="-122"/>
              </a:rPr>
              <a:t>Secondary photochemical process</a:t>
            </a:r>
          </a:p>
        </p:txBody>
      </p:sp>
      <p:sp>
        <p:nvSpPr>
          <p:cNvPr id="46086" name="Text Box 6">
            <a:extLst>
              <a:ext uri="{FF2B5EF4-FFF2-40B4-BE49-F238E27FC236}">
                <a16:creationId xmlns:a16="http://schemas.microsoft.com/office/drawing/2014/main" id="{69FAA232-1EB8-E742-8E0D-C6A3662F6196}"/>
              </a:ext>
            </a:extLst>
          </p:cNvPr>
          <p:cNvSpPr txBox="1">
            <a:spLocks noChangeArrowheads="1"/>
          </p:cNvSpPr>
          <p:nvPr/>
        </p:nvSpPr>
        <p:spPr bwMode="auto">
          <a:xfrm>
            <a:off x="4224338" y="2060576"/>
            <a:ext cx="1905000" cy="46672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ctr" eaLnBrk="1" hangingPunct="1">
              <a:spcBef>
                <a:spcPct val="50000"/>
              </a:spcBef>
              <a:buClrTx/>
              <a:buSzTx/>
              <a:buFontTx/>
              <a:buNone/>
            </a:pPr>
            <a:r>
              <a:rPr kumimoji="1" lang="en-US" altLang="zh-CN" sz="2400" b="1">
                <a:solidFill>
                  <a:schemeClr val="tx1"/>
                </a:solidFill>
                <a:latin typeface="Times New Roman" panose="02020603050405020304" pitchFamily="18" charset="0"/>
                <a:ea typeface="宋体" panose="02010600030101010101" pitchFamily="2" charset="-122"/>
              </a:rPr>
              <a:t>donor</a:t>
            </a:r>
          </a:p>
        </p:txBody>
      </p:sp>
      <p:sp>
        <p:nvSpPr>
          <p:cNvPr id="46087" name="Text Box 7">
            <a:extLst>
              <a:ext uri="{FF2B5EF4-FFF2-40B4-BE49-F238E27FC236}">
                <a16:creationId xmlns:a16="http://schemas.microsoft.com/office/drawing/2014/main" id="{42F8DDD0-5F67-E441-B253-FC03A7AB94FE}"/>
              </a:ext>
            </a:extLst>
          </p:cNvPr>
          <p:cNvSpPr txBox="1">
            <a:spLocks noChangeArrowheads="1"/>
          </p:cNvSpPr>
          <p:nvPr/>
        </p:nvSpPr>
        <p:spPr bwMode="auto">
          <a:xfrm>
            <a:off x="6600825" y="2060576"/>
            <a:ext cx="2362200" cy="46672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ctr" eaLnBrk="1" hangingPunct="1">
              <a:spcBef>
                <a:spcPct val="50000"/>
              </a:spcBef>
              <a:buClrTx/>
              <a:buSzTx/>
              <a:buFontTx/>
              <a:buNone/>
            </a:pPr>
            <a:r>
              <a:rPr kumimoji="1" lang="en-US" altLang="zh-CN" sz="2400" b="1">
                <a:solidFill>
                  <a:schemeClr val="tx1"/>
                </a:solidFill>
                <a:latin typeface="Times New Roman" panose="02020603050405020304" pitchFamily="18" charset="0"/>
                <a:ea typeface="宋体" panose="02010600030101010101" pitchFamily="2" charset="-122"/>
              </a:rPr>
              <a:t>acceptor</a:t>
            </a:r>
          </a:p>
        </p:txBody>
      </p:sp>
      <p:sp>
        <p:nvSpPr>
          <p:cNvPr id="46088" name="Line 8">
            <a:extLst>
              <a:ext uri="{FF2B5EF4-FFF2-40B4-BE49-F238E27FC236}">
                <a16:creationId xmlns:a16="http://schemas.microsoft.com/office/drawing/2014/main" id="{2BDA0F6C-EF76-B948-972E-FE1E3EE1F20B}"/>
              </a:ext>
            </a:extLst>
          </p:cNvPr>
          <p:cNvSpPr>
            <a:spLocks noChangeShapeType="1"/>
          </p:cNvSpPr>
          <p:nvPr/>
        </p:nvSpPr>
        <p:spPr bwMode="auto">
          <a:xfrm flipH="1">
            <a:off x="4872038" y="1773239"/>
            <a:ext cx="685800" cy="287337"/>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89" name="Line 9">
            <a:extLst>
              <a:ext uri="{FF2B5EF4-FFF2-40B4-BE49-F238E27FC236}">
                <a16:creationId xmlns:a16="http://schemas.microsoft.com/office/drawing/2014/main" id="{8B33E1A6-3681-1742-B185-FC642F922184}"/>
              </a:ext>
            </a:extLst>
          </p:cNvPr>
          <p:cNvSpPr>
            <a:spLocks noChangeShapeType="1"/>
          </p:cNvSpPr>
          <p:nvPr/>
        </p:nvSpPr>
        <p:spPr bwMode="auto">
          <a:xfrm>
            <a:off x="6600825" y="1700213"/>
            <a:ext cx="431800" cy="36036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090" name="Text Box 10">
            <a:extLst>
              <a:ext uri="{FF2B5EF4-FFF2-40B4-BE49-F238E27FC236}">
                <a16:creationId xmlns:a16="http://schemas.microsoft.com/office/drawing/2014/main" id="{FCEBD558-8327-3345-AC99-B9153E145C90}"/>
              </a:ext>
            </a:extLst>
          </p:cNvPr>
          <p:cNvSpPr txBox="1">
            <a:spLocks noChangeArrowheads="1"/>
          </p:cNvSpPr>
          <p:nvPr/>
        </p:nvSpPr>
        <p:spPr bwMode="auto">
          <a:xfrm>
            <a:off x="2135189" y="4868863"/>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5000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Photosensitization, photosensitizers, photoinitiator    </a:t>
            </a:r>
          </a:p>
        </p:txBody>
      </p:sp>
      <p:sp>
        <p:nvSpPr>
          <p:cNvPr id="46091" name="Rectangle 11">
            <a:hlinkClick r:id="rId2" tooltip="Photoinitiatiors (page does not exist)"/>
            <a:extLst>
              <a:ext uri="{FF2B5EF4-FFF2-40B4-BE49-F238E27FC236}">
                <a16:creationId xmlns:a16="http://schemas.microsoft.com/office/drawing/2014/main" id="{C19BAFE1-7457-F740-8C7E-4E390B717C83}"/>
              </a:ext>
            </a:extLst>
          </p:cNvPr>
          <p:cNvSpPr>
            <a:spLocks noChangeArrowheads="1"/>
          </p:cNvSpPr>
          <p:nvPr/>
        </p:nvSpPr>
        <p:spPr bwMode="auto">
          <a:xfrm>
            <a:off x="1524000" y="1"/>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a:t>
            </a:r>
          </a:p>
        </p:txBody>
      </p:sp>
      <p:sp>
        <p:nvSpPr>
          <p:cNvPr id="46092" name="Rectangle 12">
            <a:hlinkClick r:id="rId2" tooltip="Photoinitiatiors (page does not exist)"/>
            <a:extLst>
              <a:ext uri="{FF2B5EF4-FFF2-40B4-BE49-F238E27FC236}">
                <a16:creationId xmlns:a16="http://schemas.microsoft.com/office/drawing/2014/main" id="{AB2CBB64-7297-A942-A3EE-5E94C2570A75}"/>
              </a:ext>
            </a:extLst>
          </p:cNvPr>
          <p:cNvSpPr>
            <a:spLocks noChangeArrowheads="1"/>
          </p:cNvSpPr>
          <p:nvPr/>
        </p:nvSpPr>
        <p:spPr bwMode="auto">
          <a:xfrm>
            <a:off x="1524000" y="1"/>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a:t>
            </a:r>
          </a:p>
        </p:txBody>
      </p:sp>
      <p:sp>
        <p:nvSpPr>
          <p:cNvPr id="46093" name="Rectangle 13">
            <a:hlinkClick r:id="rId2" tooltip="Photoinitiatiors (page does not exist)"/>
            <a:extLst>
              <a:ext uri="{FF2B5EF4-FFF2-40B4-BE49-F238E27FC236}">
                <a16:creationId xmlns:a16="http://schemas.microsoft.com/office/drawing/2014/main" id="{97F14452-D8E2-4D4A-9ED4-0CE949C67362}"/>
              </a:ext>
            </a:extLst>
          </p:cNvPr>
          <p:cNvSpPr>
            <a:spLocks noChangeArrowheads="1"/>
          </p:cNvSpPr>
          <p:nvPr/>
        </p:nvSpPr>
        <p:spPr bwMode="auto">
          <a:xfrm>
            <a:off x="1524000" y="1"/>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a:t>
            </a:r>
          </a:p>
        </p:txBody>
      </p:sp>
      <p:sp>
        <p:nvSpPr>
          <p:cNvPr id="46094" name="Rectangle 14">
            <a:hlinkClick r:id="rId2" tooltip="Photoinitiatiors (page does not exist)"/>
            <a:extLst>
              <a:ext uri="{FF2B5EF4-FFF2-40B4-BE49-F238E27FC236}">
                <a16:creationId xmlns:a16="http://schemas.microsoft.com/office/drawing/2014/main" id="{B60183AB-C512-2442-A717-96D6DB3A0E5F}"/>
              </a:ext>
            </a:extLst>
          </p:cNvPr>
          <p:cNvSpPr>
            <a:spLocks noChangeArrowheads="1"/>
          </p:cNvSpPr>
          <p:nvPr/>
        </p:nvSpPr>
        <p:spPr bwMode="auto">
          <a:xfrm>
            <a:off x="1524000" y="1"/>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285570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00242793-5C34-C94A-B085-9EBF4261FC4C}"/>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47107" name="Rectangle 8">
            <a:extLst>
              <a:ext uri="{FF2B5EF4-FFF2-40B4-BE49-F238E27FC236}">
                <a16:creationId xmlns:a16="http://schemas.microsoft.com/office/drawing/2014/main" id="{BE6738CC-2193-EB43-808F-34E3D6743073}"/>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51A80F54-5676-D54B-A469-1DCF2C9AA1EA}"/>
              </a:ext>
            </a:extLst>
          </p:cNvPr>
          <p:cNvSpPr txBox="1">
            <a:spLocks noChangeArrowheads="1"/>
          </p:cNvSpPr>
          <p:nvPr/>
        </p:nvSpPr>
        <p:spPr bwMode="auto">
          <a:xfrm>
            <a:off x="1595438" y="36514"/>
            <a:ext cx="8964612" cy="892175"/>
          </a:xfrm>
          <a:prstGeom prst="rect">
            <a:avLst/>
          </a:prstGeom>
          <a:noFill/>
          <a:ln w="9525">
            <a:noFill/>
            <a:miter lim="800000"/>
            <a:headEnd/>
            <a:tailEnd/>
          </a:ln>
          <a:effectLst/>
        </p:spPr>
        <p:txBody>
          <a:bodyPr>
            <a:spAutoFit/>
          </a:bodyPr>
          <a:lstStyle/>
          <a:p>
            <a:pPr algn="ctr">
              <a:defRPr/>
            </a:pPr>
            <a:r>
              <a:rPr lang="en-US" sz="2800" b="1" dirty="0">
                <a:solidFill>
                  <a:schemeClr val="bg1"/>
                </a:solidFill>
                <a:latin typeface="Century Gothic" pitchFamily="34" charset="0"/>
              </a:rPr>
              <a:t>Equipment. </a:t>
            </a:r>
            <a:endParaRPr lang="en-CA" sz="2400" b="1" dirty="0">
              <a:solidFill>
                <a:schemeClr val="bg1"/>
              </a:solidFill>
              <a:latin typeface="Century Gothic" pitchFamily="34" charset="0"/>
            </a:endParaRPr>
          </a:p>
          <a:p>
            <a:pPr marL="342900" indent="-342900" algn="ctr">
              <a:defRPr/>
            </a:pPr>
            <a:endParaRPr lang="en-US" sz="2400" b="1" dirty="0">
              <a:solidFill>
                <a:schemeClr val="bg1"/>
              </a:solidFill>
              <a:effectLst>
                <a:outerShdw blurRad="38100" dist="38100" dir="2700000" algn="tl">
                  <a:srgbClr val="C0C0C0"/>
                </a:outerShdw>
              </a:effectLst>
              <a:latin typeface="Century Gothic" pitchFamily="34" charset="0"/>
            </a:endParaRPr>
          </a:p>
        </p:txBody>
      </p:sp>
      <p:sp>
        <p:nvSpPr>
          <p:cNvPr id="6" name="Text Box 11">
            <a:extLst>
              <a:ext uri="{FF2B5EF4-FFF2-40B4-BE49-F238E27FC236}">
                <a16:creationId xmlns:a16="http://schemas.microsoft.com/office/drawing/2014/main" id="{B67E1A50-E95D-CA42-A87E-F70F325B9DEA}"/>
              </a:ext>
            </a:extLst>
          </p:cNvPr>
          <p:cNvSpPr txBox="1">
            <a:spLocks noChangeArrowheads="1"/>
          </p:cNvSpPr>
          <p:nvPr/>
        </p:nvSpPr>
        <p:spPr bwMode="auto">
          <a:xfrm>
            <a:off x="1738314" y="1214439"/>
            <a:ext cx="3286125" cy="369887"/>
          </a:xfrm>
          <a:prstGeom prst="rect">
            <a:avLst/>
          </a:prstGeom>
          <a:gradFill flip="none" rotWithShape="1">
            <a:gsLst>
              <a:gs pos="12000">
                <a:srgbClr val="150359"/>
              </a:gs>
              <a:gs pos="100000">
                <a:schemeClr val="bg1"/>
              </a:gs>
            </a:gsLst>
            <a:path path="shape">
              <a:fillToRect l="50000" t="50000" r="50000" b="50000"/>
            </a:path>
            <a:tileRect/>
          </a:gradFill>
          <a:ln w="12700" cap="sq">
            <a:noFill/>
            <a:miter lim="800000"/>
            <a:headEnd type="none" w="sm" len="sm"/>
            <a:tailEnd type="none" w="sm" len="sm"/>
          </a:ln>
          <a:effectLst/>
        </p:spPr>
        <p:txBody>
          <a:bodyPr>
            <a:spAutoFit/>
          </a:bodyPr>
          <a:lstStyle/>
          <a:p>
            <a:pPr algn="ctr">
              <a:defRPr/>
            </a:pPr>
            <a:r>
              <a:rPr lang="en-US" b="1" dirty="0">
                <a:solidFill>
                  <a:schemeClr val="bg1"/>
                </a:solidFill>
                <a:cs typeface="Arial" pitchFamily="34" charset="0"/>
              </a:rPr>
              <a:t>Light sources</a:t>
            </a:r>
            <a:endParaRPr lang="en-US" b="1" dirty="0">
              <a:solidFill>
                <a:schemeClr val="bg1"/>
              </a:solidFill>
            </a:endParaRPr>
          </a:p>
        </p:txBody>
      </p:sp>
      <p:sp>
        <p:nvSpPr>
          <p:cNvPr id="47110" name="Text Box 4">
            <a:extLst>
              <a:ext uri="{FF2B5EF4-FFF2-40B4-BE49-F238E27FC236}">
                <a16:creationId xmlns:a16="http://schemas.microsoft.com/office/drawing/2014/main" id="{5915F9CA-BDF8-B142-9A41-FEADCE6F735A}"/>
              </a:ext>
            </a:extLst>
          </p:cNvPr>
          <p:cNvSpPr txBox="1">
            <a:spLocks noChangeArrowheads="1"/>
          </p:cNvSpPr>
          <p:nvPr/>
        </p:nvSpPr>
        <p:spPr bwMode="auto">
          <a:xfrm>
            <a:off x="1738314" y="1714501"/>
            <a:ext cx="26431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Arial" panose="020B0604020202020204" pitchFamily="34" charset="0"/>
              <a:buChar char="•"/>
            </a:pPr>
            <a:r>
              <a:rPr lang="en-US" altLang="en-US" sz="1800">
                <a:solidFill>
                  <a:schemeClr val="tx1"/>
                </a:solidFill>
                <a:latin typeface="Calibri" panose="020F0502020204030204" pitchFamily="34" charset="0"/>
              </a:rPr>
              <a:t> Sun:</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Free</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Not practical</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Example: 30 days in  </a:t>
            </a:r>
          </a:p>
          <a:p>
            <a:pPr algn="just" eaLnBrk="1" hangingPunct="1">
              <a:spcBef>
                <a:spcPct val="0"/>
              </a:spcBef>
              <a:buClr>
                <a:srgbClr val="150359"/>
              </a:buClr>
              <a:buSzTx/>
              <a:buFontTx/>
              <a:buNone/>
            </a:pPr>
            <a:r>
              <a:rPr lang="en-US" altLang="en-US" sz="1800">
                <a:solidFill>
                  <a:schemeClr val="tx1"/>
                </a:solidFill>
                <a:latin typeface="Calibri" panose="020F0502020204030204" pitchFamily="34" charset="0"/>
              </a:rPr>
              <a:t>   Cairo sunlight</a:t>
            </a:r>
          </a:p>
        </p:txBody>
      </p:sp>
      <p:sp>
        <p:nvSpPr>
          <p:cNvPr id="47111" name="Text Box 4">
            <a:extLst>
              <a:ext uri="{FF2B5EF4-FFF2-40B4-BE49-F238E27FC236}">
                <a16:creationId xmlns:a16="http://schemas.microsoft.com/office/drawing/2014/main" id="{4D0ABFA0-8128-C249-BDC5-96DAA8C1DAE1}"/>
              </a:ext>
            </a:extLst>
          </p:cNvPr>
          <p:cNvSpPr txBox="1">
            <a:spLocks noChangeArrowheads="1"/>
          </p:cNvSpPr>
          <p:nvPr/>
        </p:nvSpPr>
        <p:spPr bwMode="auto">
          <a:xfrm>
            <a:off x="5238750" y="1714501"/>
            <a:ext cx="1714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Arial" panose="020B0604020202020204" pitchFamily="34" charset="0"/>
              <a:buChar char="•"/>
            </a:pPr>
            <a:r>
              <a:rPr lang="en-US" altLang="en-US" sz="1800">
                <a:solidFill>
                  <a:schemeClr val="tx1"/>
                </a:solidFill>
                <a:latin typeface="Calibri" panose="020F0502020204030204" pitchFamily="34" charset="0"/>
              </a:rPr>
              <a:t>Mercury lamp:</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Most popular</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Versatile</a:t>
            </a:r>
          </a:p>
        </p:txBody>
      </p:sp>
      <p:sp>
        <p:nvSpPr>
          <p:cNvPr id="47112" name="Text Box 4">
            <a:extLst>
              <a:ext uri="{FF2B5EF4-FFF2-40B4-BE49-F238E27FC236}">
                <a16:creationId xmlns:a16="http://schemas.microsoft.com/office/drawing/2014/main" id="{A0DAE1E8-2329-9842-8910-DED4D8A517F1}"/>
              </a:ext>
            </a:extLst>
          </p:cNvPr>
          <p:cNvSpPr txBox="1">
            <a:spLocks noChangeArrowheads="1"/>
          </p:cNvSpPr>
          <p:nvPr/>
        </p:nvSpPr>
        <p:spPr bwMode="auto">
          <a:xfrm>
            <a:off x="7953376" y="1714501"/>
            <a:ext cx="2714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Arial" panose="020B0604020202020204" pitchFamily="34" charset="0"/>
              <a:buChar char="•"/>
            </a:pPr>
            <a:r>
              <a:rPr lang="en-US" altLang="en-US" sz="1800">
                <a:solidFill>
                  <a:schemeClr val="tx1"/>
                </a:solidFill>
                <a:latin typeface="Calibri" panose="020F0502020204030204" pitchFamily="34" charset="0"/>
              </a:rPr>
              <a:t> Laser:</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Monochromatic,   </a:t>
            </a:r>
          </a:p>
          <a:p>
            <a:pPr algn="just" eaLnBrk="1" hangingPunct="1">
              <a:spcBef>
                <a:spcPct val="0"/>
              </a:spcBef>
              <a:buClr>
                <a:srgbClr val="150359"/>
              </a:buClr>
              <a:buSzTx/>
              <a:buFontTx/>
              <a:buNone/>
            </a:pPr>
            <a:r>
              <a:rPr lang="en-US" altLang="en-US" sz="1800">
                <a:solidFill>
                  <a:schemeClr val="tx1"/>
                </a:solidFill>
                <a:latin typeface="Calibri" panose="020F0502020204030204" pitchFamily="34" charset="0"/>
              </a:rPr>
              <a:t>    coherent</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Possibility of extremely </a:t>
            </a:r>
          </a:p>
          <a:p>
            <a:pPr algn="just" eaLnBrk="1" hangingPunct="1">
              <a:spcBef>
                <a:spcPct val="0"/>
              </a:spcBef>
              <a:buClr>
                <a:srgbClr val="150359"/>
              </a:buClr>
              <a:buSzTx/>
              <a:buFontTx/>
              <a:buNone/>
            </a:pPr>
            <a:r>
              <a:rPr lang="en-US" altLang="en-US" sz="1800">
                <a:solidFill>
                  <a:schemeClr val="tx1"/>
                </a:solidFill>
                <a:latin typeface="Calibri" panose="020F0502020204030204" pitchFamily="34" charset="0"/>
              </a:rPr>
              <a:t>   high light intensities</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Surface area low</a:t>
            </a:r>
          </a:p>
          <a:p>
            <a:pPr algn="just" eaLnBrk="1" hangingPunct="1">
              <a:spcBef>
                <a:spcPct val="0"/>
              </a:spcBef>
              <a:buClr>
                <a:srgbClr val="150359"/>
              </a:buClr>
              <a:buSzTx/>
              <a:buFont typeface="Wingdings" pitchFamily="2" charset="2"/>
              <a:buChar char="Ø"/>
            </a:pPr>
            <a:r>
              <a:rPr lang="en-US" altLang="en-US" sz="1800">
                <a:solidFill>
                  <a:schemeClr val="tx1"/>
                </a:solidFill>
                <a:latin typeface="Calibri" panose="020F0502020204030204" pitchFamily="34" charset="0"/>
              </a:rPr>
              <a:t>Use to solve special </a:t>
            </a:r>
          </a:p>
          <a:p>
            <a:pPr algn="just" eaLnBrk="1" hangingPunct="1">
              <a:spcBef>
                <a:spcPct val="0"/>
              </a:spcBef>
              <a:buClr>
                <a:srgbClr val="150359"/>
              </a:buClr>
              <a:buSzTx/>
              <a:buFontTx/>
              <a:buNone/>
            </a:pPr>
            <a:r>
              <a:rPr lang="en-US" altLang="en-US" sz="1800">
                <a:solidFill>
                  <a:schemeClr val="tx1"/>
                </a:solidFill>
                <a:latin typeface="Calibri" panose="020F0502020204030204" pitchFamily="34" charset="0"/>
              </a:rPr>
              <a:t>    problems</a:t>
            </a:r>
          </a:p>
        </p:txBody>
      </p:sp>
      <p:sp>
        <p:nvSpPr>
          <p:cNvPr id="47113" name="ZoneTexte 10">
            <a:extLst>
              <a:ext uri="{FF2B5EF4-FFF2-40B4-BE49-F238E27FC236}">
                <a16:creationId xmlns:a16="http://schemas.microsoft.com/office/drawing/2014/main" id="{43EB844F-F6E0-1340-BC7F-6DA39D107C40}"/>
              </a:ext>
            </a:extLst>
          </p:cNvPr>
          <p:cNvSpPr txBox="1">
            <a:spLocks noChangeArrowheads="1"/>
          </p:cNvSpPr>
          <p:nvPr/>
        </p:nvSpPr>
        <p:spPr bwMode="auto">
          <a:xfrm>
            <a:off x="2809875" y="6357939"/>
            <a:ext cx="6572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200">
                <a:solidFill>
                  <a:schemeClr val="tx1"/>
                </a:solidFill>
                <a:latin typeface="Century Gothic" panose="020B0502020202020204" pitchFamily="34" charset="0"/>
              </a:rPr>
              <a:t>Horspool, W.h </a:t>
            </a:r>
            <a:r>
              <a:rPr lang="en-US" altLang="en-US" sz="1200" i="1">
                <a:solidFill>
                  <a:schemeClr val="tx1"/>
                </a:solidFill>
                <a:latin typeface="Century Gothic" panose="020B0502020202020204" pitchFamily="34" charset="0"/>
              </a:rPr>
              <a:t>Aspect of organic photochemistry</a:t>
            </a:r>
            <a:r>
              <a:rPr lang="en-US" altLang="en-US" sz="1200">
                <a:solidFill>
                  <a:schemeClr val="tx1"/>
                </a:solidFill>
                <a:latin typeface="Century Gothic" panose="020B0502020202020204" pitchFamily="34" charset="0"/>
              </a:rPr>
              <a:t>, Acedemic Press Inc., New York, 1976</a:t>
            </a:r>
          </a:p>
        </p:txBody>
      </p:sp>
      <p:pic>
        <p:nvPicPr>
          <p:cNvPr id="47114" name="Image 15" descr="sun-for-web.gif">
            <a:extLst>
              <a:ext uri="{FF2B5EF4-FFF2-40B4-BE49-F238E27FC236}">
                <a16:creationId xmlns:a16="http://schemas.microsoft.com/office/drawing/2014/main" id="{AC11C690-3394-C649-A6BD-03FAAB4EF6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679825"/>
            <a:ext cx="18542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Image 16" descr="laser%20rouge.jpg">
            <a:extLst>
              <a:ext uri="{FF2B5EF4-FFF2-40B4-BE49-F238E27FC236}">
                <a16:creationId xmlns:a16="http://schemas.microsoft.com/office/drawing/2014/main" id="{05B30F6E-598C-F94D-82AE-97809710E3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67688" y="4340226"/>
            <a:ext cx="192881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6" name="Picture 13">
            <a:extLst>
              <a:ext uri="{FF2B5EF4-FFF2-40B4-BE49-F238E27FC236}">
                <a16:creationId xmlns:a16="http://schemas.microsoft.com/office/drawing/2014/main" id="{B02ECE69-ABE0-804F-90F6-91F6C2421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7225" r="40797" b="23215"/>
          <a:stretch>
            <a:fillRect/>
          </a:stretch>
        </p:blipFill>
        <p:spPr bwMode="auto">
          <a:xfrm>
            <a:off x="5095876" y="3143251"/>
            <a:ext cx="1857375"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36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E47614BC-E18C-A94D-AF79-82186A75EE0B}"/>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48131" name="Rectangle 8">
            <a:extLst>
              <a:ext uri="{FF2B5EF4-FFF2-40B4-BE49-F238E27FC236}">
                <a16:creationId xmlns:a16="http://schemas.microsoft.com/office/drawing/2014/main" id="{0EFB7FF5-0550-8347-A41A-FEA40AAF6267}"/>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US"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1E5C1F0E-B2E7-B843-9993-D546910BC35A}"/>
              </a:ext>
            </a:extLst>
          </p:cNvPr>
          <p:cNvSpPr txBox="1">
            <a:spLocks noChangeArrowheads="1"/>
          </p:cNvSpPr>
          <p:nvPr/>
        </p:nvSpPr>
        <p:spPr bwMode="auto">
          <a:xfrm>
            <a:off x="1595438" y="36514"/>
            <a:ext cx="8964612" cy="892175"/>
          </a:xfrm>
          <a:prstGeom prst="rect">
            <a:avLst/>
          </a:prstGeom>
          <a:noFill/>
          <a:ln w="9525">
            <a:noFill/>
            <a:miter lim="800000"/>
            <a:headEnd/>
            <a:tailEnd/>
          </a:ln>
          <a:effectLst/>
        </p:spPr>
        <p:txBody>
          <a:bodyPr>
            <a:spAutoFit/>
          </a:bodyPr>
          <a:lstStyle/>
          <a:p>
            <a:pPr algn="ctr">
              <a:defRPr/>
            </a:pPr>
            <a:r>
              <a:rPr lang="en-IN" sz="2800" b="1" dirty="0">
                <a:solidFill>
                  <a:schemeClr val="bg1"/>
                </a:solidFill>
                <a:latin typeface="Century Gothic" pitchFamily="34" charset="0"/>
              </a:rPr>
              <a:t>Synthetic Applications of Photochemistry</a:t>
            </a:r>
            <a:endParaRPr lang="en-CA" sz="2400" b="1" dirty="0">
              <a:solidFill>
                <a:schemeClr val="bg1"/>
              </a:solidFill>
              <a:latin typeface="Century Gothic" pitchFamily="34" charset="0"/>
            </a:endParaRPr>
          </a:p>
          <a:p>
            <a:pPr marL="342900" indent="-342900" algn="ctr">
              <a:defRPr/>
            </a:pPr>
            <a:endParaRPr lang="en-US" sz="2400" b="1" dirty="0">
              <a:solidFill>
                <a:schemeClr val="bg1"/>
              </a:solidFill>
              <a:effectLst>
                <a:outerShdw blurRad="38100" dist="38100" dir="2700000" algn="tl">
                  <a:srgbClr val="C0C0C0"/>
                </a:outerShdw>
              </a:effectLst>
              <a:latin typeface="Century Gothic" pitchFamily="34" charset="0"/>
            </a:endParaRPr>
          </a:p>
        </p:txBody>
      </p:sp>
      <p:sp>
        <p:nvSpPr>
          <p:cNvPr id="48133" name="Text Box 4">
            <a:extLst>
              <a:ext uri="{FF2B5EF4-FFF2-40B4-BE49-F238E27FC236}">
                <a16:creationId xmlns:a16="http://schemas.microsoft.com/office/drawing/2014/main" id="{C3CEF19D-D317-954E-904D-06CB0C594F7D}"/>
              </a:ext>
            </a:extLst>
          </p:cNvPr>
          <p:cNvSpPr txBox="1">
            <a:spLocks noChangeArrowheads="1"/>
          </p:cNvSpPr>
          <p:nvPr/>
        </p:nvSpPr>
        <p:spPr bwMode="auto">
          <a:xfrm>
            <a:off x="1738314" y="1714501"/>
            <a:ext cx="89296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85750" indent="-28575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Wingdings" pitchFamily="2" charset="2"/>
              <a:buChar char="q"/>
            </a:pPr>
            <a:r>
              <a:rPr lang="en-US" altLang="en-US" sz="1800">
                <a:solidFill>
                  <a:schemeClr val="tx1"/>
                </a:solidFill>
                <a:latin typeface="Calibri" panose="020F0502020204030204" pitchFamily="34" charset="0"/>
              </a:rPr>
              <a:t> UV light: Organic compounds show absorbance in the UV region of the spectrum and hence UV light is used to facilitates reaction pathways that may not be accessible by thermal or other conventional methods</a:t>
            </a:r>
          </a:p>
        </p:txBody>
      </p:sp>
      <p:sp>
        <p:nvSpPr>
          <p:cNvPr id="48134" name="Text Box 4">
            <a:extLst>
              <a:ext uri="{FF2B5EF4-FFF2-40B4-BE49-F238E27FC236}">
                <a16:creationId xmlns:a16="http://schemas.microsoft.com/office/drawing/2014/main" id="{47DA8F38-538A-2041-8ACA-9B3CB391DBFC}"/>
              </a:ext>
            </a:extLst>
          </p:cNvPr>
          <p:cNvSpPr txBox="1">
            <a:spLocks noChangeArrowheads="1"/>
          </p:cNvSpPr>
          <p:nvPr/>
        </p:nvSpPr>
        <p:spPr bwMode="auto">
          <a:xfrm>
            <a:off x="1738314" y="2705101"/>
            <a:ext cx="88217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85750" indent="-28575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Wingdings" pitchFamily="2" charset="2"/>
              <a:buChar char="q"/>
            </a:pPr>
            <a:r>
              <a:rPr lang="en-US" altLang="en-US" sz="1800">
                <a:solidFill>
                  <a:schemeClr val="tx1"/>
                </a:solidFill>
                <a:latin typeface="Calibri" panose="020F0502020204030204" pitchFamily="34" charset="0"/>
              </a:rPr>
              <a:t> Many new bond formation strategies and rearrangements have been developed in addition to the application of photochemistry to complex molecule synthesis including natural products.</a:t>
            </a:r>
          </a:p>
        </p:txBody>
      </p:sp>
      <p:graphicFrame>
        <p:nvGraphicFramePr>
          <p:cNvPr id="48135" name="Object 2">
            <a:extLst>
              <a:ext uri="{FF2B5EF4-FFF2-40B4-BE49-F238E27FC236}">
                <a16:creationId xmlns:a16="http://schemas.microsoft.com/office/drawing/2014/main" id="{17BF5D44-94D2-1F43-B7DD-0E0B01573BBD}"/>
              </a:ext>
            </a:extLst>
          </p:cNvPr>
          <p:cNvGraphicFramePr>
            <a:graphicFrameLocks noChangeAspect="1"/>
          </p:cNvGraphicFramePr>
          <p:nvPr/>
        </p:nvGraphicFramePr>
        <p:xfrm>
          <a:off x="2166938" y="3933826"/>
          <a:ext cx="1727200" cy="1654175"/>
        </p:xfrm>
        <a:graphic>
          <a:graphicData uri="http://schemas.openxmlformats.org/presentationml/2006/ole">
            <mc:AlternateContent xmlns:mc="http://schemas.openxmlformats.org/markup-compatibility/2006">
              <mc:Choice xmlns:v="urn:schemas-microsoft-com:vml" Requires="v">
                <p:oleObj spid="_x0000_s5121" name="CS ChemDraw Drawing" r:id="rId3" imgW="1397000" imgH="1333500" progId="ChemDraw.Document.6.0">
                  <p:embed/>
                </p:oleObj>
              </mc:Choice>
              <mc:Fallback>
                <p:oleObj name="CS ChemDraw Drawing" r:id="rId3" imgW="1397000" imgH="1333500" progId="ChemDraw.Document.6.0">
                  <p:embed/>
                  <p:pic>
                    <p:nvPicPr>
                      <p:cNvPr id="48135" name="Object 2">
                        <a:extLst>
                          <a:ext uri="{FF2B5EF4-FFF2-40B4-BE49-F238E27FC236}">
                            <a16:creationId xmlns:a16="http://schemas.microsoft.com/office/drawing/2014/main" id="{17BF5D44-94D2-1F43-B7DD-0E0B01573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3933826"/>
                        <a:ext cx="17272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6" name="Object 9">
            <a:extLst>
              <a:ext uri="{FF2B5EF4-FFF2-40B4-BE49-F238E27FC236}">
                <a16:creationId xmlns:a16="http://schemas.microsoft.com/office/drawing/2014/main" id="{7BC1D5E7-896C-414C-8CCE-DED7B5D8E667}"/>
              </a:ext>
            </a:extLst>
          </p:cNvPr>
          <p:cNvGraphicFramePr>
            <a:graphicFrameLocks noChangeAspect="1"/>
          </p:cNvGraphicFramePr>
          <p:nvPr/>
        </p:nvGraphicFramePr>
        <p:xfrm>
          <a:off x="8736013" y="3835401"/>
          <a:ext cx="1789112" cy="1851025"/>
        </p:xfrm>
        <a:graphic>
          <a:graphicData uri="http://schemas.openxmlformats.org/presentationml/2006/ole">
            <mc:AlternateContent xmlns:mc="http://schemas.openxmlformats.org/markup-compatibility/2006">
              <mc:Choice xmlns:v="urn:schemas-microsoft-com:vml" Requires="v">
                <p:oleObj spid="_x0000_s5122" name="CS ChemDraw Drawing" r:id="rId5" imgW="1435100" imgH="1485900" progId="ChemDraw.Document.6.0">
                  <p:embed/>
                </p:oleObj>
              </mc:Choice>
              <mc:Fallback>
                <p:oleObj name="CS ChemDraw Drawing" r:id="rId5" imgW="1435100" imgH="1485900" progId="ChemDraw.Document.6.0">
                  <p:embed/>
                  <p:pic>
                    <p:nvPicPr>
                      <p:cNvPr id="48136" name="Object 9">
                        <a:extLst>
                          <a:ext uri="{FF2B5EF4-FFF2-40B4-BE49-F238E27FC236}">
                            <a16:creationId xmlns:a16="http://schemas.microsoft.com/office/drawing/2014/main" id="{7BC1D5E7-896C-414C-8CCE-DED7B5D8E6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6013" y="3835401"/>
                        <a:ext cx="1789112"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7" name="Object 7">
            <a:extLst>
              <a:ext uri="{FF2B5EF4-FFF2-40B4-BE49-F238E27FC236}">
                <a16:creationId xmlns:a16="http://schemas.microsoft.com/office/drawing/2014/main" id="{E2206FE9-D512-494B-A138-AC47D5EA12EA}"/>
              </a:ext>
            </a:extLst>
          </p:cNvPr>
          <p:cNvGraphicFramePr>
            <a:graphicFrameLocks noChangeAspect="1"/>
          </p:cNvGraphicFramePr>
          <p:nvPr/>
        </p:nvGraphicFramePr>
        <p:xfrm>
          <a:off x="4498976" y="4227514"/>
          <a:ext cx="1025525" cy="1068387"/>
        </p:xfrm>
        <a:graphic>
          <a:graphicData uri="http://schemas.openxmlformats.org/presentationml/2006/ole">
            <mc:AlternateContent xmlns:mc="http://schemas.openxmlformats.org/markup-compatibility/2006">
              <mc:Choice xmlns:v="urn:schemas-microsoft-com:vml" Requires="v">
                <p:oleObj spid="_x0000_s5123" name="CS ChemDraw Drawing" r:id="rId7" imgW="825500" imgH="863600" progId="ChemDraw.Document.6.0">
                  <p:embed/>
                </p:oleObj>
              </mc:Choice>
              <mc:Fallback>
                <p:oleObj name="CS ChemDraw Drawing" r:id="rId7" imgW="825500" imgH="863600" progId="ChemDraw.Document.6.0">
                  <p:embed/>
                  <p:pic>
                    <p:nvPicPr>
                      <p:cNvPr id="48137" name="Object 7">
                        <a:extLst>
                          <a:ext uri="{FF2B5EF4-FFF2-40B4-BE49-F238E27FC236}">
                            <a16:creationId xmlns:a16="http://schemas.microsoft.com/office/drawing/2014/main" id="{E2206FE9-D512-494B-A138-AC47D5EA12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8976" y="4227514"/>
                        <a:ext cx="10255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8" name="Object 4">
            <a:extLst>
              <a:ext uri="{FF2B5EF4-FFF2-40B4-BE49-F238E27FC236}">
                <a16:creationId xmlns:a16="http://schemas.microsoft.com/office/drawing/2014/main" id="{500A476F-44BA-B547-AD18-83100508E827}"/>
              </a:ext>
            </a:extLst>
          </p:cNvPr>
          <p:cNvGraphicFramePr>
            <a:graphicFrameLocks noChangeAspect="1"/>
          </p:cNvGraphicFramePr>
          <p:nvPr/>
        </p:nvGraphicFramePr>
        <p:xfrm>
          <a:off x="6307139" y="4094164"/>
          <a:ext cx="1774825" cy="1335087"/>
        </p:xfrm>
        <a:graphic>
          <a:graphicData uri="http://schemas.openxmlformats.org/presentationml/2006/ole">
            <mc:AlternateContent xmlns:mc="http://schemas.openxmlformats.org/markup-compatibility/2006">
              <mc:Choice xmlns:v="urn:schemas-microsoft-com:vml" Requires="v">
                <p:oleObj spid="_x0000_s5124" name="CS ChemDraw Drawing" r:id="rId9" imgW="1435100" imgH="1079500" progId="ChemDraw.Document.6.0">
                  <p:embed/>
                </p:oleObj>
              </mc:Choice>
              <mc:Fallback>
                <p:oleObj name="CS ChemDraw Drawing" r:id="rId9" imgW="1435100" imgH="1079500" progId="ChemDraw.Document.6.0">
                  <p:embed/>
                  <p:pic>
                    <p:nvPicPr>
                      <p:cNvPr id="48138" name="Object 4">
                        <a:extLst>
                          <a:ext uri="{FF2B5EF4-FFF2-40B4-BE49-F238E27FC236}">
                            <a16:creationId xmlns:a16="http://schemas.microsoft.com/office/drawing/2014/main" id="{500A476F-44BA-B547-AD18-83100508E8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7139" y="4094164"/>
                        <a:ext cx="177482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0548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E31B19C7-A38D-0243-8D06-3E3001006D70}"/>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49155" name="Rectangle 8">
            <a:extLst>
              <a:ext uri="{FF2B5EF4-FFF2-40B4-BE49-F238E27FC236}">
                <a16:creationId xmlns:a16="http://schemas.microsoft.com/office/drawing/2014/main" id="{09D4D6D9-8208-D044-9DAD-3E4AD75EE676}"/>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DAE557CA-2A47-1F4B-96F3-EC94EB9C9AFB}"/>
              </a:ext>
            </a:extLst>
          </p:cNvPr>
          <p:cNvSpPr txBox="1">
            <a:spLocks noChangeArrowheads="1"/>
          </p:cNvSpPr>
          <p:nvPr/>
        </p:nvSpPr>
        <p:spPr bwMode="auto">
          <a:xfrm>
            <a:off x="1703388" y="36513"/>
            <a:ext cx="8964612" cy="830262"/>
          </a:xfrm>
          <a:prstGeom prst="rect">
            <a:avLst/>
          </a:prstGeom>
          <a:noFill/>
          <a:ln w="9525">
            <a:noFill/>
            <a:miter lim="800000"/>
            <a:headEnd/>
            <a:tailEnd/>
          </a:ln>
          <a:effectLst/>
        </p:spPr>
        <p:txBody>
          <a:bodyPr>
            <a:spAutoFit/>
          </a:bodyPr>
          <a:lstStyle/>
          <a:p>
            <a:pPr algn="ctr">
              <a:defRPr/>
            </a:pPr>
            <a:endParaRPr lang="en-CA" sz="2400" b="1">
              <a:solidFill>
                <a:schemeClr val="bg1"/>
              </a:solidFill>
              <a:latin typeface="Century Gothic" pitchFamily="34" charset="0"/>
            </a:endParaRPr>
          </a:p>
          <a:p>
            <a:pPr marL="342900" indent="-342900" algn="ctr">
              <a:defRPr/>
            </a:pPr>
            <a:endParaRPr lang="en-CA" sz="2400" b="1">
              <a:solidFill>
                <a:schemeClr val="bg1"/>
              </a:solidFill>
              <a:effectLst>
                <a:outerShdw blurRad="38100" dist="38100" dir="2700000" algn="tl">
                  <a:srgbClr val="C0C0C0"/>
                </a:outerShdw>
              </a:effectLst>
              <a:latin typeface="Century Gothic" pitchFamily="34" charset="0"/>
            </a:endParaRPr>
          </a:p>
        </p:txBody>
      </p:sp>
      <p:sp>
        <p:nvSpPr>
          <p:cNvPr id="6" name="Text Box 11">
            <a:extLst>
              <a:ext uri="{FF2B5EF4-FFF2-40B4-BE49-F238E27FC236}">
                <a16:creationId xmlns:a16="http://schemas.microsoft.com/office/drawing/2014/main" id="{FE252ECF-5EB0-F14B-A6E9-521329A36F24}"/>
              </a:ext>
            </a:extLst>
          </p:cNvPr>
          <p:cNvSpPr txBox="1">
            <a:spLocks noChangeArrowheads="1"/>
          </p:cNvSpPr>
          <p:nvPr/>
        </p:nvSpPr>
        <p:spPr bwMode="auto">
          <a:xfrm>
            <a:off x="4060826" y="1214438"/>
            <a:ext cx="3286125" cy="461962"/>
          </a:xfrm>
          <a:prstGeom prst="rect">
            <a:avLst/>
          </a:prstGeom>
          <a:gradFill flip="none" rotWithShape="1">
            <a:gsLst>
              <a:gs pos="12000">
                <a:srgbClr val="150359"/>
              </a:gs>
              <a:gs pos="100000">
                <a:schemeClr val="bg1"/>
              </a:gs>
            </a:gsLst>
            <a:path path="shape">
              <a:fillToRect l="50000" t="50000" r="50000" b="50000"/>
            </a:path>
            <a:tileRect/>
          </a:gradFill>
          <a:ln w="12700" cap="sq">
            <a:noFill/>
            <a:miter lim="800000"/>
            <a:headEnd type="none" w="sm" len="sm"/>
            <a:tailEnd type="none" w="sm" len="sm"/>
          </a:ln>
          <a:effectLst/>
        </p:spPr>
        <p:txBody>
          <a:bodyPr>
            <a:spAutoFit/>
          </a:bodyPr>
          <a:lstStyle/>
          <a:p>
            <a:pPr algn="ctr">
              <a:defRPr/>
            </a:pPr>
            <a:r>
              <a:rPr lang="en-CA" sz="2400" b="1">
                <a:solidFill>
                  <a:schemeClr val="bg1"/>
                </a:solidFill>
                <a:cs typeface="Arial" pitchFamily="34" charset="0"/>
              </a:rPr>
              <a:t>UV mediated-reactions</a:t>
            </a:r>
            <a:endParaRPr lang="en-CA" sz="2400" b="1">
              <a:solidFill>
                <a:schemeClr val="bg1"/>
              </a:solidFill>
            </a:endParaRPr>
          </a:p>
        </p:txBody>
      </p:sp>
      <p:sp>
        <p:nvSpPr>
          <p:cNvPr id="74758" name="Text Box 4">
            <a:extLst>
              <a:ext uri="{FF2B5EF4-FFF2-40B4-BE49-F238E27FC236}">
                <a16:creationId xmlns:a16="http://schemas.microsoft.com/office/drawing/2014/main" id="{74A73121-3C92-D246-828E-9AEDFC29B3C3}"/>
              </a:ext>
            </a:extLst>
          </p:cNvPr>
          <p:cNvSpPr txBox="1">
            <a:spLocks noChangeArrowheads="1"/>
          </p:cNvSpPr>
          <p:nvPr/>
        </p:nvSpPr>
        <p:spPr bwMode="auto">
          <a:xfrm>
            <a:off x="3841750" y="2535238"/>
            <a:ext cx="5422900" cy="461962"/>
          </a:xfrm>
          <a:prstGeom prst="rect">
            <a:avLst/>
          </a:prstGeom>
          <a:noFill/>
          <a:ln w="12700" cap="sq">
            <a:noFill/>
            <a:miter lim="800000"/>
            <a:headEnd type="none" w="sm" len="sm"/>
            <a:tailEnd type="none" w="sm" len="sm"/>
          </a:ln>
        </p:spPr>
        <p:txBody>
          <a:bodyPr>
            <a:spAutoFit/>
          </a:bodyPr>
          <a:lstStyle/>
          <a:p>
            <a:pPr marL="342900" indent="-342900" algn="just">
              <a:buClr>
                <a:srgbClr val="150359"/>
              </a:buClr>
              <a:buFont typeface="Wingdings" panose="05000000000000000000" pitchFamily="2" charset="2"/>
              <a:buChar char="q"/>
              <a:defRPr/>
            </a:pPr>
            <a:r>
              <a:rPr lang="en-CA" sz="2400" dirty="0"/>
              <a:t> Norrish Type-I and Type-II Reactivity</a:t>
            </a:r>
          </a:p>
        </p:txBody>
      </p:sp>
      <p:sp>
        <p:nvSpPr>
          <p:cNvPr id="49159" name="Text Box 4">
            <a:extLst>
              <a:ext uri="{FF2B5EF4-FFF2-40B4-BE49-F238E27FC236}">
                <a16:creationId xmlns:a16="http://schemas.microsoft.com/office/drawing/2014/main" id="{8B6AA8CD-756B-684F-BC02-E464F71E6378}"/>
              </a:ext>
            </a:extLst>
          </p:cNvPr>
          <p:cNvSpPr txBox="1">
            <a:spLocks noChangeArrowheads="1"/>
          </p:cNvSpPr>
          <p:nvPr/>
        </p:nvSpPr>
        <p:spPr bwMode="auto">
          <a:xfrm>
            <a:off x="3841750" y="3063876"/>
            <a:ext cx="5111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Wingdings" pitchFamily="2" charset="2"/>
              <a:buChar char="q"/>
            </a:pPr>
            <a:r>
              <a:rPr lang="en-CA" altLang="en-US" sz="2400">
                <a:solidFill>
                  <a:schemeClr val="tx1"/>
                </a:solidFill>
                <a:latin typeface="Calibri" panose="020F0502020204030204" pitchFamily="34" charset="0"/>
                <a:cs typeface="Arial" panose="020B0604020202020204" pitchFamily="34" charset="0"/>
              </a:rPr>
              <a:t> </a:t>
            </a:r>
            <a:r>
              <a:rPr lang="en-CA" altLang="en-US" sz="2400" b="1">
                <a:solidFill>
                  <a:schemeClr val="tx1"/>
                </a:solidFill>
                <a:latin typeface="Calibri" panose="020F0502020204030204" pitchFamily="34" charset="0"/>
                <a:cs typeface="Arial" panose="020B0604020202020204" pitchFamily="34" charset="0"/>
              </a:rPr>
              <a:t>Photochemical Rearrangements</a:t>
            </a:r>
          </a:p>
        </p:txBody>
      </p:sp>
      <p:sp>
        <p:nvSpPr>
          <p:cNvPr id="49160" name="Text Box 4">
            <a:extLst>
              <a:ext uri="{FF2B5EF4-FFF2-40B4-BE49-F238E27FC236}">
                <a16:creationId xmlns:a16="http://schemas.microsoft.com/office/drawing/2014/main" id="{A4585127-9C4E-7341-B8F6-2170513127FC}"/>
              </a:ext>
            </a:extLst>
          </p:cNvPr>
          <p:cNvSpPr txBox="1">
            <a:spLocks noChangeArrowheads="1"/>
          </p:cNvSpPr>
          <p:nvPr/>
        </p:nvSpPr>
        <p:spPr bwMode="auto">
          <a:xfrm>
            <a:off x="4440239" y="3625851"/>
            <a:ext cx="611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Wingdings" pitchFamily="2" charset="2"/>
              <a:buChar char="q"/>
            </a:pPr>
            <a:r>
              <a:rPr lang="en-US" altLang="en-US" sz="2400">
                <a:solidFill>
                  <a:srgbClr val="323232"/>
                </a:solidFill>
                <a:latin typeface="Calibri" panose="020F0502020204030204" pitchFamily="34" charset="0"/>
              </a:rPr>
              <a:t>Oxa-di-</a:t>
            </a:r>
            <a:r>
              <a:rPr lang="en-US" altLang="en-US" sz="2400">
                <a:solidFill>
                  <a:srgbClr val="323232"/>
                </a:solidFill>
                <a:latin typeface="Calibri" panose="020F0502020204030204" pitchFamily="34" charset="0"/>
                <a:sym typeface="Symbol" pitchFamily="2" charset="2"/>
              </a:rPr>
              <a:t></a:t>
            </a:r>
            <a:r>
              <a:rPr lang="en-US" altLang="en-US" sz="2400">
                <a:solidFill>
                  <a:srgbClr val="323232"/>
                </a:solidFill>
                <a:latin typeface="Calibri" panose="020F0502020204030204" pitchFamily="34" charset="0"/>
              </a:rPr>
              <a:t>-Methane Rearrangement (ODPM)</a:t>
            </a:r>
            <a:endParaRPr lang="en-CA" altLang="en-US" sz="2400">
              <a:solidFill>
                <a:srgbClr val="323232"/>
              </a:solidFill>
              <a:latin typeface="Calibri" panose="020F0502020204030204" pitchFamily="34" charset="0"/>
            </a:endParaRPr>
          </a:p>
        </p:txBody>
      </p:sp>
      <p:sp>
        <p:nvSpPr>
          <p:cNvPr id="49161" name="Text Box 4">
            <a:extLst>
              <a:ext uri="{FF2B5EF4-FFF2-40B4-BE49-F238E27FC236}">
                <a16:creationId xmlns:a16="http://schemas.microsoft.com/office/drawing/2014/main" id="{F22CDC49-C60B-364D-BA13-C94E10718B5A}"/>
              </a:ext>
            </a:extLst>
          </p:cNvPr>
          <p:cNvSpPr txBox="1">
            <a:spLocks noChangeArrowheads="1"/>
          </p:cNvSpPr>
          <p:nvPr/>
        </p:nvSpPr>
        <p:spPr bwMode="auto">
          <a:xfrm>
            <a:off x="4440239" y="4197351"/>
            <a:ext cx="582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algn="just" eaLnBrk="1" hangingPunct="1">
              <a:spcBef>
                <a:spcPct val="0"/>
              </a:spcBef>
              <a:buClr>
                <a:srgbClr val="150359"/>
              </a:buClr>
              <a:buSzTx/>
              <a:buFont typeface="Wingdings" pitchFamily="2" charset="2"/>
              <a:buChar char="q"/>
            </a:pPr>
            <a:r>
              <a:rPr lang="en-US" altLang="en-US" sz="2400">
                <a:solidFill>
                  <a:srgbClr val="323232"/>
                </a:solidFill>
                <a:latin typeface="Calibri" panose="020F0502020204030204" pitchFamily="34" charset="0"/>
              </a:rPr>
              <a:t>Photo-Fries Rearrangement</a:t>
            </a:r>
            <a:endParaRPr lang="en-CA" altLang="en-US" sz="2400">
              <a:solidFill>
                <a:srgbClr val="323232"/>
              </a:solidFill>
              <a:latin typeface="Calibri" panose="020F0502020204030204" pitchFamily="34" charset="0"/>
            </a:endParaRPr>
          </a:p>
        </p:txBody>
      </p:sp>
      <p:sp>
        <p:nvSpPr>
          <p:cNvPr id="11" name="Text Box 4">
            <a:extLst>
              <a:ext uri="{FF2B5EF4-FFF2-40B4-BE49-F238E27FC236}">
                <a16:creationId xmlns:a16="http://schemas.microsoft.com/office/drawing/2014/main" id="{E6952B77-803B-CB4F-972B-B090C2F8B4FD}"/>
              </a:ext>
            </a:extLst>
          </p:cNvPr>
          <p:cNvSpPr txBox="1">
            <a:spLocks noChangeArrowheads="1"/>
          </p:cNvSpPr>
          <p:nvPr/>
        </p:nvSpPr>
        <p:spPr bwMode="auto">
          <a:xfrm>
            <a:off x="3841751" y="2030413"/>
            <a:ext cx="3744913" cy="461962"/>
          </a:xfrm>
          <a:prstGeom prst="rect">
            <a:avLst/>
          </a:prstGeom>
          <a:noFill/>
          <a:ln w="12700" cap="sq">
            <a:noFill/>
            <a:miter lim="800000"/>
            <a:headEnd type="none" w="sm" len="sm"/>
            <a:tailEnd type="none" w="sm" len="sm"/>
          </a:ln>
        </p:spPr>
        <p:txBody>
          <a:bodyPr>
            <a:spAutoFit/>
          </a:bodyPr>
          <a:lstStyle/>
          <a:p>
            <a:pPr marL="342900" indent="-342900" algn="just">
              <a:buClr>
                <a:srgbClr val="150359"/>
              </a:buClr>
              <a:buFont typeface="Wingdings" panose="05000000000000000000" pitchFamily="2" charset="2"/>
              <a:buChar char="q"/>
              <a:defRPr/>
            </a:pPr>
            <a:r>
              <a:rPr lang="en-CA" sz="2400" dirty="0"/>
              <a:t> [2+2] cycloadditions</a:t>
            </a:r>
          </a:p>
        </p:txBody>
      </p:sp>
    </p:spTree>
    <p:extLst>
      <p:ext uri="{BB962C8B-B14F-4D97-AF65-F5344CB8AC3E}">
        <p14:creationId xmlns:p14="http://schemas.microsoft.com/office/powerpoint/2010/main" val="424454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a:extLst>
              <a:ext uri="{FF2B5EF4-FFF2-40B4-BE49-F238E27FC236}">
                <a16:creationId xmlns:a16="http://schemas.microsoft.com/office/drawing/2014/main" id="{B6522AE6-8F86-3649-A63C-3D0947FD3C92}"/>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50179" name="Rectangle 8">
            <a:extLst>
              <a:ext uri="{FF2B5EF4-FFF2-40B4-BE49-F238E27FC236}">
                <a16:creationId xmlns:a16="http://schemas.microsoft.com/office/drawing/2014/main" id="{F910B0D4-5E2C-D043-9AEB-C54BDFF30AF8}"/>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7AAA1AB3-8118-4B4B-8F8E-2FE8F8C96BC1}"/>
              </a:ext>
            </a:extLst>
          </p:cNvPr>
          <p:cNvSpPr txBox="1">
            <a:spLocks noChangeArrowheads="1"/>
          </p:cNvSpPr>
          <p:nvPr/>
        </p:nvSpPr>
        <p:spPr bwMode="auto">
          <a:xfrm>
            <a:off x="1703388" y="36513"/>
            <a:ext cx="8964612" cy="830262"/>
          </a:xfrm>
          <a:prstGeom prst="rect">
            <a:avLst/>
          </a:prstGeom>
          <a:noFill/>
          <a:ln w="9525">
            <a:noFill/>
            <a:miter lim="800000"/>
            <a:headEnd/>
            <a:tailEnd/>
          </a:ln>
          <a:effectLst/>
        </p:spPr>
        <p:txBody>
          <a:bodyPr>
            <a:spAutoFit/>
          </a:bodyPr>
          <a:lstStyle/>
          <a:p>
            <a:pPr algn="ctr">
              <a:defRPr/>
            </a:pPr>
            <a:endParaRPr lang="en-CA" sz="2400" b="1">
              <a:solidFill>
                <a:schemeClr val="bg1"/>
              </a:solidFill>
              <a:latin typeface="Century Gothic" pitchFamily="34" charset="0"/>
            </a:endParaRPr>
          </a:p>
          <a:p>
            <a:pPr marL="342900" indent="-342900" algn="ctr">
              <a:defRPr/>
            </a:pPr>
            <a:endParaRPr lang="en-CA" sz="2400" b="1">
              <a:solidFill>
                <a:schemeClr val="bg1"/>
              </a:solidFill>
              <a:effectLst>
                <a:outerShdw blurRad="38100" dist="38100" dir="2700000" algn="tl">
                  <a:srgbClr val="C0C0C0"/>
                </a:outerShdw>
              </a:effectLst>
              <a:latin typeface="Century Gothic" pitchFamily="34" charset="0"/>
            </a:endParaRPr>
          </a:p>
        </p:txBody>
      </p:sp>
      <p:sp>
        <p:nvSpPr>
          <p:cNvPr id="11" name="Text Box 4">
            <a:extLst>
              <a:ext uri="{FF2B5EF4-FFF2-40B4-BE49-F238E27FC236}">
                <a16:creationId xmlns:a16="http://schemas.microsoft.com/office/drawing/2014/main" id="{C8B1C261-14C2-0F4F-99F2-3448320FA44D}"/>
              </a:ext>
            </a:extLst>
          </p:cNvPr>
          <p:cNvSpPr txBox="1">
            <a:spLocks noChangeArrowheads="1"/>
          </p:cNvSpPr>
          <p:nvPr/>
        </p:nvSpPr>
        <p:spPr bwMode="auto">
          <a:xfrm>
            <a:off x="1685925" y="860425"/>
            <a:ext cx="8783638" cy="1938338"/>
          </a:xfrm>
          <a:prstGeom prst="rect">
            <a:avLst/>
          </a:prstGeom>
          <a:noFill/>
          <a:ln w="12700" cap="sq">
            <a:noFill/>
            <a:miter lim="800000"/>
            <a:headEnd type="none" w="sm" len="sm"/>
            <a:tailEnd type="none" w="sm" len="sm"/>
          </a:ln>
        </p:spPr>
        <p:txBody>
          <a:bodyPr>
            <a:spAutoFit/>
          </a:bodyPr>
          <a:lstStyle/>
          <a:p>
            <a:pPr marL="342900" indent="-342900" algn="just">
              <a:buClr>
                <a:srgbClr val="150359"/>
              </a:buClr>
              <a:buFont typeface="Wingdings" panose="05000000000000000000" pitchFamily="2" charset="2"/>
              <a:buChar char="q"/>
              <a:defRPr/>
            </a:pPr>
            <a:r>
              <a:rPr lang="en-CA" sz="2400" dirty="0"/>
              <a:t> [2+2] cycloadditions occur </a:t>
            </a:r>
            <a:r>
              <a:rPr lang="en-CA" sz="2400" dirty="0" err="1"/>
              <a:t>photochemically</a:t>
            </a:r>
            <a:r>
              <a:rPr lang="en-CA" sz="2400" dirty="0"/>
              <a:t> but NOT thermally</a:t>
            </a:r>
          </a:p>
          <a:p>
            <a:pPr marL="342900" indent="-342900" algn="just">
              <a:buClr>
                <a:srgbClr val="150359"/>
              </a:buClr>
              <a:buFont typeface="Wingdings" panose="05000000000000000000" pitchFamily="2" charset="2"/>
              <a:buChar char="q"/>
              <a:defRPr/>
            </a:pPr>
            <a:r>
              <a:rPr lang="en-CA" sz="2400" dirty="0"/>
              <a:t>Analysis of molecular orbitals involved can explain the reason.</a:t>
            </a:r>
          </a:p>
          <a:p>
            <a:pPr marL="342900" indent="-342900" algn="just">
              <a:buClr>
                <a:srgbClr val="150359"/>
              </a:buClr>
              <a:buFont typeface="Wingdings" panose="05000000000000000000" pitchFamily="2" charset="2"/>
              <a:buChar char="q"/>
              <a:defRPr/>
            </a:pPr>
            <a:r>
              <a:rPr lang="en-CA" sz="2400" dirty="0"/>
              <a:t>Analysis of the reaction in terms of the Highest Occupied Molecular Orbital (HOMO) and Lowest Unoccupied Molecular Orbital (LUMO) can help. Remember how to construct them?</a:t>
            </a:r>
          </a:p>
        </p:txBody>
      </p:sp>
      <p:sp>
        <p:nvSpPr>
          <p:cNvPr id="12" name="Text Box 5">
            <a:extLst>
              <a:ext uri="{FF2B5EF4-FFF2-40B4-BE49-F238E27FC236}">
                <a16:creationId xmlns:a16="http://schemas.microsoft.com/office/drawing/2014/main" id="{BD631D0D-BAE5-C64D-A18E-544E0D017223}"/>
              </a:ext>
            </a:extLst>
          </p:cNvPr>
          <p:cNvSpPr txBox="1">
            <a:spLocks noChangeArrowheads="1"/>
          </p:cNvSpPr>
          <p:nvPr/>
        </p:nvSpPr>
        <p:spPr bwMode="auto">
          <a:xfrm>
            <a:off x="1595438" y="36514"/>
            <a:ext cx="8964612" cy="892175"/>
          </a:xfrm>
          <a:prstGeom prst="rect">
            <a:avLst/>
          </a:prstGeom>
          <a:noFill/>
          <a:ln w="9525">
            <a:noFill/>
            <a:miter lim="800000"/>
            <a:headEnd/>
            <a:tailEnd/>
          </a:ln>
          <a:effectLst/>
        </p:spPr>
        <p:txBody>
          <a:bodyPr>
            <a:spAutoFit/>
          </a:bodyPr>
          <a:lstStyle/>
          <a:p>
            <a:pPr algn="ctr">
              <a:defRPr/>
            </a:pPr>
            <a:r>
              <a:rPr lang="en-IN" sz="2800" b="1" dirty="0">
                <a:solidFill>
                  <a:schemeClr val="bg1"/>
                </a:solidFill>
                <a:latin typeface="Century Gothic" pitchFamily="34" charset="0"/>
              </a:rPr>
              <a:t>[2+2] Cycloadditions</a:t>
            </a:r>
            <a:endParaRPr lang="en-CA" sz="2400" b="1" dirty="0">
              <a:solidFill>
                <a:schemeClr val="bg1"/>
              </a:solidFill>
              <a:latin typeface="Century Gothic" pitchFamily="34" charset="0"/>
            </a:endParaRPr>
          </a:p>
          <a:p>
            <a:pPr marL="342900" indent="-342900" algn="ctr">
              <a:defRPr/>
            </a:pPr>
            <a:endParaRPr lang="en-US" sz="2400" b="1" dirty="0">
              <a:solidFill>
                <a:schemeClr val="bg1"/>
              </a:solidFill>
              <a:effectLst>
                <a:outerShdw blurRad="38100" dist="38100" dir="2700000" algn="tl">
                  <a:srgbClr val="C0C0C0"/>
                </a:outerShdw>
              </a:effectLst>
              <a:latin typeface="Century Gothic" pitchFamily="34" charset="0"/>
            </a:endParaRPr>
          </a:p>
        </p:txBody>
      </p:sp>
      <p:pic>
        <p:nvPicPr>
          <p:cNvPr id="50183" name="Picture 4" descr="Chemistry: Overlap of multiple pi bonds">
            <a:extLst>
              <a:ext uri="{FF2B5EF4-FFF2-40B4-BE49-F238E27FC236}">
                <a16:creationId xmlns:a16="http://schemas.microsoft.com/office/drawing/2014/main" id="{865F0215-BAEA-2B44-BCD0-ADF8CAA11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50" y="2874963"/>
            <a:ext cx="6288088"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1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4EB94200-649E-924A-86C2-2215886BB084}"/>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51203" name="Rectangle 8">
            <a:extLst>
              <a:ext uri="{FF2B5EF4-FFF2-40B4-BE49-F238E27FC236}">
                <a16:creationId xmlns:a16="http://schemas.microsoft.com/office/drawing/2014/main" id="{F671A011-E500-274B-A1A4-BE3452A4AC3A}"/>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39C28377-6FF7-6F4F-A8F5-67F32BBF3939}"/>
              </a:ext>
            </a:extLst>
          </p:cNvPr>
          <p:cNvSpPr txBox="1">
            <a:spLocks noChangeArrowheads="1"/>
          </p:cNvSpPr>
          <p:nvPr/>
        </p:nvSpPr>
        <p:spPr bwMode="auto">
          <a:xfrm>
            <a:off x="1703388" y="36513"/>
            <a:ext cx="8964612" cy="830262"/>
          </a:xfrm>
          <a:prstGeom prst="rect">
            <a:avLst/>
          </a:prstGeom>
          <a:noFill/>
          <a:ln w="9525">
            <a:noFill/>
            <a:miter lim="800000"/>
            <a:headEnd/>
            <a:tailEnd/>
          </a:ln>
          <a:effectLst/>
        </p:spPr>
        <p:txBody>
          <a:bodyPr>
            <a:spAutoFit/>
          </a:bodyPr>
          <a:lstStyle/>
          <a:p>
            <a:pPr algn="ctr">
              <a:defRPr/>
            </a:pPr>
            <a:endParaRPr lang="en-CA" sz="2400" b="1">
              <a:solidFill>
                <a:schemeClr val="bg1"/>
              </a:solidFill>
              <a:latin typeface="Century Gothic" pitchFamily="34" charset="0"/>
            </a:endParaRPr>
          </a:p>
          <a:p>
            <a:pPr marL="342900" indent="-342900" algn="ctr">
              <a:defRPr/>
            </a:pPr>
            <a:endParaRPr lang="en-CA" sz="2400" b="1">
              <a:solidFill>
                <a:schemeClr val="bg1"/>
              </a:solidFill>
              <a:effectLst>
                <a:outerShdw blurRad="38100" dist="38100" dir="2700000" algn="tl">
                  <a:srgbClr val="C0C0C0"/>
                </a:outerShdw>
              </a:effectLst>
              <a:latin typeface="Century Gothic" pitchFamily="34" charset="0"/>
            </a:endParaRPr>
          </a:p>
        </p:txBody>
      </p:sp>
      <p:pic>
        <p:nvPicPr>
          <p:cNvPr id="51205" name="Picture 2" descr="HOMO &amp; LUMO In The Diels Alder Reaction – Master Organic Chemistry">
            <a:extLst>
              <a:ext uri="{FF2B5EF4-FFF2-40B4-BE49-F238E27FC236}">
                <a16:creationId xmlns:a16="http://schemas.microsoft.com/office/drawing/2014/main" id="{8E97BEF3-F53F-8B44-9C02-EC9D8C946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25" y="2781301"/>
            <a:ext cx="85661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a:extLst>
              <a:ext uri="{FF2B5EF4-FFF2-40B4-BE49-F238E27FC236}">
                <a16:creationId xmlns:a16="http://schemas.microsoft.com/office/drawing/2014/main" id="{6054517E-4A59-A94C-A10C-4224E251CFE9}"/>
              </a:ext>
            </a:extLst>
          </p:cNvPr>
          <p:cNvSpPr txBox="1">
            <a:spLocks noChangeArrowheads="1"/>
          </p:cNvSpPr>
          <p:nvPr/>
        </p:nvSpPr>
        <p:spPr bwMode="auto">
          <a:xfrm>
            <a:off x="1595438" y="36514"/>
            <a:ext cx="8964612" cy="892175"/>
          </a:xfrm>
          <a:prstGeom prst="rect">
            <a:avLst/>
          </a:prstGeom>
          <a:noFill/>
          <a:ln w="9525">
            <a:noFill/>
            <a:miter lim="800000"/>
            <a:headEnd/>
            <a:tailEnd/>
          </a:ln>
          <a:effectLst/>
        </p:spPr>
        <p:txBody>
          <a:bodyPr>
            <a:spAutoFit/>
          </a:bodyPr>
          <a:lstStyle/>
          <a:p>
            <a:pPr algn="ctr">
              <a:defRPr/>
            </a:pPr>
            <a:r>
              <a:rPr lang="en-IN" sz="2800" b="1" dirty="0">
                <a:solidFill>
                  <a:schemeClr val="bg1"/>
                </a:solidFill>
                <a:latin typeface="Century Gothic" pitchFamily="34" charset="0"/>
              </a:rPr>
              <a:t>[2+2] Cycloadditions</a:t>
            </a:r>
            <a:endParaRPr lang="en-CA" sz="2400" b="1" dirty="0">
              <a:solidFill>
                <a:schemeClr val="bg1"/>
              </a:solidFill>
              <a:latin typeface="Century Gothic" pitchFamily="34" charset="0"/>
            </a:endParaRPr>
          </a:p>
          <a:p>
            <a:pPr marL="342900" indent="-342900" algn="ctr">
              <a:defRPr/>
            </a:pPr>
            <a:endParaRPr lang="en-US" sz="2400" b="1" dirty="0">
              <a:solidFill>
                <a:schemeClr val="bg1"/>
              </a:solidFill>
              <a:effectLst>
                <a:outerShdw blurRad="38100" dist="38100" dir="2700000" algn="tl">
                  <a:srgbClr val="C0C0C0"/>
                </a:outerShdw>
              </a:effectLst>
              <a:latin typeface="Century Gothic" pitchFamily="34" charset="0"/>
            </a:endParaRPr>
          </a:p>
        </p:txBody>
      </p:sp>
      <p:sp>
        <p:nvSpPr>
          <p:cNvPr id="14" name="Text Box 4">
            <a:extLst>
              <a:ext uri="{FF2B5EF4-FFF2-40B4-BE49-F238E27FC236}">
                <a16:creationId xmlns:a16="http://schemas.microsoft.com/office/drawing/2014/main" id="{65B42CA4-C842-8A44-85CA-A74C7DA51C80}"/>
              </a:ext>
            </a:extLst>
          </p:cNvPr>
          <p:cNvSpPr txBox="1">
            <a:spLocks noChangeArrowheads="1"/>
          </p:cNvSpPr>
          <p:nvPr/>
        </p:nvSpPr>
        <p:spPr bwMode="auto">
          <a:xfrm>
            <a:off x="1685925" y="1125538"/>
            <a:ext cx="8783638" cy="1200150"/>
          </a:xfrm>
          <a:prstGeom prst="rect">
            <a:avLst/>
          </a:prstGeom>
          <a:noFill/>
          <a:ln w="12700" cap="sq">
            <a:noFill/>
            <a:miter lim="800000"/>
            <a:headEnd type="none" w="sm" len="sm"/>
            <a:tailEnd type="none" w="sm" len="sm"/>
          </a:ln>
        </p:spPr>
        <p:txBody>
          <a:bodyPr>
            <a:spAutoFit/>
          </a:bodyPr>
          <a:lstStyle/>
          <a:p>
            <a:pPr marL="342900" indent="-342900" algn="just">
              <a:buClr>
                <a:srgbClr val="150359"/>
              </a:buClr>
              <a:buFont typeface="Wingdings" panose="05000000000000000000" pitchFamily="2" charset="2"/>
              <a:buChar char="q"/>
              <a:defRPr/>
            </a:pPr>
            <a:r>
              <a:rPr lang="en-CA" sz="2400" dirty="0"/>
              <a:t> The overlap required for bond formation cannot proceed because one reaction site cannot have bonding interaction between the lobes of the HOMO and LUMO.</a:t>
            </a:r>
          </a:p>
        </p:txBody>
      </p:sp>
    </p:spTree>
    <p:extLst>
      <p:ext uri="{BB962C8B-B14F-4D97-AF65-F5344CB8AC3E}">
        <p14:creationId xmlns:p14="http://schemas.microsoft.com/office/powerpoint/2010/main" val="331751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a:extLst>
              <a:ext uri="{FF2B5EF4-FFF2-40B4-BE49-F238E27FC236}">
                <a16:creationId xmlns:a16="http://schemas.microsoft.com/office/drawing/2014/main" id="{CAA351F8-95E6-B04F-A036-4FB468625E51}"/>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52227" name="Rectangle 8">
            <a:extLst>
              <a:ext uri="{FF2B5EF4-FFF2-40B4-BE49-F238E27FC236}">
                <a16:creationId xmlns:a16="http://schemas.microsoft.com/office/drawing/2014/main" id="{724CD2B7-7245-584E-A0BC-B9DB2A9621C5}"/>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10" name="Text Box 5">
            <a:extLst>
              <a:ext uri="{FF2B5EF4-FFF2-40B4-BE49-F238E27FC236}">
                <a16:creationId xmlns:a16="http://schemas.microsoft.com/office/drawing/2014/main" id="{CA217FF5-4ED8-4A4E-A6DC-903594B111BE}"/>
              </a:ext>
            </a:extLst>
          </p:cNvPr>
          <p:cNvSpPr txBox="1">
            <a:spLocks noChangeArrowheads="1"/>
          </p:cNvSpPr>
          <p:nvPr/>
        </p:nvSpPr>
        <p:spPr bwMode="auto">
          <a:xfrm>
            <a:off x="1703388" y="36513"/>
            <a:ext cx="8964612" cy="830262"/>
          </a:xfrm>
          <a:prstGeom prst="rect">
            <a:avLst/>
          </a:prstGeom>
          <a:noFill/>
          <a:ln w="9525">
            <a:noFill/>
            <a:miter lim="800000"/>
            <a:headEnd/>
            <a:tailEnd/>
          </a:ln>
          <a:effectLst/>
        </p:spPr>
        <p:txBody>
          <a:bodyPr>
            <a:spAutoFit/>
          </a:bodyPr>
          <a:lstStyle/>
          <a:p>
            <a:pPr algn="ctr">
              <a:defRPr/>
            </a:pPr>
            <a:endParaRPr lang="en-CA" sz="2400" b="1">
              <a:solidFill>
                <a:schemeClr val="bg1"/>
              </a:solidFill>
              <a:latin typeface="Century Gothic" pitchFamily="34" charset="0"/>
            </a:endParaRPr>
          </a:p>
          <a:p>
            <a:pPr marL="342900" indent="-342900" algn="ctr">
              <a:defRPr/>
            </a:pPr>
            <a:endParaRPr lang="en-CA" sz="2400" b="1">
              <a:solidFill>
                <a:schemeClr val="bg1"/>
              </a:solidFill>
              <a:effectLst>
                <a:outerShdw blurRad="38100" dist="38100" dir="2700000" algn="tl">
                  <a:srgbClr val="C0C0C0"/>
                </a:outerShdw>
              </a:effectLst>
              <a:latin typeface="Century Gothic" pitchFamily="34" charset="0"/>
            </a:endParaRPr>
          </a:p>
        </p:txBody>
      </p:sp>
      <p:pic>
        <p:nvPicPr>
          <p:cNvPr id="52229" name="Picture 5" descr="Organic Chemistry I &amp; II | Reading Assignment: Conjugated Systems ...">
            <a:extLst>
              <a:ext uri="{FF2B5EF4-FFF2-40B4-BE49-F238E27FC236}">
                <a16:creationId xmlns:a16="http://schemas.microsoft.com/office/drawing/2014/main" id="{517B7659-7CB7-3349-B12E-635AA0E87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2959100"/>
            <a:ext cx="74295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1">
            <a:extLst>
              <a:ext uri="{FF2B5EF4-FFF2-40B4-BE49-F238E27FC236}">
                <a16:creationId xmlns:a16="http://schemas.microsoft.com/office/drawing/2014/main" id="{95471D60-0E74-DC48-AABA-5997257A9D40}"/>
              </a:ext>
            </a:extLst>
          </p:cNvPr>
          <p:cNvSpPr txBox="1">
            <a:spLocks noChangeArrowheads="1"/>
          </p:cNvSpPr>
          <p:nvPr/>
        </p:nvSpPr>
        <p:spPr bwMode="auto">
          <a:xfrm>
            <a:off x="7575550" y="3860800"/>
            <a:ext cx="284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MS PGothic" panose="020B0600070205080204" pitchFamily="34" charset="-128"/>
              </a:defRPr>
            </a:lvl1pPr>
            <a:lvl2pPr marL="742950" indent="-285750" eaLnBrk="0" hangingPunct="0">
              <a:defRPr>
                <a:solidFill>
                  <a:schemeClr val="tx1"/>
                </a:solidFill>
                <a:latin typeface="Calibri" panose="020F0502020204030204" pitchFamily="34" charset="0"/>
                <a:ea typeface="MS PGothic" panose="020B0600070205080204" pitchFamily="34" charset="-128"/>
              </a:defRPr>
            </a:lvl2pPr>
            <a:lvl3pPr marL="1143000" indent="-228600" eaLnBrk="0" hangingPunct="0">
              <a:defRPr>
                <a:solidFill>
                  <a:schemeClr val="tx1"/>
                </a:solidFill>
                <a:latin typeface="Calibri" panose="020F0502020204030204" pitchFamily="34" charset="0"/>
                <a:ea typeface="MS PGothic" panose="020B0600070205080204" pitchFamily="34" charset="-128"/>
              </a:defRPr>
            </a:lvl3pPr>
            <a:lvl4pPr marL="1600200" indent="-228600" eaLnBrk="0" hangingPunct="0">
              <a:defRPr>
                <a:solidFill>
                  <a:schemeClr val="tx1"/>
                </a:solidFill>
                <a:latin typeface="Calibri" panose="020F0502020204030204" pitchFamily="34" charset="0"/>
                <a:ea typeface="MS PGothic" panose="020B0600070205080204" pitchFamily="34" charset="-128"/>
              </a:defRPr>
            </a:lvl4pPr>
            <a:lvl5pPr marL="2057400" indent="-228600" eaLnBrk="0" hangingPunc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r>
              <a:rPr lang="en-IN" altLang="en-US">
                <a:solidFill>
                  <a:srgbClr val="FF0000"/>
                </a:solidFill>
              </a:rPr>
              <a:t>bonding interaction for both</a:t>
            </a:r>
          </a:p>
        </p:txBody>
      </p:sp>
      <p:sp>
        <p:nvSpPr>
          <p:cNvPr id="17" name="Text Box 5">
            <a:extLst>
              <a:ext uri="{FF2B5EF4-FFF2-40B4-BE49-F238E27FC236}">
                <a16:creationId xmlns:a16="http://schemas.microsoft.com/office/drawing/2014/main" id="{0AB92706-C5C2-B340-9C33-5ACC72775D4A}"/>
              </a:ext>
            </a:extLst>
          </p:cNvPr>
          <p:cNvSpPr txBox="1">
            <a:spLocks noChangeArrowheads="1"/>
          </p:cNvSpPr>
          <p:nvPr/>
        </p:nvSpPr>
        <p:spPr bwMode="auto">
          <a:xfrm>
            <a:off x="1595438" y="36514"/>
            <a:ext cx="8964612" cy="892175"/>
          </a:xfrm>
          <a:prstGeom prst="rect">
            <a:avLst/>
          </a:prstGeom>
          <a:noFill/>
          <a:ln w="9525">
            <a:noFill/>
            <a:miter lim="800000"/>
            <a:headEnd/>
            <a:tailEnd/>
          </a:ln>
          <a:effectLst/>
        </p:spPr>
        <p:txBody>
          <a:bodyPr>
            <a:spAutoFit/>
          </a:bodyPr>
          <a:lstStyle/>
          <a:p>
            <a:pPr algn="ctr">
              <a:defRPr/>
            </a:pPr>
            <a:r>
              <a:rPr lang="en-IN" sz="2800" b="1" dirty="0">
                <a:solidFill>
                  <a:schemeClr val="bg1"/>
                </a:solidFill>
                <a:latin typeface="Century Gothic" pitchFamily="34" charset="0"/>
              </a:rPr>
              <a:t>[2+2] Cycloadditions</a:t>
            </a:r>
            <a:endParaRPr lang="en-CA" sz="2400" b="1" dirty="0">
              <a:solidFill>
                <a:schemeClr val="bg1"/>
              </a:solidFill>
              <a:latin typeface="Century Gothic" pitchFamily="34" charset="0"/>
            </a:endParaRPr>
          </a:p>
          <a:p>
            <a:pPr marL="342900" indent="-342900" algn="ctr">
              <a:defRPr/>
            </a:pPr>
            <a:endParaRPr lang="en-US" sz="2400" b="1" dirty="0">
              <a:solidFill>
                <a:schemeClr val="bg1"/>
              </a:solidFill>
              <a:effectLst>
                <a:outerShdw blurRad="38100" dist="38100" dir="2700000" algn="tl">
                  <a:srgbClr val="C0C0C0"/>
                </a:outerShdw>
              </a:effectLst>
              <a:latin typeface="Century Gothic" pitchFamily="34" charset="0"/>
            </a:endParaRPr>
          </a:p>
        </p:txBody>
      </p:sp>
      <p:sp>
        <p:nvSpPr>
          <p:cNvPr id="18" name="Text Box 4">
            <a:extLst>
              <a:ext uri="{FF2B5EF4-FFF2-40B4-BE49-F238E27FC236}">
                <a16:creationId xmlns:a16="http://schemas.microsoft.com/office/drawing/2014/main" id="{1D6578E6-63CC-6E4A-800D-4C398447B6B8}"/>
              </a:ext>
            </a:extLst>
          </p:cNvPr>
          <p:cNvSpPr txBox="1">
            <a:spLocks noChangeArrowheads="1"/>
          </p:cNvSpPr>
          <p:nvPr/>
        </p:nvSpPr>
        <p:spPr bwMode="auto">
          <a:xfrm>
            <a:off x="1685925" y="981075"/>
            <a:ext cx="8783638" cy="1938338"/>
          </a:xfrm>
          <a:prstGeom prst="rect">
            <a:avLst/>
          </a:prstGeom>
          <a:noFill/>
          <a:ln w="12700" cap="sq">
            <a:noFill/>
            <a:miter lim="800000"/>
            <a:headEnd type="none" w="sm" len="sm"/>
            <a:tailEnd type="none" w="sm" len="sm"/>
          </a:ln>
        </p:spPr>
        <p:txBody>
          <a:bodyPr>
            <a:spAutoFit/>
          </a:bodyPr>
          <a:lstStyle/>
          <a:p>
            <a:pPr marL="342900" indent="-342900" algn="just">
              <a:buClr>
                <a:srgbClr val="150359"/>
              </a:buClr>
              <a:buFont typeface="Wingdings" panose="05000000000000000000" pitchFamily="2" charset="2"/>
              <a:buChar char="q"/>
              <a:defRPr/>
            </a:pPr>
            <a:r>
              <a:rPr lang="en-CA" sz="2400" dirty="0"/>
              <a:t> Upon exposure to UV light, one electron gets excited from the HOMO to the (old) LUMO thereby generating an excited state HOMO (see figure below).</a:t>
            </a:r>
          </a:p>
          <a:p>
            <a:pPr marL="342900" indent="-342900" algn="just">
              <a:buClr>
                <a:srgbClr val="150359"/>
              </a:buClr>
              <a:buFont typeface="Wingdings" panose="05000000000000000000" pitchFamily="2" charset="2"/>
              <a:buChar char="q"/>
              <a:defRPr/>
            </a:pPr>
            <a:r>
              <a:rPr lang="en-CA" sz="2400" dirty="0"/>
              <a:t>The HOMO of the excited state alkene reacts with the LUMO of a ground state alkene to give the product. </a:t>
            </a:r>
          </a:p>
        </p:txBody>
      </p:sp>
    </p:spTree>
    <p:extLst>
      <p:ext uri="{BB962C8B-B14F-4D97-AF65-F5344CB8AC3E}">
        <p14:creationId xmlns:p14="http://schemas.microsoft.com/office/powerpoint/2010/main" val="30618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9AD954BF-C9A2-664D-AFFD-6F779F47F43D}"/>
              </a:ext>
            </a:extLst>
          </p:cNvPr>
          <p:cNvSpPr>
            <a:spLocks noChangeArrowheads="1"/>
          </p:cNvSpPr>
          <p:nvPr/>
        </p:nvSpPr>
        <p:spPr bwMode="auto">
          <a:xfrm>
            <a:off x="1524000" y="1"/>
            <a:ext cx="9144000" cy="1643063"/>
          </a:xfrm>
          <a:prstGeom prst="rect">
            <a:avLst/>
          </a:prstGeom>
          <a:gradFill rotWithShape="1">
            <a:gsLst>
              <a:gs pos="0">
                <a:srgbClr val="15035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53251" name="Rectangle 8">
            <a:extLst>
              <a:ext uri="{FF2B5EF4-FFF2-40B4-BE49-F238E27FC236}">
                <a16:creationId xmlns:a16="http://schemas.microsoft.com/office/drawing/2014/main" id="{0C7ABBA0-17B2-B845-8102-8BF6C4AF7097}"/>
              </a:ext>
            </a:extLst>
          </p:cNvPr>
          <p:cNvSpPr>
            <a:spLocks noChangeArrowheads="1"/>
          </p:cNvSpPr>
          <p:nvPr/>
        </p:nvSpPr>
        <p:spPr bwMode="auto">
          <a:xfrm>
            <a:off x="1524000" y="6597650"/>
            <a:ext cx="9144000" cy="260350"/>
          </a:xfrm>
          <a:prstGeom prst="rect">
            <a:avLst/>
          </a:prstGeom>
          <a:gradFill rotWithShape="1">
            <a:gsLst>
              <a:gs pos="0">
                <a:schemeClr val="bg1"/>
              </a:gs>
              <a:gs pos="100000">
                <a:srgbClr val="15035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1"/>
              </a:buClr>
              <a:buSzPct val="70000"/>
              <a:buFont typeface="Wingdings 2" pitchFamily="2" charset="2"/>
              <a:buChar char=""/>
              <a:defRPr sz="3200">
                <a:solidFill>
                  <a:schemeClr val="tx2"/>
                </a:solidFill>
                <a:latin typeface="Franklin Gothic Book" panose="020B0503020102020204" pitchFamily="34" charset="0"/>
              </a:defRPr>
            </a:lvl1pPr>
            <a:lvl2pPr marL="742950" indent="-285750" eaLnBrk="0" hangingPunct="0">
              <a:spcBef>
                <a:spcPct val="20000"/>
              </a:spcBef>
              <a:buClr>
                <a:schemeClr val="accent1"/>
              </a:buClr>
              <a:buSzPct val="70000"/>
              <a:buFont typeface="Wingdings 2" pitchFamily="2" charset="2"/>
              <a:buChar char=""/>
              <a:defRPr sz="2800">
                <a:solidFill>
                  <a:schemeClr val="tx2"/>
                </a:solidFill>
                <a:latin typeface="Franklin Gothic Book" panose="020B0503020102020204" pitchFamily="34" charset="0"/>
              </a:defRPr>
            </a:lvl2pPr>
            <a:lvl3pPr marL="1143000" indent="-228600" eaLnBrk="0" hangingPunct="0">
              <a:spcBef>
                <a:spcPct val="20000"/>
              </a:spcBef>
              <a:buClr>
                <a:schemeClr val="accent1"/>
              </a:buClr>
              <a:buSzPct val="70000"/>
              <a:buFont typeface="Wingdings 2" pitchFamily="2" charset="2"/>
              <a:buChar char=""/>
              <a:defRPr sz="2400">
                <a:solidFill>
                  <a:schemeClr val="tx2"/>
                </a:solidFill>
                <a:latin typeface="Franklin Gothic Book" panose="020B0503020102020204" pitchFamily="34" charset="0"/>
              </a:defRPr>
            </a:lvl3pPr>
            <a:lvl4pPr marL="1600200" indent="-228600" eaLnBrk="0" hangingPunct="0">
              <a:spcBef>
                <a:spcPct val="20000"/>
              </a:spcBef>
              <a:buClr>
                <a:schemeClr val="accent1"/>
              </a:buClr>
              <a:buSzPct val="70000"/>
              <a:buFont typeface="Wingdings 2" pitchFamily="2" charset="2"/>
              <a:buChar char=""/>
              <a:defRPr sz="2000">
                <a:solidFill>
                  <a:schemeClr val="tx2"/>
                </a:solidFill>
                <a:latin typeface="Franklin Gothic Book" panose="020B0503020102020204" pitchFamily="34" charset="0"/>
              </a:defRPr>
            </a:lvl4pPr>
            <a:lvl5pPr marL="2057400" indent="-228600" eaLnBrk="0" hangingPunct="0">
              <a:spcBef>
                <a:spcPct val="20000"/>
              </a:spcBef>
              <a:buClr>
                <a:schemeClr val="accent1"/>
              </a:buClr>
              <a:buSzPct val="60000"/>
              <a:buFont typeface="Wingdings 2" pitchFamily="2"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itchFamily="2"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en-CA" altLang="en-US" sz="1800">
              <a:solidFill>
                <a:schemeClr val="tx1"/>
              </a:solidFill>
              <a:latin typeface="Calibri" panose="020F0502020204030204" pitchFamily="34" charset="0"/>
            </a:endParaRPr>
          </a:p>
        </p:txBody>
      </p:sp>
      <p:sp>
        <p:nvSpPr>
          <p:cNvPr id="11" name="Text Box 5">
            <a:extLst>
              <a:ext uri="{FF2B5EF4-FFF2-40B4-BE49-F238E27FC236}">
                <a16:creationId xmlns:a16="http://schemas.microsoft.com/office/drawing/2014/main" id="{5A81F400-BAF0-1945-9C69-2E2323C6A46A}"/>
              </a:ext>
            </a:extLst>
          </p:cNvPr>
          <p:cNvSpPr txBox="1">
            <a:spLocks noChangeArrowheads="1"/>
          </p:cNvSpPr>
          <p:nvPr/>
        </p:nvSpPr>
        <p:spPr bwMode="auto">
          <a:xfrm>
            <a:off x="1595438" y="36514"/>
            <a:ext cx="8964612" cy="892175"/>
          </a:xfrm>
          <a:prstGeom prst="rect">
            <a:avLst/>
          </a:prstGeom>
          <a:noFill/>
          <a:ln w="9525">
            <a:noFill/>
            <a:miter lim="800000"/>
            <a:headEnd/>
            <a:tailEnd/>
          </a:ln>
          <a:effectLst/>
        </p:spPr>
        <p:txBody>
          <a:bodyPr>
            <a:spAutoFit/>
          </a:bodyPr>
          <a:lstStyle/>
          <a:p>
            <a:pPr algn="ctr">
              <a:defRPr/>
            </a:pPr>
            <a:r>
              <a:rPr lang="en-IN" sz="2800" b="1" dirty="0">
                <a:solidFill>
                  <a:schemeClr val="bg1"/>
                </a:solidFill>
                <a:latin typeface="Century Gothic" pitchFamily="34" charset="0"/>
              </a:rPr>
              <a:t>Photochemistry of Ketones</a:t>
            </a:r>
            <a:endParaRPr lang="en-CA" sz="2400" b="1" dirty="0">
              <a:solidFill>
                <a:schemeClr val="bg1"/>
              </a:solidFill>
              <a:latin typeface="Century Gothic" pitchFamily="34" charset="0"/>
            </a:endParaRPr>
          </a:p>
          <a:p>
            <a:pPr marL="342900" indent="-342900" algn="ctr">
              <a:defRPr/>
            </a:pPr>
            <a:endParaRPr lang="en-US" sz="2400" b="1" dirty="0">
              <a:solidFill>
                <a:schemeClr val="bg1"/>
              </a:solidFill>
              <a:effectLst>
                <a:outerShdw blurRad="38100" dist="38100" dir="2700000" algn="tl">
                  <a:srgbClr val="C0C0C0"/>
                </a:outerShdw>
              </a:effectLst>
              <a:latin typeface="Century Gothic" pitchFamily="34" charset="0"/>
            </a:endParaRPr>
          </a:p>
        </p:txBody>
      </p:sp>
      <p:pic>
        <p:nvPicPr>
          <p:cNvPr id="53253" name="Picture 2" descr="Photochemistry of Carbonyl Compounds: Application in Metal‐Free ...">
            <a:extLst>
              <a:ext uri="{FF2B5EF4-FFF2-40B4-BE49-F238E27FC236}">
                <a16:creationId xmlns:a16="http://schemas.microsoft.com/office/drawing/2014/main" id="{FBB68105-C2B1-2D45-B1D2-82E2519A3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2978150"/>
            <a:ext cx="60769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1">
            <a:extLst>
              <a:ext uri="{FF2B5EF4-FFF2-40B4-BE49-F238E27FC236}">
                <a16:creationId xmlns:a16="http://schemas.microsoft.com/office/drawing/2014/main" id="{C2CD48E5-4179-774A-80B8-1987ED286564}"/>
              </a:ext>
            </a:extLst>
          </p:cNvPr>
          <p:cNvSpPr>
            <a:spLocks noChangeArrowheads="1"/>
          </p:cNvSpPr>
          <p:nvPr/>
        </p:nvSpPr>
        <p:spPr bwMode="auto">
          <a:xfrm>
            <a:off x="1847851" y="692151"/>
            <a:ext cx="86407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ea typeface="MS PGothic" panose="020B0600070205080204" pitchFamily="34" charset="-128"/>
              </a:defRPr>
            </a:lvl1pPr>
            <a:lvl2pPr marL="742950" indent="-285750" eaLnBrk="0" hangingPunct="0">
              <a:defRPr>
                <a:solidFill>
                  <a:schemeClr val="tx1"/>
                </a:solidFill>
                <a:latin typeface="Calibri" panose="020F0502020204030204" pitchFamily="34" charset="0"/>
                <a:ea typeface="MS PGothic" panose="020B0600070205080204" pitchFamily="34" charset="-128"/>
              </a:defRPr>
            </a:lvl2pPr>
            <a:lvl3pPr marL="1143000" indent="-228600" eaLnBrk="0" hangingPunct="0">
              <a:defRPr>
                <a:solidFill>
                  <a:schemeClr val="tx1"/>
                </a:solidFill>
                <a:latin typeface="Calibri" panose="020F0502020204030204" pitchFamily="34" charset="0"/>
                <a:ea typeface="MS PGothic" panose="020B0600070205080204" pitchFamily="34" charset="-128"/>
              </a:defRPr>
            </a:lvl3pPr>
            <a:lvl4pPr marL="1600200" indent="-228600" eaLnBrk="0" hangingPunct="0">
              <a:defRPr>
                <a:solidFill>
                  <a:schemeClr val="tx1"/>
                </a:solidFill>
                <a:latin typeface="Calibri" panose="020F0502020204030204" pitchFamily="34" charset="0"/>
                <a:ea typeface="MS PGothic" panose="020B0600070205080204" pitchFamily="34" charset="-128"/>
              </a:defRPr>
            </a:lvl4pPr>
            <a:lvl5pPr marL="2057400" indent="-228600" eaLnBrk="0" hangingPunc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just" eaLnBrk="1" hangingPunct="1">
              <a:buFont typeface="Wingdings" pitchFamily="2" charset="2"/>
              <a:buChar char="q"/>
            </a:pPr>
            <a:r>
              <a:rPr lang="en-IN" altLang="en-US"/>
              <a:t>Ketones have two nonbonding lone pairs on the oxygen atom occupying two nondegenerate n</a:t>
            </a:r>
            <a:r>
              <a:rPr lang="en-IN" altLang="en-US" baseline="-25000"/>
              <a:t>p</a:t>
            </a:r>
            <a:r>
              <a:rPr lang="en-IN" altLang="en-US"/>
              <a:t> and n</a:t>
            </a:r>
            <a:r>
              <a:rPr lang="en-IN" altLang="en-US" baseline="-25000"/>
              <a:t>sp</a:t>
            </a:r>
            <a:r>
              <a:rPr lang="en-IN" altLang="en-US"/>
              <a:t> orbitals (see below). For simple ketones, the first ionization potential is attributed to the n</a:t>
            </a:r>
            <a:r>
              <a:rPr lang="en-IN" altLang="en-US" baseline="-25000"/>
              <a:t>p</a:t>
            </a:r>
            <a:r>
              <a:rPr lang="en-IN" altLang="en-US"/>
              <a:t>→</a:t>
            </a:r>
            <a:r>
              <a:rPr lang="el-GR" altLang="en-US"/>
              <a:t>π</a:t>
            </a:r>
            <a:r>
              <a:rPr lang="en-IN" altLang="en-US"/>
              <a:t>* transition.</a:t>
            </a:r>
          </a:p>
        </p:txBody>
      </p:sp>
      <p:sp>
        <p:nvSpPr>
          <p:cNvPr id="53255" name="Rectangle 2">
            <a:extLst>
              <a:ext uri="{FF2B5EF4-FFF2-40B4-BE49-F238E27FC236}">
                <a16:creationId xmlns:a16="http://schemas.microsoft.com/office/drawing/2014/main" id="{D2B8FCF4-7156-DA45-A9FF-A2608FF559DE}"/>
              </a:ext>
            </a:extLst>
          </p:cNvPr>
          <p:cNvSpPr>
            <a:spLocks noChangeArrowheads="1"/>
          </p:cNvSpPr>
          <p:nvPr/>
        </p:nvSpPr>
        <p:spPr bwMode="auto">
          <a:xfrm>
            <a:off x="1847851" y="1685925"/>
            <a:ext cx="86407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anose="020F0502020204030204" pitchFamily="34" charset="0"/>
                <a:ea typeface="MS PGothic" panose="020B0600070205080204" pitchFamily="34" charset="-128"/>
              </a:defRPr>
            </a:lvl1pPr>
            <a:lvl2pPr marL="742950" indent="-285750" eaLnBrk="0" hangingPunct="0">
              <a:defRPr>
                <a:solidFill>
                  <a:schemeClr val="tx1"/>
                </a:solidFill>
                <a:latin typeface="Calibri" panose="020F0502020204030204" pitchFamily="34" charset="0"/>
                <a:ea typeface="MS PGothic" panose="020B0600070205080204" pitchFamily="34" charset="-128"/>
              </a:defRPr>
            </a:lvl2pPr>
            <a:lvl3pPr marL="1143000" indent="-228600" eaLnBrk="0" hangingPunct="0">
              <a:defRPr>
                <a:solidFill>
                  <a:schemeClr val="tx1"/>
                </a:solidFill>
                <a:latin typeface="Calibri" panose="020F0502020204030204" pitchFamily="34" charset="0"/>
                <a:ea typeface="MS PGothic" panose="020B0600070205080204" pitchFamily="34" charset="-128"/>
              </a:defRPr>
            </a:lvl3pPr>
            <a:lvl4pPr marL="1600200" indent="-228600" eaLnBrk="0" hangingPunct="0">
              <a:defRPr>
                <a:solidFill>
                  <a:schemeClr val="tx1"/>
                </a:solidFill>
                <a:latin typeface="Calibri" panose="020F0502020204030204" pitchFamily="34" charset="0"/>
                <a:ea typeface="MS PGothic" panose="020B0600070205080204" pitchFamily="34" charset="-128"/>
              </a:defRPr>
            </a:lvl4pPr>
            <a:lvl5pPr marL="2057400" indent="-228600" eaLnBrk="0" hangingPunc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buFont typeface="Wingdings" pitchFamily="2" charset="2"/>
              <a:buChar char="q"/>
            </a:pPr>
            <a:r>
              <a:rPr lang="en-IN" altLang="en-US"/>
              <a:t>The n</a:t>
            </a:r>
            <a:r>
              <a:rPr lang="en-IN" altLang="en-US" baseline="-25000"/>
              <a:t>p</a:t>
            </a:r>
            <a:r>
              <a:rPr lang="en-IN" altLang="en-US"/>
              <a:t>,</a:t>
            </a:r>
            <a:r>
              <a:rPr lang="el-GR" altLang="en-US"/>
              <a:t> π </a:t>
            </a:r>
            <a:r>
              <a:rPr lang="en-IN" altLang="en-US"/>
              <a:t>* state is well represented by a biradical-like structure because of the presence of an unpaired electron in a nonbonding orbital (see below). Normally, it rapidly suffers an intersystem crossing (ISC) from the singlet (S1) to triplet (T1) statedue the fact that they are very close in energy.</a:t>
            </a:r>
          </a:p>
        </p:txBody>
      </p:sp>
    </p:spTree>
    <p:extLst>
      <p:ext uri="{BB962C8B-B14F-4D97-AF65-F5344CB8AC3E}">
        <p14:creationId xmlns:p14="http://schemas.microsoft.com/office/powerpoint/2010/main" val="255169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Words>
  <Application>Microsoft Macintosh PowerPoint</Application>
  <PresentationFormat>Widescreen</PresentationFormat>
  <Paragraphs>73</Paragraphs>
  <Slides>10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Calibri</vt:lpstr>
      <vt:lpstr>Calibri Light</vt:lpstr>
      <vt:lpstr>Century Gothic</vt:lpstr>
      <vt:lpstr>Times New Roman</vt:lpstr>
      <vt:lpstr>Wingdings</vt:lpstr>
      <vt:lpstr>Office Theme</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DATTA</dc:creator>
  <cp:lastModifiedBy>DATTA</cp:lastModifiedBy>
  <cp:revision>1</cp:revision>
  <dcterms:created xsi:type="dcterms:W3CDTF">2021-03-08T05:56:10Z</dcterms:created>
  <dcterms:modified xsi:type="dcterms:W3CDTF">2021-03-08T05:56:57Z</dcterms:modified>
</cp:coreProperties>
</file>