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79" r:id="rId2"/>
    <p:sldId id="332" r:id="rId3"/>
    <p:sldId id="307" r:id="rId4"/>
    <p:sldId id="328" r:id="rId5"/>
    <p:sldId id="308" r:id="rId6"/>
    <p:sldId id="310" r:id="rId7"/>
    <p:sldId id="330" r:id="rId8"/>
    <p:sldId id="311" r:id="rId9"/>
    <p:sldId id="312" r:id="rId10"/>
    <p:sldId id="313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53EB-BD23-024A-8826-A73A5531758E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13CB4-82FB-E740-9A96-7F72CDF8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e l'image des diapositives 1">
            <a:extLst>
              <a:ext uri="{FF2B5EF4-FFF2-40B4-BE49-F238E27FC236}">
                <a16:creationId xmlns:a16="http://schemas.microsoft.com/office/drawing/2014/main" id="{23F028FD-1DD0-9048-BB6E-D78ACA8141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Espace réservé des commentaires 2">
            <a:extLst>
              <a:ext uri="{FF2B5EF4-FFF2-40B4-BE49-F238E27FC236}">
                <a16:creationId xmlns:a16="http://schemas.microsoft.com/office/drawing/2014/main" id="{5939AD2D-B5DB-7C4D-BD63-DF2869088D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92164" name="Espace réservé du numéro de diapositive 3">
            <a:extLst>
              <a:ext uri="{FF2B5EF4-FFF2-40B4-BE49-F238E27FC236}">
                <a16:creationId xmlns:a16="http://schemas.microsoft.com/office/drawing/2014/main" id="{459B056E-57F0-6E4F-AB4D-CBC2EBC5C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CACA87F-4B32-2F4F-98C0-6A298C86058F}" type="slidenum">
              <a:rPr lang="fr-CA" altLang="en-US"/>
              <a:pPr eaLnBrk="1" hangingPunct="1">
                <a:spcBef>
                  <a:spcPct val="0"/>
                </a:spcBef>
              </a:pPr>
              <a:t>3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155911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e l'image des diapositives 1">
            <a:extLst>
              <a:ext uri="{FF2B5EF4-FFF2-40B4-BE49-F238E27FC236}">
                <a16:creationId xmlns:a16="http://schemas.microsoft.com/office/drawing/2014/main" id="{72E919E2-CA82-F44E-89ED-F404244281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Espace réservé des commentaires 2">
            <a:extLst>
              <a:ext uri="{FF2B5EF4-FFF2-40B4-BE49-F238E27FC236}">
                <a16:creationId xmlns:a16="http://schemas.microsoft.com/office/drawing/2014/main" id="{12D3DF1F-1BC5-9E44-9CC1-279F588DBC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93188" name="Espace réservé du numéro de diapositive 3">
            <a:extLst>
              <a:ext uri="{FF2B5EF4-FFF2-40B4-BE49-F238E27FC236}">
                <a16:creationId xmlns:a16="http://schemas.microsoft.com/office/drawing/2014/main" id="{6E0BFB7C-A1B6-CE41-A4A2-931960306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5BD783F-0485-B140-B7C1-AF71C1FD0063}" type="slidenum">
              <a:rPr lang="fr-CA" altLang="en-US"/>
              <a:pPr eaLnBrk="1" hangingPunct="1">
                <a:spcBef>
                  <a:spcPct val="0"/>
                </a:spcBef>
              </a:pPr>
              <a:t>4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42399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e l'image des diapositives 1">
            <a:extLst>
              <a:ext uri="{FF2B5EF4-FFF2-40B4-BE49-F238E27FC236}">
                <a16:creationId xmlns:a16="http://schemas.microsoft.com/office/drawing/2014/main" id="{8AC35172-3218-2C4B-8C94-CD397D0081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Espace réservé des commentaires 2">
            <a:extLst>
              <a:ext uri="{FF2B5EF4-FFF2-40B4-BE49-F238E27FC236}">
                <a16:creationId xmlns:a16="http://schemas.microsoft.com/office/drawing/2014/main" id="{A179D5BB-52F7-CC4E-A389-87156DE031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94212" name="Espace réservé du numéro de diapositive 3">
            <a:extLst>
              <a:ext uri="{FF2B5EF4-FFF2-40B4-BE49-F238E27FC236}">
                <a16:creationId xmlns:a16="http://schemas.microsoft.com/office/drawing/2014/main" id="{F6B94419-E3E1-124C-BB00-BB70785D3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EF0DFDE-910E-E847-B77E-10C5F39CA079}" type="slidenum">
              <a:rPr lang="fr-CA" altLang="en-US"/>
              <a:pPr eaLnBrk="1" hangingPunct="1">
                <a:spcBef>
                  <a:spcPct val="0"/>
                </a:spcBef>
              </a:pPr>
              <a:t>9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389988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e l'image des diapositives 1">
            <a:extLst>
              <a:ext uri="{FF2B5EF4-FFF2-40B4-BE49-F238E27FC236}">
                <a16:creationId xmlns:a16="http://schemas.microsoft.com/office/drawing/2014/main" id="{BFB513FA-C3D5-4145-91E0-75D3D62B41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ce réservé des commentaires 2">
            <a:extLst>
              <a:ext uri="{FF2B5EF4-FFF2-40B4-BE49-F238E27FC236}">
                <a16:creationId xmlns:a16="http://schemas.microsoft.com/office/drawing/2014/main" id="{5B896343-6475-7645-B560-CB9D319483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>
              <a:sym typeface="Symbol" pitchFamily="2" charset="2"/>
            </a:endParaRPr>
          </a:p>
        </p:txBody>
      </p:sp>
      <p:sp>
        <p:nvSpPr>
          <p:cNvPr id="95236" name="Espace réservé du numéro de diapositive 3">
            <a:extLst>
              <a:ext uri="{FF2B5EF4-FFF2-40B4-BE49-F238E27FC236}">
                <a16:creationId xmlns:a16="http://schemas.microsoft.com/office/drawing/2014/main" id="{BF32ADAD-30FD-B54E-9037-C4A9108DD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8F41C9A-0FD3-134C-8DCC-F95410DF4FC2}" type="slidenum">
              <a:rPr lang="fr-CA" altLang="en-US"/>
              <a:pPr eaLnBrk="1" hangingPunct="1">
                <a:spcBef>
                  <a:spcPct val="0"/>
                </a:spcBef>
              </a:pPr>
              <a:t>10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3285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C54E-9BB1-0A4F-BC3E-DB1678560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ED961-1456-D944-B41B-24077144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B241-184E-B94F-9312-2FE3827D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E2A9-1203-CB49-9D63-E5FABCA3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2942-C635-8E4F-B083-85A28173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CBA5-F3E0-D043-BDF0-73DFB4F2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5D8B1-B802-054F-BDE2-B5A47E6B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8B62-5FE1-2240-BA4A-189D8D35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74B4-368E-7346-B46A-4AF0CEA0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928C-A4FC-FB4D-88BF-40C040A0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49355-7DDE-1540-BFD8-D74713FB4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4C69F-EC77-AB48-AA92-AF88BC19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A5AC-0076-794A-98C6-D10A5E32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1659-C94B-9A4A-84F9-4955CE45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A3BF-ACE7-D648-96F1-0BE12E9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007-0ABF-7C4A-AF0F-AA92D7CD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B8A1-9AB1-B54C-BC33-7492B1BA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CB3A-9109-1B4D-8C12-483710F2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A6A1-7F48-3A42-8173-5862774A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4831-BC98-0841-9D3A-6C842732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5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E339-A0E3-BB4C-847D-3FB9C764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D961-0927-394C-9E1A-921D8B95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D0CC-1B7B-E547-BC92-88D85544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C236-60EE-EB4A-B770-136F9BA7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CF58-D124-124A-B259-08BA3327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4B9B-FDED-B245-8C4D-742A2412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6443-76FA-2648-A107-E10450F20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7CF63-22E7-884E-AFC7-6B8945BBE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43FF0-6B9C-FA45-9615-2262E589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46569-D91C-F34F-B3B0-C08329DD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4DC9A-9EAA-6E46-9A0D-498422F2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6F08-F454-BC4E-8ED6-573739DB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7242F-9E90-DE4E-A3D8-8D50D9CB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390DE-D892-2948-AA90-2F364D2AE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0A8C2-D121-3E4B-BFDB-5255E767A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B3CE8-124D-7845-ABDE-7EB82849E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F50FB-70EA-FC48-8434-A0BF25C4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9993-4806-2E4A-A149-0282488D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A0DD3-E4DE-6E43-9A70-A4EDE880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5344-A690-664C-A587-A8DBF63C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A9903-607F-CA4F-A1C8-5E636A8D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9578E-EF4C-FA40-BDF3-A6D90D09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D3F53-3D36-2043-AD58-EEFD1758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369C-7B64-D849-ADDD-5F7E6AD6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91A5E-036F-AD4F-BE97-5FB98533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50EDA-92F1-894B-B58A-E5762B0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AD7-FE01-D242-BA04-E499308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FFB4-B4D9-DE40-A449-B20C2720F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493C5-004E-8D48-870A-0C1DF63F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3B1D-320D-A441-A9B7-6B3C990D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57C7F-EC7D-4F4C-B0EB-B9F3B39C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2A3FD-2D38-1C48-9703-FD91A05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2F28-73EC-F74D-9D56-71A87D6D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5CDC4-D7D2-6942-9D25-305F8DA9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0CC80-459D-FA41-A584-BDFD37613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B90CC-42EA-0D42-A9AE-4394FAFC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DF84-9790-044C-B239-75D4800A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AE593-4646-B54E-9098-F12FABB8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0EFCA-15EF-A14D-BF39-45E1F774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D4DC-76CC-184A-BF24-E81B025E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47DD-5A1C-5440-B55A-1C8C4F734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6FED-35AE-8D43-894E-6ABE5658BB7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B83EA-9B21-1943-AB3D-869331083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6714-CC04-4C4D-AFFA-767D316FB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5324-9A10-CB4C-9E79-C9958E94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14B302C4-232F-9843-8C33-DC5D37212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Rectangle 8">
            <a:extLst>
              <a:ext uri="{FF2B5EF4-FFF2-40B4-BE49-F238E27FC236}">
                <a16:creationId xmlns:a16="http://schemas.microsoft.com/office/drawing/2014/main" id="{953411FE-21F7-A54A-90F7-3724DEAD0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0D547DB3-C952-DC43-A5A5-D45FFC8B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3"/>
            <a:ext cx="89646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CA" sz="2400" b="1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CA" sz="24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pic>
        <p:nvPicPr>
          <p:cNvPr id="55301" name="Picture 2">
            <a:extLst>
              <a:ext uri="{FF2B5EF4-FFF2-40B4-BE49-F238E27FC236}">
                <a16:creationId xmlns:a16="http://schemas.microsoft.com/office/drawing/2014/main" id="{0CC71488-AC73-0242-8115-8B210FC1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9" y="2351088"/>
            <a:ext cx="875823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2" name="Rectangle 1">
            <a:extLst>
              <a:ext uri="{FF2B5EF4-FFF2-40B4-BE49-F238E27FC236}">
                <a16:creationId xmlns:a16="http://schemas.microsoft.com/office/drawing/2014/main" id="{DBE3D486-9010-3B4E-BD5A-2D4F00B62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596901"/>
            <a:ext cx="87645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en-IN" altLang="en-US"/>
              <a:t>In the Norrish type II the exited ketone is converted to its 1,4-biradical through an 1,5-intramolecular hydrogen atom transfer (1,5-HAT) (Scheme 2b). This intermediate can undergo many transformations, the elimination and the Yang cyclization being the most common.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IN" altLang="en-US"/>
              <a:t>These two transformations are exclusively for aliphatic ketones.</a:t>
            </a:r>
          </a:p>
        </p:txBody>
      </p:sp>
    </p:spTree>
    <p:extLst>
      <p:ext uri="{BB962C8B-B14F-4D97-AF65-F5344CB8AC3E}">
        <p14:creationId xmlns:p14="http://schemas.microsoft.com/office/powerpoint/2010/main" val="29142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>
            <a:extLst>
              <a:ext uri="{FF2B5EF4-FFF2-40B4-BE49-F238E27FC236}">
                <a16:creationId xmlns:a16="http://schemas.microsoft.com/office/drawing/2014/main" id="{C65EE125-DD3E-184E-BBAD-59797F08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4515" name="Rectangle 8">
            <a:extLst>
              <a:ext uri="{FF2B5EF4-FFF2-40B4-BE49-F238E27FC236}">
                <a16:creationId xmlns:a16="http://schemas.microsoft.com/office/drawing/2014/main" id="{47809150-4D37-EC4C-AF91-D48D2865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B1B7AA8-F0A0-D64E-B791-4E05F3806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3"/>
            <a:ext cx="89646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E4B517E7-EF02-264D-97A3-FC4F4C237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64518" name="Text Box 4">
            <a:extLst>
              <a:ext uri="{FF2B5EF4-FFF2-40B4-BE49-F238E27FC236}">
                <a16:creationId xmlns:a16="http://schemas.microsoft.com/office/drawing/2014/main" id="{5A0D71C0-7A54-9244-9289-87F704E71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4514851"/>
            <a:ext cx="8501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Formation of phenol if aryloxy radical escapes from solvent cage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Does not require strong Lewis acid</a:t>
            </a:r>
            <a:endParaRPr lang="en-CA" altLang="en-US" sz="1800">
              <a:solidFill>
                <a:schemeClr val="tx1"/>
              </a:solidFill>
              <a:latin typeface="Calibri" panose="020F0502020204030204" pitchFamily="34" charset="0"/>
              <a:sym typeface="Symbol" pitchFamily="2" charset="2"/>
            </a:endParaRP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Mild synthetic pathway</a:t>
            </a:r>
          </a:p>
        </p:txBody>
      </p:sp>
      <p:graphicFrame>
        <p:nvGraphicFramePr>
          <p:cNvPr id="64519" name="Object 5">
            <a:extLst>
              <a:ext uri="{FF2B5EF4-FFF2-40B4-BE49-F238E27FC236}">
                <a16:creationId xmlns:a16="http://schemas.microsoft.com/office/drawing/2014/main" id="{47754ECC-66B0-D547-977A-F77F8FA9E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6" y="2786064"/>
          <a:ext cx="893921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CS ChemDraw Drawing" r:id="rId4" imgW="7162800" imgH="1168400" progId="ChemDraw.Document.6.0">
                  <p:embed/>
                </p:oleObj>
              </mc:Choice>
              <mc:Fallback>
                <p:oleObj name="CS ChemDraw Drawing" r:id="rId4" imgW="7162800" imgH="1168400" progId="ChemDraw.Document.6.0">
                  <p:embed/>
                  <p:pic>
                    <p:nvPicPr>
                      <p:cNvPr id="64519" name="Object 5">
                        <a:extLst>
                          <a:ext uri="{FF2B5EF4-FFF2-40B4-BE49-F238E27FC236}">
                            <a16:creationId xmlns:a16="http://schemas.microsoft.com/office/drawing/2014/main" id="{47754ECC-66B0-D547-977A-F77F8FA9E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6" y="2786064"/>
                        <a:ext cx="893921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4">
            <a:extLst>
              <a:ext uri="{FF2B5EF4-FFF2-40B4-BE49-F238E27FC236}">
                <a16:creationId xmlns:a16="http://schemas.microsoft.com/office/drawing/2014/main" id="{3EC9A23C-AC60-6F4E-8053-C9129E328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285875"/>
            <a:ext cx="374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 Photo-Fries Rearrangement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4521" name="ZoneTexte 10">
            <a:extLst>
              <a:ext uri="{FF2B5EF4-FFF2-40B4-BE49-F238E27FC236}">
                <a16:creationId xmlns:a16="http://schemas.microsoft.com/office/drawing/2014/main" id="{BAFEB7F8-C66A-E548-BEE9-6DD44227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6357939"/>
            <a:ext cx="6572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Horspool, W.h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Aspect of organic photochemistry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Acedemic Press Inc., New York, 1976</a:t>
            </a:r>
          </a:p>
        </p:txBody>
      </p:sp>
      <p:sp>
        <p:nvSpPr>
          <p:cNvPr id="64522" name="Text Box 4">
            <a:extLst>
              <a:ext uri="{FF2B5EF4-FFF2-40B4-BE49-F238E27FC236}">
                <a16:creationId xmlns:a16="http://schemas.microsoft.com/office/drawing/2014/main" id="{079F03DE-2547-E748-8F77-C0659F468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714501"/>
            <a:ext cx="8501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First observed in 1960</a:t>
            </a:r>
            <a:endParaRPr lang="en-CA" altLang="en-US" sz="1800">
              <a:solidFill>
                <a:schemeClr val="tx1"/>
              </a:solidFill>
              <a:latin typeface="Calibri" panose="020F0502020204030204" pitchFamily="34" charset="0"/>
              <a:sym typeface="Symbol" pitchFamily="2" charset="2"/>
            </a:endParaRP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Does not involve carbonium ions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Cleavage of C-O bond proceeds via a triplet state</a:t>
            </a:r>
            <a:endParaRPr lang="en-CA" altLang="en-US" sz="1800">
              <a:solidFill>
                <a:schemeClr val="tx1"/>
              </a:solidFill>
              <a:latin typeface="Calibri" panose="020F0502020204030204" pitchFamily="34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32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038D8DA6-6AB9-7B46-901C-E2A26592C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539" name="Rectangle 8">
            <a:extLst>
              <a:ext uri="{FF2B5EF4-FFF2-40B4-BE49-F238E27FC236}">
                <a16:creationId xmlns:a16="http://schemas.microsoft.com/office/drawing/2014/main" id="{490A3BF7-1FE6-8B45-A01D-7C392A9F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23838340-DE41-304E-B326-0D9CAD90E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285875"/>
            <a:ext cx="460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Photo-Fries Rearrangement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5541" name="Text Box 4">
            <a:extLst>
              <a:ext uri="{FF2B5EF4-FFF2-40B4-BE49-F238E27FC236}">
                <a16:creationId xmlns:a16="http://schemas.microsoft.com/office/drawing/2014/main" id="{52AD4768-CF5C-A046-9E2C-7FEE1134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728788"/>
            <a:ext cx="6786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Kendomycin (</a:t>
            </a:r>
            <a:r>
              <a:rPr lang="en-CA" altLang="en-US" sz="1800" b="1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) is a potent endothelin receptor antagonist compound with remarkable antibacterial and cytostatic activity </a:t>
            </a:r>
          </a:p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Isolated from different </a:t>
            </a:r>
            <a:r>
              <a:rPr lang="en-CA" altLang="en-US" sz="1800" i="1">
                <a:solidFill>
                  <a:schemeClr val="tx1"/>
                </a:solidFill>
                <a:latin typeface="Calibri" panose="020F0502020204030204" pitchFamily="34" charset="0"/>
              </a:rPr>
              <a:t>Streptomyces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species </a:t>
            </a:r>
          </a:p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endParaRPr lang="en-CA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542" name="ZoneTexte 10">
            <a:extLst>
              <a:ext uri="{FF2B5EF4-FFF2-40B4-BE49-F238E27FC236}">
                <a16:creationId xmlns:a16="http://schemas.microsoft.com/office/drawing/2014/main" id="{2E05399C-C6EC-3349-97B6-A252C5BD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6072188"/>
            <a:ext cx="8358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Bode, H.B.; Zeeck, A.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J. Chem. Soc. Perkin Trans. 1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CA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2000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3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323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Bode, H.B.; Zeeck, A.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J. Chem. Soc. Perkin Trans. 1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CA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2000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16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2665</a:t>
            </a:r>
            <a:endParaRPr lang="de-DE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Magauer, T.; Martin, H.J.; Mulzer, J. </a:t>
            </a:r>
            <a:r>
              <a:rPr lang="de-DE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Angew. Che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m. Int. Ed.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2009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48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6032-6036</a:t>
            </a:r>
            <a:endParaRPr lang="fr-CA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9276BE45-D35E-D04C-898C-F75DE7445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graphicFrame>
        <p:nvGraphicFramePr>
          <p:cNvPr id="65544" name="Object 5">
            <a:extLst>
              <a:ext uri="{FF2B5EF4-FFF2-40B4-BE49-F238E27FC236}">
                <a16:creationId xmlns:a16="http://schemas.microsoft.com/office/drawing/2014/main" id="{716A446E-06CF-7A44-93F9-AA88EBFC5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7751" y="1285876"/>
          <a:ext cx="17891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CS ChemDraw Drawing" r:id="rId3" imgW="1435100" imgH="1485900" progId="ChemDraw.Document.6.0">
                  <p:embed/>
                </p:oleObj>
              </mc:Choice>
              <mc:Fallback>
                <p:oleObj name="CS ChemDraw Drawing" r:id="rId3" imgW="1435100" imgH="1485900" progId="ChemDraw.Document.6.0">
                  <p:embed/>
                  <p:pic>
                    <p:nvPicPr>
                      <p:cNvPr id="65544" name="Object 5">
                        <a:extLst>
                          <a:ext uri="{FF2B5EF4-FFF2-40B4-BE49-F238E27FC236}">
                            <a16:creationId xmlns:a16="http://schemas.microsoft.com/office/drawing/2014/main" id="{716A446E-06CF-7A44-93F9-AA88EBFC5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1" y="1285876"/>
                        <a:ext cx="1789113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6">
            <a:extLst>
              <a:ext uri="{FF2B5EF4-FFF2-40B4-BE49-F238E27FC236}">
                <a16:creationId xmlns:a16="http://schemas.microsoft.com/office/drawing/2014/main" id="{2AF01AFA-F66D-E245-B2A6-A3FC92911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3432175"/>
          <a:ext cx="57975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CS ChemDraw Drawing" r:id="rId5" imgW="4635500" imgH="1485900" progId="ChemDraw.Document.6.0">
                  <p:embed/>
                </p:oleObj>
              </mc:Choice>
              <mc:Fallback>
                <p:oleObj name="CS ChemDraw Drawing" r:id="rId5" imgW="4635500" imgH="1485900" progId="ChemDraw.Document.6.0">
                  <p:embed/>
                  <p:pic>
                    <p:nvPicPr>
                      <p:cNvPr id="65545" name="Object 6">
                        <a:extLst>
                          <a:ext uri="{FF2B5EF4-FFF2-40B4-BE49-F238E27FC236}">
                            <a16:creationId xmlns:a16="http://schemas.microsoft.com/office/drawing/2014/main" id="{2AF01AFA-F66D-E245-B2A6-A3FC92911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432175"/>
                        <a:ext cx="579755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4">
            <a:extLst>
              <a:ext uri="{FF2B5EF4-FFF2-40B4-BE49-F238E27FC236}">
                <a16:creationId xmlns:a16="http://schemas.microsoft.com/office/drawing/2014/main" id="{95CC8D3C-E5AF-194A-9334-19BB32C8D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3081339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65547" name="Text Box 4">
            <a:extLst>
              <a:ext uri="{FF2B5EF4-FFF2-40B4-BE49-F238E27FC236}">
                <a16:creationId xmlns:a16="http://schemas.microsoft.com/office/drawing/2014/main" id="{E16BAB6D-BBBE-EF40-836E-7AE12387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4854576"/>
            <a:ext cx="185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Medium-pressure Hg lamp</a:t>
            </a:r>
          </a:p>
        </p:txBody>
      </p:sp>
    </p:spTree>
    <p:extLst>
      <p:ext uri="{BB962C8B-B14F-4D97-AF65-F5344CB8AC3E}">
        <p14:creationId xmlns:p14="http://schemas.microsoft.com/office/powerpoint/2010/main" val="241509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>
            <a:extLst>
              <a:ext uri="{FF2B5EF4-FFF2-40B4-BE49-F238E27FC236}">
                <a16:creationId xmlns:a16="http://schemas.microsoft.com/office/drawing/2014/main" id="{2B8B1C62-F12C-3843-85D4-2553DE92B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4" y="808039"/>
            <a:ext cx="8891587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4">
            <a:extLst>
              <a:ext uri="{FF2B5EF4-FFF2-40B4-BE49-F238E27FC236}">
                <a16:creationId xmlns:a16="http://schemas.microsoft.com/office/drawing/2014/main" id="{75FC32EE-17B2-744E-9999-BAC521501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3910014"/>
            <a:ext cx="8856662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CF4F3330-A9B0-AD4F-A3F8-2D87C0A11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entury Gothic" pitchFamily="34" charset="0"/>
              </a:rPr>
              <a:t>Photochemical Rearrangements</a:t>
            </a: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7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2A2268DF-34ED-264F-B1FC-EF650356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7347" name="Rectangle 8">
            <a:extLst>
              <a:ext uri="{FF2B5EF4-FFF2-40B4-BE49-F238E27FC236}">
                <a16:creationId xmlns:a16="http://schemas.microsoft.com/office/drawing/2014/main" id="{91882F51-0F5E-AF43-AAFE-9FC39D92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71535A-A4E0-B54C-846D-974F5282C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3"/>
            <a:ext cx="89646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62E13131-99EB-8E4D-A71A-A6324F0F4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57350" name="Text Box 4">
            <a:extLst>
              <a:ext uri="{FF2B5EF4-FFF2-40B4-BE49-F238E27FC236}">
                <a16:creationId xmlns:a16="http://schemas.microsoft.com/office/drawing/2014/main" id="{D9E9F611-2905-B143-981A-94DEBB9FA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9" y="1285875"/>
            <a:ext cx="681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Oxa-di-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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-Methane Rearrangement (ODPM)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57351" name="Text Box 4">
            <a:extLst>
              <a:ext uri="{FF2B5EF4-FFF2-40B4-BE49-F238E27FC236}">
                <a16:creationId xmlns:a16="http://schemas.microsoft.com/office/drawing/2014/main" id="{1D670628-C3DC-C141-BB4C-06984418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4291014"/>
            <a:ext cx="8501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2 possibles processes upon irradiation: 1,3-acyl migration or ODPM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ODPM proceeds via a triplet state to yield the corresponding cyclopropyl ketone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Use of a sensitizer (i.e. acetophenone) to generate the triplet state</a:t>
            </a:r>
          </a:p>
        </p:txBody>
      </p:sp>
      <p:sp>
        <p:nvSpPr>
          <p:cNvPr id="57352" name="ZoneTexte 10">
            <a:extLst>
              <a:ext uri="{FF2B5EF4-FFF2-40B4-BE49-F238E27FC236}">
                <a16:creationId xmlns:a16="http://schemas.microsoft.com/office/drawing/2014/main" id="{86A0E962-CA0C-944E-A956-7099EFD3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6072188"/>
            <a:ext cx="8358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Hixson, S.S.; Mariano, P.S.; Zimmerman, H.E. </a:t>
            </a:r>
            <a:r>
              <a:rPr lang="de-DE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Chem. Rev.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CA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1973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73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531-551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de-DE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Zimmerman, H.E. Armesto, D.  </a:t>
            </a:r>
            <a:r>
              <a:rPr lang="de-DE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Chem. Rev.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CA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1996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96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3065-3112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de-DE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Hoffmann, N. </a:t>
            </a:r>
            <a:r>
              <a:rPr lang="de-DE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Chem. Rev.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CA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2008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108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1052-1103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de-DE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353" name="Text Box 4">
            <a:extLst>
              <a:ext uri="{FF2B5EF4-FFF2-40B4-BE49-F238E27FC236}">
                <a16:creationId xmlns:a16="http://schemas.microsoft.com/office/drawing/2014/main" id="{0C419CBA-2D07-2741-8F64-94C50CDA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714501"/>
            <a:ext cx="8501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,-unsaturated ketones undergo a rearrangement involving a formal 1,2-acyl migration and cyclopropane formation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First example in 1966:</a:t>
            </a:r>
          </a:p>
        </p:txBody>
      </p:sp>
      <p:graphicFrame>
        <p:nvGraphicFramePr>
          <p:cNvPr id="57354" name="Object 4">
            <a:extLst>
              <a:ext uri="{FF2B5EF4-FFF2-40B4-BE49-F238E27FC236}">
                <a16:creationId xmlns:a16="http://schemas.microsoft.com/office/drawing/2014/main" id="{477CEE97-1715-B94B-A151-39BD74A72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4639" y="3071813"/>
          <a:ext cx="40227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CS ChemDraw Drawing" r:id="rId4" imgW="3225800" imgH="698500" progId="ChemDraw.Document.6.0">
                  <p:embed/>
                </p:oleObj>
              </mc:Choice>
              <mc:Fallback>
                <p:oleObj name="CS ChemDraw Drawing" r:id="rId4" imgW="3225800" imgH="698500" progId="ChemDraw.Document.6.0">
                  <p:embed/>
                  <p:pic>
                    <p:nvPicPr>
                      <p:cNvPr id="57354" name="Object 4">
                        <a:extLst>
                          <a:ext uri="{FF2B5EF4-FFF2-40B4-BE49-F238E27FC236}">
                            <a16:creationId xmlns:a16="http://schemas.microsoft.com/office/drawing/2014/main" id="{477CEE97-1715-B94B-A151-39BD74A72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9" y="3071813"/>
                        <a:ext cx="40227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22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>
            <a:extLst>
              <a:ext uri="{FF2B5EF4-FFF2-40B4-BE49-F238E27FC236}">
                <a16:creationId xmlns:a16="http://schemas.microsoft.com/office/drawing/2014/main" id="{A3994790-159F-9047-B628-8C6EE0F5A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8371" name="Rectangle 8">
            <a:extLst>
              <a:ext uri="{FF2B5EF4-FFF2-40B4-BE49-F238E27FC236}">
                <a16:creationId xmlns:a16="http://schemas.microsoft.com/office/drawing/2014/main" id="{E8591F4A-E74D-2444-BCE6-B36827368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2C36672-C79C-0345-8303-5F51D72FE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3"/>
            <a:ext cx="89646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54C16514-2758-F74A-8AB0-EAC8F732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9A10D143-B9F5-9E49-B417-6389F3BFF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285875"/>
            <a:ext cx="5530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Oxa-di-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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-Methane Rearrangement (ODPM)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58375" name="Text Box 4">
            <a:extLst>
              <a:ext uri="{FF2B5EF4-FFF2-40B4-BE49-F238E27FC236}">
                <a16:creationId xmlns:a16="http://schemas.microsoft.com/office/drawing/2014/main" id="{066F0C83-D570-DD4A-96B5-A07AFB5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928813"/>
            <a:ext cx="8501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Cleavage of bond in 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 position to the photoexcited carbonyl group; 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    acyl group migrates onto the neighbouring C=C bond</a:t>
            </a:r>
          </a:p>
        </p:txBody>
      </p:sp>
      <p:sp>
        <p:nvSpPr>
          <p:cNvPr id="58376" name="ZoneTexte 14">
            <a:extLst>
              <a:ext uri="{FF2B5EF4-FFF2-40B4-BE49-F238E27FC236}">
                <a16:creationId xmlns:a16="http://schemas.microsoft.com/office/drawing/2014/main" id="{507D5E91-4299-034B-A3D1-745C93C26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6181726"/>
            <a:ext cx="835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Givens, R. S.; Oettle, W. F.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J. Chem. Soc., Chem. Commun. </a:t>
            </a:r>
            <a:r>
              <a:rPr lang="en-US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1969, 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1164-1165.</a:t>
            </a:r>
            <a:endParaRPr lang="de-DE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Zimmerman, H.E. Armesto, D.  </a:t>
            </a:r>
            <a:r>
              <a:rPr lang="de-DE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Chem. Rev.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CA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1996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96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3065-3112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de-DE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8377" name="Object 3">
            <a:extLst>
              <a:ext uri="{FF2B5EF4-FFF2-40B4-BE49-F238E27FC236}">
                <a16:creationId xmlns:a16="http://schemas.microsoft.com/office/drawing/2014/main" id="{9BB9A107-57F6-484B-93F0-126504DDA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5264" y="2859089"/>
          <a:ext cx="67214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CS ChemDraw Drawing" r:id="rId4" imgW="5384800" imgH="1320800" progId="ChemDraw.Document.6.0">
                  <p:embed/>
                </p:oleObj>
              </mc:Choice>
              <mc:Fallback>
                <p:oleObj name="CS ChemDraw Drawing" r:id="rId4" imgW="5384800" imgH="1320800" progId="ChemDraw.Document.6.0">
                  <p:embed/>
                  <p:pic>
                    <p:nvPicPr>
                      <p:cNvPr id="58377" name="Object 3">
                        <a:extLst>
                          <a:ext uri="{FF2B5EF4-FFF2-40B4-BE49-F238E27FC236}">
                            <a16:creationId xmlns:a16="http://schemas.microsoft.com/office/drawing/2014/main" id="{9BB9A107-57F6-484B-93F0-126504DDA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4" y="2859089"/>
                        <a:ext cx="672147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4">
            <a:extLst>
              <a:ext uri="{FF2B5EF4-FFF2-40B4-BE49-F238E27FC236}">
                <a16:creationId xmlns:a16="http://schemas.microsoft.com/office/drawing/2014/main" id="{8B823231-7CCC-FA43-9B42-98C3F9DAA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4643439"/>
            <a:ext cx="5857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High chemical yield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High degree of stereoselectivity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V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ery general for many cyclic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,-unsaturated ketones </a:t>
            </a:r>
            <a:endParaRPr lang="en-CA" altLang="en-US" sz="1800">
              <a:solidFill>
                <a:schemeClr val="tx1"/>
              </a:solidFill>
              <a:latin typeface="Calibri" panose="020F0502020204030204" pitchFamily="34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899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>
            <a:extLst>
              <a:ext uri="{FF2B5EF4-FFF2-40B4-BE49-F238E27FC236}">
                <a16:creationId xmlns:a16="http://schemas.microsoft.com/office/drawing/2014/main" id="{03295131-6D96-724B-AD78-8EF92046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9395" name="Rectangle 8">
            <a:extLst>
              <a:ext uri="{FF2B5EF4-FFF2-40B4-BE49-F238E27FC236}">
                <a16:creationId xmlns:a16="http://schemas.microsoft.com/office/drawing/2014/main" id="{2D866E68-278C-4E41-9CFA-0743C79D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AE03DD5D-6B06-E34A-AC51-24064337C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285875"/>
            <a:ext cx="460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Oxa-di-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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-Methane Rearrangement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E81F13CB-C5AD-234D-BE21-9D56E663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1728788"/>
            <a:ext cx="63579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(-)-phellodonic acid (</a:t>
            </a:r>
            <a:r>
              <a:rPr lang="en-CA" altLang="en-US" sz="1800" b="1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) isolated from fermentation of fungus in </a:t>
            </a:r>
          </a:p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  Tasmania in 1993</a:t>
            </a:r>
          </a:p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Exhibits strong inhibitory activities towards various bacteria and </a:t>
            </a:r>
          </a:p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  cancer cells</a:t>
            </a:r>
          </a:p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endParaRPr lang="en-CA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9398" name="ZoneTexte 10">
            <a:extLst>
              <a:ext uri="{FF2B5EF4-FFF2-40B4-BE49-F238E27FC236}">
                <a16:creationId xmlns:a16="http://schemas.microsoft.com/office/drawing/2014/main" id="{FCD5C848-B8BC-1A4F-BB4B-5A86E8D52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6181726"/>
            <a:ext cx="835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M. Stadler, T. Anke, J. Dasenbrock, W. Steglich, </a:t>
            </a:r>
            <a:r>
              <a:rPr lang="de-DE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Z. Naturforsch. C: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J. Biosci. </a:t>
            </a:r>
            <a:r>
              <a:rPr lang="fr-CA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1993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48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545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de-DE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Reekie, T. A. ; Austin, K. A. B.; Banwell, M. G. ; Willis,  A. C.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Aust. J. Chem.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2008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61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94-106</a:t>
            </a:r>
            <a:endParaRPr lang="fr-CA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9399" name="Object 4">
            <a:extLst>
              <a:ext uri="{FF2B5EF4-FFF2-40B4-BE49-F238E27FC236}">
                <a16:creationId xmlns:a16="http://schemas.microsoft.com/office/drawing/2014/main" id="{3238D07E-C94F-C945-A49A-537312AC6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76" y="1214439"/>
          <a:ext cx="177482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CS ChemDraw Drawing" r:id="rId3" imgW="1435100" imgH="1079500" progId="ChemDraw.Document.6.0">
                  <p:embed/>
                </p:oleObj>
              </mc:Choice>
              <mc:Fallback>
                <p:oleObj name="CS ChemDraw Drawing" r:id="rId3" imgW="1435100" imgH="1079500" progId="ChemDraw.Document.6.0">
                  <p:embed/>
                  <p:pic>
                    <p:nvPicPr>
                      <p:cNvPr id="59399" name="Object 4">
                        <a:extLst>
                          <a:ext uri="{FF2B5EF4-FFF2-40B4-BE49-F238E27FC236}">
                            <a16:creationId xmlns:a16="http://schemas.microsoft.com/office/drawing/2014/main" id="{3238D07E-C94F-C945-A49A-537312AC6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6" y="1214439"/>
                        <a:ext cx="1774825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>
            <a:extLst>
              <a:ext uri="{FF2B5EF4-FFF2-40B4-BE49-F238E27FC236}">
                <a16:creationId xmlns:a16="http://schemas.microsoft.com/office/drawing/2014/main" id="{8A1CD4AC-D8E8-5941-8AF3-FA1336052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graphicFrame>
        <p:nvGraphicFramePr>
          <p:cNvPr id="59401" name="Object 14">
            <a:extLst>
              <a:ext uri="{FF2B5EF4-FFF2-40B4-BE49-F238E27FC236}">
                <a16:creationId xmlns:a16="http://schemas.microsoft.com/office/drawing/2014/main" id="{9D05E04B-38B8-ED41-A12A-60A4F930B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3244851"/>
          <a:ext cx="76200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CS ChemDraw Drawing" r:id="rId5" imgW="6108700" imgH="1308100" progId="ChemDraw.Document.6.0">
                  <p:embed/>
                </p:oleObj>
              </mc:Choice>
              <mc:Fallback>
                <p:oleObj name="CS ChemDraw Drawing" r:id="rId5" imgW="6108700" imgH="1308100" progId="ChemDraw.Document.6.0">
                  <p:embed/>
                  <p:pic>
                    <p:nvPicPr>
                      <p:cNvPr id="59401" name="Object 14">
                        <a:extLst>
                          <a:ext uri="{FF2B5EF4-FFF2-40B4-BE49-F238E27FC236}">
                            <a16:creationId xmlns:a16="http://schemas.microsoft.com/office/drawing/2014/main" id="{9D05E04B-38B8-ED41-A12A-60A4F930B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3244851"/>
                        <a:ext cx="76200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4">
            <a:extLst>
              <a:ext uri="{FF2B5EF4-FFF2-40B4-BE49-F238E27FC236}">
                <a16:creationId xmlns:a16="http://schemas.microsoft.com/office/drawing/2014/main" id="{422BA37B-8A65-3843-8B01-A48F8844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2428876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9403" name="Text Box 4">
            <a:extLst>
              <a:ext uri="{FF2B5EF4-FFF2-40B4-BE49-F238E27FC236}">
                <a16:creationId xmlns:a16="http://schemas.microsoft.com/office/drawing/2014/main" id="{3E1EBD85-2363-8F4A-9331-AD744176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6" y="4354513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Medium-pressure Hg lamp</a:t>
            </a:r>
          </a:p>
        </p:txBody>
      </p:sp>
    </p:spTree>
    <p:extLst>
      <p:ext uri="{BB962C8B-B14F-4D97-AF65-F5344CB8AC3E}">
        <p14:creationId xmlns:p14="http://schemas.microsoft.com/office/powerpoint/2010/main" val="121208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>
            <a:extLst>
              <a:ext uri="{FF2B5EF4-FFF2-40B4-BE49-F238E27FC236}">
                <a16:creationId xmlns:a16="http://schemas.microsoft.com/office/drawing/2014/main" id="{9EF7B734-70F7-DC4A-8BF7-B289D89D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419" name="Rectangle 8">
            <a:extLst>
              <a:ext uri="{FF2B5EF4-FFF2-40B4-BE49-F238E27FC236}">
                <a16:creationId xmlns:a16="http://schemas.microsoft.com/office/drawing/2014/main" id="{0818C7AA-C45E-C841-BF8F-E1313C54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8447E252-239E-2543-B9D5-54BE2BCF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285875"/>
            <a:ext cx="460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Oxa-di-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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-Methane Rearrangement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0421" name="ZoneTexte 10">
            <a:extLst>
              <a:ext uri="{FF2B5EF4-FFF2-40B4-BE49-F238E27FC236}">
                <a16:creationId xmlns:a16="http://schemas.microsoft.com/office/drawing/2014/main" id="{3A342526-1A4F-B94B-B1D0-94142500D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6181726"/>
            <a:ext cx="835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M. Stadler, T. Anke, J. Dasenbrock, W. Steglich, </a:t>
            </a:r>
            <a:r>
              <a:rPr lang="de-DE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Z. Naturforsch. C: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J. Biosci. </a:t>
            </a:r>
            <a:r>
              <a:rPr lang="fr-CA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1993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48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545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de-DE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Reekie, T. A. ; Austin, K. A. B.; Banwell, M. G. ; Willis,  A. C.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Aust. J. Chem.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2008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61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94-106</a:t>
            </a:r>
            <a:endParaRPr lang="fr-CA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FD2BC47-CD8A-354D-AA79-7630473AF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graphicFrame>
        <p:nvGraphicFramePr>
          <p:cNvPr id="60423" name="Object 14">
            <a:extLst>
              <a:ext uri="{FF2B5EF4-FFF2-40B4-BE49-F238E27FC236}">
                <a16:creationId xmlns:a16="http://schemas.microsoft.com/office/drawing/2014/main" id="{D90B725A-F660-C34D-9999-C961A17DD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9" y="1785938"/>
          <a:ext cx="8251825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CS ChemDraw Drawing" r:id="rId3" imgW="6616700" imgH="3454400" progId="ChemDraw.Document.6.0">
                  <p:embed/>
                </p:oleObj>
              </mc:Choice>
              <mc:Fallback>
                <p:oleObj name="CS ChemDraw Drawing" r:id="rId3" imgW="6616700" imgH="3454400" progId="ChemDraw.Document.6.0">
                  <p:embed/>
                  <p:pic>
                    <p:nvPicPr>
                      <p:cNvPr id="60423" name="Object 14">
                        <a:extLst>
                          <a:ext uri="{FF2B5EF4-FFF2-40B4-BE49-F238E27FC236}">
                            <a16:creationId xmlns:a16="http://schemas.microsoft.com/office/drawing/2014/main" id="{D90B725A-F660-C34D-9999-C961A17DD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9" y="1785938"/>
                        <a:ext cx="8251825" cy="431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9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FA0AB769-0276-0841-B60E-D2C2600A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1443" name="Rectangle 8">
            <a:extLst>
              <a:ext uri="{FF2B5EF4-FFF2-40B4-BE49-F238E27FC236}">
                <a16:creationId xmlns:a16="http://schemas.microsoft.com/office/drawing/2014/main" id="{98BB4927-BA1E-0C41-BCF2-A4DD1BA3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EC5CDF6A-073D-864B-9E0E-B5C7AB75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285875"/>
            <a:ext cx="460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Oxa-di-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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-Methane Rearrangement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1445" name="ZoneTexte 10">
            <a:extLst>
              <a:ext uri="{FF2B5EF4-FFF2-40B4-BE49-F238E27FC236}">
                <a16:creationId xmlns:a16="http://schemas.microsoft.com/office/drawing/2014/main" id="{B96D8C9B-62F9-104A-905D-6E140D98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6181726"/>
            <a:ext cx="835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M. Stadler, T. Anke, J. Dasenbrock, W. Steglich, </a:t>
            </a:r>
            <a:r>
              <a:rPr lang="de-DE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Z. Naturforsch. C: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J. Biosci. </a:t>
            </a:r>
            <a:r>
              <a:rPr lang="fr-CA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1993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48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fr-CA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545</a:t>
            </a:r>
            <a:r>
              <a:rPr lang="fr-CA" altLang="en-US" sz="1200" b="1" i="1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de-DE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Reekie, T. A. ; Austin, K. A. B.; Banwell, M. G. ; Willis,  A. C.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Aust. J. Chem.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2008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61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94-106</a:t>
            </a:r>
            <a:endParaRPr lang="fr-CA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1D97DA60-FE17-8841-8956-529243F3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graphicFrame>
        <p:nvGraphicFramePr>
          <p:cNvPr id="61447" name="Object 3">
            <a:extLst>
              <a:ext uri="{FF2B5EF4-FFF2-40B4-BE49-F238E27FC236}">
                <a16:creationId xmlns:a16="http://schemas.microsoft.com/office/drawing/2014/main" id="{3CB0DA31-FA1D-994C-8110-D9A3E2265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2163" y="1714500"/>
          <a:ext cx="5486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CS ChemDraw Drawing" r:id="rId3" imgW="4406900" imgH="1054100" progId="ChemDraw.Document.6.0">
                  <p:embed/>
                </p:oleObj>
              </mc:Choice>
              <mc:Fallback>
                <p:oleObj name="CS ChemDraw Drawing" r:id="rId3" imgW="4406900" imgH="1054100" progId="ChemDraw.Document.6.0">
                  <p:embed/>
                  <p:pic>
                    <p:nvPicPr>
                      <p:cNvPr id="61447" name="Object 3">
                        <a:extLst>
                          <a:ext uri="{FF2B5EF4-FFF2-40B4-BE49-F238E27FC236}">
                            <a16:creationId xmlns:a16="http://schemas.microsoft.com/office/drawing/2014/main" id="{3CB0DA31-FA1D-994C-8110-D9A3E2265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714500"/>
                        <a:ext cx="5486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4">
            <a:extLst>
              <a:ext uri="{FF2B5EF4-FFF2-40B4-BE49-F238E27FC236}">
                <a16:creationId xmlns:a16="http://schemas.microsoft.com/office/drawing/2014/main" id="{826AAF54-242E-8148-99BB-9F44D7B92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71813"/>
            <a:ext cx="8643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Relief of steric compressions between Me and Bz group by photoenolization or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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-cleavage </a:t>
            </a:r>
          </a:p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 process</a:t>
            </a:r>
          </a:p>
        </p:txBody>
      </p:sp>
      <p:graphicFrame>
        <p:nvGraphicFramePr>
          <p:cNvPr id="61449" name="Object 3">
            <a:extLst>
              <a:ext uri="{FF2B5EF4-FFF2-40B4-BE49-F238E27FC236}">
                <a16:creationId xmlns:a16="http://schemas.microsoft.com/office/drawing/2014/main" id="{69F17380-6BF1-F243-9227-F4CE68739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4214814"/>
          <a:ext cx="55784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CS ChemDraw Drawing" r:id="rId5" imgW="4483100" imgH="1244600" progId="ChemDraw.Document.6.0">
                  <p:embed/>
                </p:oleObj>
              </mc:Choice>
              <mc:Fallback>
                <p:oleObj name="CS ChemDraw Drawing" r:id="rId5" imgW="4483100" imgH="1244600" progId="ChemDraw.Document.6.0">
                  <p:embed/>
                  <p:pic>
                    <p:nvPicPr>
                      <p:cNvPr id="61449" name="Object 3">
                        <a:extLst>
                          <a:ext uri="{FF2B5EF4-FFF2-40B4-BE49-F238E27FC236}">
                            <a16:creationId xmlns:a16="http://schemas.microsoft.com/office/drawing/2014/main" id="{69F17380-6BF1-F243-9227-F4CE68739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214814"/>
                        <a:ext cx="557847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5">
            <a:extLst>
              <a:ext uri="{FF2B5EF4-FFF2-40B4-BE49-F238E27FC236}">
                <a16:creationId xmlns:a16="http://schemas.microsoft.com/office/drawing/2014/main" id="{B823BFDA-06F8-3E46-AC71-554BDB7B5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6576" y="4510088"/>
          <a:ext cx="37814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CS ChemDraw Drawing" r:id="rId7" imgW="3035300" imgH="1028700" progId="ChemDraw.Document.6.0">
                  <p:embed/>
                </p:oleObj>
              </mc:Choice>
              <mc:Fallback>
                <p:oleObj name="CS ChemDraw Drawing" r:id="rId7" imgW="3035300" imgH="1028700" progId="ChemDraw.Document.6.0">
                  <p:embed/>
                  <p:pic>
                    <p:nvPicPr>
                      <p:cNvPr id="61450" name="Object 5">
                        <a:extLst>
                          <a:ext uri="{FF2B5EF4-FFF2-40B4-BE49-F238E27FC236}">
                            <a16:creationId xmlns:a16="http://schemas.microsoft.com/office/drawing/2014/main" id="{B823BFDA-06F8-3E46-AC71-554BDB7B5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6" y="4510088"/>
                        <a:ext cx="37814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38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>
            <a:extLst>
              <a:ext uri="{FF2B5EF4-FFF2-40B4-BE49-F238E27FC236}">
                <a16:creationId xmlns:a16="http://schemas.microsoft.com/office/drawing/2014/main" id="{D0A1CF79-7FA2-1246-B26F-DFFDB98B2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2467" name="Rectangle 8">
            <a:extLst>
              <a:ext uri="{FF2B5EF4-FFF2-40B4-BE49-F238E27FC236}">
                <a16:creationId xmlns:a16="http://schemas.microsoft.com/office/drawing/2014/main" id="{988D9BD2-C0B8-F24A-A8FA-456F7C2A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D545938E-068F-E14E-94FC-9366C81E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285875"/>
            <a:ext cx="460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Oxa-di-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</a:t>
            </a: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-Methane Rearrangement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2469" name="ZoneTexte 10">
            <a:extLst>
              <a:ext uri="{FF2B5EF4-FFF2-40B4-BE49-F238E27FC236}">
                <a16:creationId xmlns:a16="http://schemas.microsoft.com/office/drawing/2014/main" id="{2E58E00C-8FBA-F742-85C4-AB680CE9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6072188"/>
            <a:ext cx="8358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Banwell, M.G.; Edwards, A.J.; Harfoot, G.J.; Jolliffe, K.A.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J. Chem. Soc. Perkin Trans. 1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2002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22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2439-2441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Singh, V.; Prathap, S.; Porinchu, M.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J. Org. Chem. </a:t>
            </a:r>
            <a:r>
              <a:rPr lang="en-US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1998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63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4011-4017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Yen, C.-F.; Liao, C.-C.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Angew. Chem. Int. Ed.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t>2002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41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4090-4093</a:t>
            </a:r>
            <a:endParaRPr lang="fr-CA" altLang="en-US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5F5B3846-71C9-4C40-A4F7-BBCA8A98E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62471" name="Text Box 4">
            <a:extLst>
              <a:ext uri="{FF2B5EF4-FFF2-40B4-BE49-F238E27FC236}">
                <a16:creationId xmlns:a16="http://schemas.microsoft.com/office/drawing/2014/main" id="{BF009E54-BA47-2045-82E9-F3D669CC3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1728788"/>
            <a:ext cx="3571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Others examples:</a:t>
            </a:r>
          </a:p>
          <a:p>
            <a:pPr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2472" name="Text Box 4">
            <a:extLst>
              <a:ext uri="{FF2B5EF4-FFF2-40B4-BE49-F238E27FC236}">
                <a16:creationId xmlns:a16="http://schemas.microsoft.com/office/drawing/2014/main" id="{D09233CE-A41F-4448-8066-FEC3BD2E5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3983038"/>
            <a:ext cx="146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(-)-hirsutene</a:t>
            </a:r>
          </a:p>
        </p:txBody>
      </p:sp>
      <p:sp>
        <p:nvSpPr>
          <p:cNvPr id="62473" name="Text Box 4">
            <a:extLst>
              <a:ext uri="{FF2B5EF4-FFF2-40B4-BE49-F238E27FC236}">
                <a16:creationId xmlns:a16="http://schemas.microsoft.com/office/drawing/2014/main" id="{C14321DF-016D-B144-98B1-311775E20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4" y="3983038"/>
            <a:ext cx="1571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(-)-complicatic acid</a:t>
            </a:r>
          </a:p>
        </p:txBody>
      </p:sp>
      <p:sp>
        <p:nvSpPr>
          <p:cNvPr id="62474" name="Text Box 4">
            <a:extLst>
              <a:ext uri="{FF2B5EF4-FFF2-40B4-BE49-F238E27FC236}">
                <a16:creationId xmlns:a16="http://schemas.microsoft.com/office/drawing/2014/main" id="{E62499D4-580F-5D4B-9977-B9F6659E5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3987800"/>
            <a:ext cx="166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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)-capnellene</a:t>
            </a:r>
          </a:p>
        </p:txBody>
      </p:sp>
      <p:graphicFrame>
        <p:nvGraphicFramePr>
          <p:cNvPr id="62475" name="Object 6">
            <a:extLst>
              <a:ext uri="{FF2B5EF4-FFF2-40B4-BE49-F238E27FC236}">
                <a16:creationId xmlns:a16="http://schemas.microsoft.com/office/drawing/2014/main" id="{6A8EE146-94FB-8443-9D22-4FBE625C7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857501"/>
          <a:ext cx="11953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CS ChemDraw Drawing" r:id="rId3" imgW="965200" imgH="850900" progId="ChemDraw.Document.6.0">
                  <p:embed/>
                </p:oleObj>
              </mc:Choice>
              <mc:Fallback>
                <p:oleObj name="CS ChemDraw Drawing" r:id="rId3" imgW="965200" imgH="850900" progId="ChemDraw.Document.6.0">
                  <p:embed/>
                  <p:pic>
                    <p:nvPicPr>
                      <p:cNvPr id="62475" name="Object 6">
                        <a:extLst>
                          <a:ext uri="{FF2B5EF4-FFF2-40B4-BE49-F238E27FC236}">
                            <a16:creationId xmlns:a16="http://schemas.microsoft.com/office/drawing/2014/main" id="{6A8EE146-94FB-8443-9D22-4FBE625C7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57501"/>
                        <a:ext cx="11953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7">
            <a:extLst>
              <a:ext uri="{FF2B5EF4-FFF2-40B4-BE49-F238E27FC236}">
                <a16:creationId xmlns:a16="http://schemas.microsoft.com/office/drawing/2014/main" id="{DE3C99A2-27F2-744E-812D-C8B463B00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2857501"/>
          <a:ext cx="1778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CS ChemDraw Drawing" r:id="rId5" imgW="1435100" imgH="850900" progId="ChemDraw.Document.6.0">
                  <p:embed/>
                </p:oleObj>
              </mc:Choice>
              <mc:Fallback>
                <p:oleObj name="CS ChemDraw Drawing" r:id="rId5" imgW="1435100" imgH="850900" progId="ChemDraw.Document.6.0">
                  <p:embed/>
                  <p:pic>
                    <p:nvPicPr>
                      <p:cNvPr id="62476" name="Object 7">
                        <a:extLst>
                          <a:ext uri="{FF2B5EF4-FFF2-40B4-BE49-F238E27FC236}">
                            <a16:creationId xmlns:a16="http://schemas.microsoft.com/office/drawing/2014/main" id="{DE3C99A2-27F2-744E-812D-C8B463B00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857501"/>
                        <a:ext cx="1778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8">
            <a:extLst>
              <a:ext uri="{FF2B5EF4-FFF2-40B4-BE49-F238E27FC236}">
                <a16:creationId xmlns:a16="http://schemas.microsoft.com/office/drawing/2014/main" id="{2097F343-A7B2-5E49-B20A-504753CDD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9" y="2933700"/>
          <a:ext cx="11953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CS ChemDraw Drawing" r:id="rId7" imgW="965200" imgH="800100" progId="ChemDraw.Document.6.0">
                  <p:embed/>
                </p:oleObj>
              </mc:Choice>
              <mc:Fallback>
                <p:oleObj name="CS ChemDraw Drawing" r:id="rId7" imgW="965200" imgH="800100" progId="ChemDraw.Document.6.0">
                  <p:embed/>
                  <p:pic>
                    <p:nvPicPr>
                      <p:cNvPr id="62477" name="Object 8">
                        <a:extLst>
                          <a:ext uri="{FF2B5EF4-FFF2-40B4-BE49-F238E27FC236}">
                            <a16:creationId xmlns:a16="http://schemas.microsoft.com/office/drawing/2014/main" id="{2097F343-A7B2-5E49-B20A-504753CDD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9" y="2933700"/>
                        <a:ext cx="11953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9">
            <a:extLst>
              <a:ext uri="{FF2B5EF4-FFF2-40B4-BE49-F238E27FC236}">
                <a16:creationId xmlns:a16="http://schemas.microsoft.com/office/drawing/2014/main" id="{C244E8F6-F657-E748-8670-531E8B0F1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2338" y="2643189"/>
          <a:ext cx="15367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CS ChemDraw Drawing" r:id="rId9" imgW="1244600" imgH="1041400" progId="ChemDraw.Document.6.0">
                  <p:embed/>
                </p:oleObj>
              </mc:Choice>
              <mc:Fallback>
                <p:oleObj name="CS ChemDraw Drawing" r:id="rId9" imgW="1244600" imgH="1041400" progId="ChemDraw.Document.6.0">
                  <p:embed/>
                  <p:pic>
                    <p:nvPicPr>
                      <p:cNvPr id="62478" name="Object 9">
                        <a:extLst>
                          <a:ext uri="{FF2B5EF4-FFF2-40B4-BE49-F238E27FC236}">
                            <a16:creationId xmlns:a16="http://schemas.microsoft.com/office/drawing/2014/main" id="{C244E8F6-F657-E748-8670-531E8B0F1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8" y="2643189"/>
                        <a:ext cx="1536700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4">
            <a:extLst>
              <a:ext uri="{FF2B5EF4-FFF2-40B4-BE49-F238E27FC236}">
                <a16:creationId xmlns:a16="http://schemas.microsoft.com/office/drawing/2014/main" id="{6A977EAB-5096-3F4B-B614-023E308E8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3983039"/>
            <a:ext cx="171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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)-Magellanine</a:t>
            </a:r>
          </a:p>
        </p:txBody>
      </p:sp>
    </p:spTree>
    <p:extLst>
      <p:ext uri="{BB962C8B-B14F-4D97-AF65-F5344CB8AC3E}">
        <p14:creationId xmlns:p14="http://schemas.microsoft.com/office/powerpoint/2010/main" val="279064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F9990E0C-323F-154E-A8C2-0E1E3E71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3491" name="Rectangle 8">
            <a:extLst>
              <a:ext uri="{FF2B5EF4-FFF2-40B4-BE49-F238E27FC236}">
                <a16:creationId xmlns:a16="http://schemas.microsoft.com/office/drawing/2014/main" id="{79772AE1-FB37-D846-94A5-1AE5EEFC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6303BF3-FA53-C243-9D66-0D498A5EA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3"/>
            <a:ext cx="89646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2CDB511E-7840-3240-ABAC-9EE21695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Photochemical Rearrangements.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63494" name="Text Box 4">
            <a:extLst>
              <a:ext uri="{FF2B5EF4-FFF2-40B4-BE49-F238E27FC236}">
                <a16:creationId xmlns:a16="http://schemas.microsoft.com/office/drawing/2014/main" id="{4336F023-A0A0-C142-899D-E86A950D0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285875"/>
            <a:ext cx="374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 u="sng">
                <a:solidFill>
                  <a:schemeClr val="tx1"/>
                </a:solidFill>
                <a:latin typeface="Calibri" panose="020F0502020204030204" pitchFamily="34" charset="0"/>
              </a:rPr>
              <a:t> Fries Rearrangement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3495" name="Text Box 4">
            <a:extLst>
              <a:ext uri="{FF2B5EF4-FFF2-40B4-BE49-F238E27FC236}">
                <a16:creationId xmlns:a16="http://schemas.microsoft.com/office/drawing/2014/main" id="{364010ED-1B76-944C-A852-6518D0E5F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3857626"/>
            <a:ext cx="6143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Require strong Lewis acid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Wingdings" pitchFamily="2" charset="2"/>
              <a:buChar char="Ø"/>
            </a:pP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Recombination can occur in </a:t>
            </a:r>
            <a:r>
              <a:rPr lang="en-CA" altLang="en-US" sz="1800" i="1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ortho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 or </a:t>
            </a:r>
            <a:r>
              <a:rPr lang="en-CA" altLang="en-US" sz="1800" i="1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para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 position</a:t>
            </a:r>
          </a:p>
        </p:txBody>
      </p:sp>
      <p:graphicFrame>
        <p:nvGraphicFramePr>
          <p:cNvPr id="63496" name="Object 3">
            <a:extLst>
              <a:ext uri="{FF2B5EF4-FFF2-40B4-BE49-F238E27FC236}">
                <a16:creationId xmlns:a16="http://schemas.microsoft.com/office/drawing/2014/main" id="{EF2B54A3-FB5C-7246-82E7-46231840D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1714500"/>
          <a:ext cx="8166100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CS ChemDraw Drawing" r:id="rId4" imgW="6540500" imgH="1879600" progId="ChemDraw.Document.6.0">
                  <p:embed/>
                </p:oleObj>
              </mc:Choice>
              <mc:Fallback>
                <p:oleObj name="CS ChemDraw Drawing" r:id="rId4" imgW="6540500" imgH="1879600" progId="ChemDraw.Document.6.0">
                  <p:embed/>
                  <p:pic>
                    <p:nvPicPr>
                      <p:cNvPr id="63496" name="Object 3">
                        <a:extLst>
                          <a:ext uri="{FF2B5EF4-FFF2-40B4-BE49-F238E27FC236}">
                            <a16:creationId xmlns:a16="http://schemas.microsoft.com/office/drawing/2014/main" id="{EF2B54A3-FB5C-7246-82E7-46231840D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714500"/>
                        <a:ext cx="8166100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ZoneTexte 10">
            <a:extLst>
              <a:ext uri="{FF2B5EF4-FFF2-40B4-BE49-F238E27FC236}">
                <a16:creationId xmlns:a16="http://schemas.microsoft.com/office/drawing/2014/main" id="{A5361E7B-E1D0-6446-B0FF-D27A9067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6357939"/>
            <a:ext cx="6572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Horspool, W.h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Aspect of organic photochemistry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Acedemic Press Inc., New York, 1976</a:t>
            </a:r>
          </a:p>
        </p:txBody>
      </p:sp>
    </p:spTree>
    <p:extLst>
      <p:ext uri="{BB962C8B-B14F-4D97-AF65-F5344CB8AC3E}">
        <p14:creationId xmlns:p14="http://schemas.microsoft.com/office/powerpoint/2010/main" val="150006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Macintosh PowerPoint</Application>
  <PresentationFormat>Widescreen</PresentationFormat>
  <Paragraphs>79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</dc:creator>
  <cp:lastModifiedBy>DATTA</cp:lastModifiedBy>
  <cp:revision>1</cp:revision>
  <dcterms:created xsi:type="dcterms:W3CDTF">2021-03-08T05:57:06Z</dcterms:created>
  <dcterms:modified xsi:type="dcterms:W3CDTF">2021-03-08T05:57:58Z</dcterms:modified>
</cp:coreProperties>
</file>