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 Thin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Thin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d9fd2f222_3_1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d9fd2f222_3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9fd2f222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9fd2f222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d9fd2f22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d9fd2f22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d9fd2f222_7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d9fd2f222_7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d9fd2f22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d9fd2f22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d9fd2f22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d9fd2f22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d9fd2f22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d9fd2f2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acquires Nokia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Motives for M&amp;A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Timeline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Nokia’s state before partnership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Salient features of alliance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Reason behind failure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42650" y="54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Motives for M&amp;A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779363" y="1486625"/>
            <a:ext cx="2486829" cy="3711155"/>
            <a:chOff x="1118224" y="283725"/>
            <a:chExt cx="2090826" cy="4076400"/>
          </a:xfrm>
        </p:grpSpPr>
        <p:sp>
          <p:nvSpPr>
            <p:cNvPr id="94" name="Google Shape;94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225925" y="1433326"/>
              <a:ext cx="1815000" cy="14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realization of economies of scope, scale, reducing totals costs for a multi-product firm by utilizing specific assets from the partner firm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Operational Synergy</a:t>
              </a:r>
              <a:endParaRPr sz="19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Microsoft’s strong capital and better marketing campaign and a known name in operating system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Nokia’s hardware expertise and renowned product line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3328581" y="1486625"/>
            <a:ext cx="2486829" cy="3711155"/>
            <a:chOff x="1118224" y="283725"/>
            <a:chExt cx="2090826" cy="4076400"/>
          </a:xfrm>
        </p:grpSpPr>
        <p:sp>
          <p:nvSpPr>
            <p:cNvPr id="102" name="Google Shape;102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184675" y="1558788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is a process that ensures an organization's structure, use of resources (and culture) support its strategy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Strategic Realignment</a:t>
              </a:r>
              <a:endParaRPr sz="19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Necessity of rapidly shifting technological environment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Apple and Google’s OS were snatching away Microsoft’s market share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Microsoft aimed to use the R&amp;D of Nokia for entering the smartphone market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5877775" y="1486625"/>
            <a:ext cx="2486829" cy="3711155"/>
            <a:chOff x="1118224" y="283725"/>
            <a:chExt cx="2090826" cy="4076400"/>
          </a:xfrm>
        </p:grpSpPr>
        <p:sp>
          <p:nvSpPr>
            <p:cNvPr id="110" name="Google Shape;110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5914" y="1356185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Acquirers of firms with accumulated losses and tax credits may use them to offset future profits generated by the combined firms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Tax Consideration</a:t>
              </a:r>
              <a:endParaRPr sz="2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 Nokia was based out of Finland, Microsoft aimed at using a large portion of its foreign cash for its acquisition and dodge heavy tax burden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flipH="1" rot="941684">
            <a:off x="7058265" y="3340442"/>
            <a:ext cx="1375171" cy="68598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rot="-941684">
            <a:off x="5794575" y="3340442"/>
            <a:ext cx="1375171" cy="68598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 rot="941684">
            <a:off x="4515516" y="3340442"/>
            <a:ext cx="1375171" cy="68598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rot="-941684">
            <a:off x="3251826" y="3340442"/>
            <a:ext cx="1375171" cy="68598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flipH="1" rot="941684">
            <a:off x="1977854" y="3340442"/>
            <a:ext cx="1375171" cy="68598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15"/>
          <p:cNvGrpSpPr/>
          <p:nvPr/>
        </p:nvGrpSpPr>
        <p:grpSpPr>
          <a:xfrm>
            <a:off x="2253169" y="3412345"/>
            <a:ext cx="2116897" cy="1451013"/>
            <a:chOff x="2683803" y="2543425"/>
            <a:chExt cx="1712700" cy="1230715"/>
          </a:xfrm>
        </p:grpSpPr>
        <p:sp>
          <p:nvSpPr>
            <p:cNvPr id="128" name="Google Shape;128;p15"/>
            <p:cNvSpPr txBox="1"/>
            <p:nvPr/>
          </p:nvSpPr>
          <p:spPr>
            <a:xfrm>
              <a:off x="3184272" y="2697029"/>
              <a:ext cx="696900" cy="3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February 11, 2011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 rot="-1789476">
              <a:off x="3457142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683803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2728053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Nokia established alliance with Microsoft</a:t>
              </a:r>
              <a:br>
                <a:rPr lang="en" sz="11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495153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4787463" y="3412345"/>
            <a:ext cx="2116897" cy="1451013"/>
            <a:chOff x="4734203" y="2543425"/>
            <a:chExt cx="1712700" cy="1230715"/>
          </a:xfrm>
        </p:grpSpPr>
        <p:sp>
          <p:nvSpPr>
            <p:cNvPr id="134" name="Google Shape;134;p15"/>
            <p:cNvSpPr/>
            <p:nvPr/>
          </p:nvSpPr>
          <p:spPr>
            <a:xfrm rot="-1789476">
              <a:off x="551032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5239440" y="2697029"/>
              <a:ext cx="696900" cy="3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September 2, 2013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4778453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Microsoft announced to acquire Nokia’s mobile device business</a:t>
              </a:r>
              <a:endParaRPr sz="1100">
                <a:solidFill>
                  <a:srgbClr val="5E5E5E"/>
                </a:solidFill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5"/>
          <p:cNvSpPr/>
          <p:nvPr/>
        </p:nvSpPr>
        <p:spPr>
          <a:xfrm rot="-941684">
            <a:off x="714165" y="3340442"/>
            <a:ext cx="1375171" cy="68598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5"/>
          <p:cNvGrpSpPr/>
          <p:nvPr/>
        </p:nvGrpSpPr>
        <p:grpSpPr>
          <a:xfrm>
            <a:off x="965318" y="1853877"/>
            <a:ext cx="2116897" cy="1469922"/>
            <a:chOff x="1641853" y="1221570"/>
            <a:chExt cx="1712700" cy="1246754"/>
          </a:xfrm>
        </p:grpSpPr>
        <p:sp>
          <p:nvSpPr>
            <p:cNvPr id="141" name="Google Shape;141;p15"/>
            <p:cNvSpPr/>
            <p:nvPr/>
          </p:nvSpPr>
          <p:spPr>
            <a:xfrm>
              <a:off x="1641853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2149761" y="1914066"/>
              <a:ext cx="696900" cy="3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December 2, 2008</a:t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 rot="10800000">
              <a:off x="2453178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168610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Nokia acquired Symbian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 rot="-1789476">
              <a:off x="2415143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5"/>
          <p:cNvGrpSpPr/>
          <p:nvPr/>
        </p:nvGrpSpPr>
        <p:grpSpPr>
          <a:xfrm>
            <a:off x="6042013" y="1853877"/>
            <a:ext cx="2116897" cy="1469922"/>
            <a:chOff x="5770307" y="1221570"/>
            <a:chExt cx="1712700" cy="1246754"/>
          </a:xfrm>
        </p:grpSpPr>
        <p:sp>
          <p:nvSpPr>
            <p:cNvPr id="147" name="Google Shape;147;p15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 txBox="1"/>
            <p:nvPr/>
          </p:nvSpPr>
          <p:spPr>
            <a:xfrm>
              <a:off x="6278182" y="1914066"/>
              <a:ext cx="696900" cy="3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April 25, </a:t>
              </a:r>
              <a:br>
                <a:rPr b="1"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1"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2014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5814557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1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Microsoft acquired Nokia’s phone business</a:t>
              </a:r>
              <a:b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</a:br>
              <a:endParaRPr sz="800">
                <a:solidFill>
                  <a:srgbClr val="5E5E5E"/>
                </a:solidFill>
              </a:endParaRPr>
            </a:p>
          </p:txBody>
        </p:sp>
      </p:grpSp>
      <p:grpSp>
        <p:nvGrpSpPr>
          <p:cNvPr id="152" name="Google Shape;152;p15"/>
          <p:cNvGrpSpPr/>
          <p:nvPr/>
        </p:nvGrpSpPr>
        <p:grpSpPr>
          <a:xfrm>
            <a:off x="3499551" y="1853877"/>
            <a:ext cx="2116897" cy="1469922"/>
            <a:chOff x="3692203" y="1221570"/>
            <a:chExt cx="1712700" cy="1246754"/>
          </a:xfrm>
        </p:grpSpPr>
        <p:sp>
          <p:nvSpPr>
            <p:cNvPr id="153" name="Google Shape;153;p15"/>
            <p:cNvSpPr/>
            <p:nvPr/>
          </p:nvSpPr>
          <p:spPr>
            <a:xfrm rot="-1789476">
              <a:off x="446832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4203440" y="1914066"/>
              <a:ext cx="696900" cy="3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October 26, 2012</a:t>
              </a:r>
              <a:endParaRPr b="1" sz="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692203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373645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br>
                <a:rPr lang="en" sz="11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1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Microsoft launched Surface tablets</a:t>
              </a:r>
              <a:endParaRPr sz="6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Nokia’s state before partnership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729450" y="2078875"/>
            <a:ext cx="76887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competition from Asian rivals for lower-priced phones, the company's market share decreased to 14% at the end of 2013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2008, Nokia acquired Symbian for its OS to compete with Apple’s IOS and Google’s Android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Nokia mirrored Google’s strategy to offer smartphone manufactures free softwares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Problem with this strategy: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Inferior quality of Symbian OS as compares to IOS and Android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Nokia's success hinged on their ability to persuade manufacturers to use its software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75" y="768288"/>
            <a:ext cx="8839201" cy="394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478"/>
              <a:buNone/>
            </a:pPr>
            <a:r>
              <a:rPr lang="en" sz="21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Challenges faced and reasons behind the partnership’s eventual failure</a:t>
            </a:r>
            <a:endParaRPr sz="2940">
              <a:solidFill>
                <a:srgbClr val="000000"/>
              </a:solidFill>
            </a:endParaRPr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727650" y="2263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Nokia’s stock fell by 11% while Microsoft’s suffered a dip of 1% at the time of announcement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Investors feared that Microsoft had partnered with a weak player in smartphone market, and by the time they start bulk producing, Apple and Google would have already advanced their stronghold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Microsoft was highly unpopular in Europe where Nokia had its biggest market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Microsoft introduced its own tablet thereby disrupting Nokia’s plans at marketing its own tablet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firms started overlapping with developers, music and app stores making them eventually realize they will be better off operating as a single unit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3186050" y="2263800"/>
            <a:ext cx="2233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6456300" y="3746325"/>
            <a:ext cx="22338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Ayushi Goyal (180182)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Amisha Shahdeo (180078)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Kshitiz Chaurasia (180367)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Shubham Gupta (180749)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