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0e9df04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0e9df04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0e9df04f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0e9df04f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0e9df04f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0e9df04f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0e9df04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0e9df04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0e9df04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0e9df04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0e9df04f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0e9df04f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f0e9df0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f0e9df0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MERGER OF AMERICAN AND US AIRWAYS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30825"/>
            <a:ext cx="76881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Scenes before merger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Justice Department intervention &amp; settlement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Who got what!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Management styles of CEOs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American (Tom Horton)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 Airways (Doug Parker)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Challenges ahead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93" name="Google Shape;93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Scenes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Since 2001, American has been rapidly losing momentum while incurring losses totaling more than $12 billion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96" name="Google Shape;96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The American-US Airways tie-up is the fourth major merger in the US airline industry since 2008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99" name="Google Shape;99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Merger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According to government statistics, airfares were 18 percent lower in 2013 than they were in 1999 when adjusted for inflation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02" name="Google Shape;102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The expectation is that industry competition will become more severe, resulting in lower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airfare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increases and faster industry innovation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05" name="Google Shape;105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Mergers will shape the industry for years to come, with only a small number of airlines controlling most domestic and international flights.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5"/>
          <p:cNvGrpSpPr/>
          <p:nvPr/>
        </p:nvGrpSpPr>
        <p:grpSpPr>
          <a:xfrm>
            <a:off x="444175" y="438792"/>
            <a:ext cx="7567404" cy="884333"/>
            <a:chOff x="444182" y="438789"/>
            <a:chExt cx="7567404" cy="731700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Justice</a:t>
              </a:r>
              <a:r>
                <a:rPr lang="en" sz="40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000">
                <a:solidFill>
                  <a:srgbClr val="8020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Justice Dept. has not expressed concerns before this merger for any such settlements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0" y="1323164"/>
            <a:ext cx="7650087" cy="884333"/>
            <a:chOff x="0" y="1323150"/>
            <a:chExt cx="7650087" cy="731700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1373350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solidFill>
                    <a:srgbClr val="A72A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Department</a:t>
              </a:r>
              <a:endParaRPr sz="3700">
                <a:solidFill>
                  <a:srgbClr val="A72A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According to them, if this merger allowed, there will be excessive concentration and airfares would spiral upward as airlines gained pricing power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0" y="2204168"/>
            <a:ext cx="7287389" cy="891723"/>
            <a:chOff x="-2" y="2204250"/>
            <a:chExt cx="7287389" cy="731700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-2" y="225445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Intervention</a:t>
              </a:r>
              <a:endParaRPr sz="37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Justice Department urged American to forgo the merger reorganisation and return to its previous intention of reorganising as a separate airline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1184425" y="3095907"/>
            <a:ext cx="5741451" cy="884333"/>
            <a:chOff x="1184436" y="3094624"/>
            <a:chExt cx="5741451" cy="731700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BE2F2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and</a:t>
              </a:r>
              <a:endParaRPr sz="4200">
                <a:solidFill>
                  <a:srgbClr val="BE2F2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789787" y="3094624"/>
              <a:ext cx="4136100" cy="7317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Regulators believed that American could not compete as an independent carrier, it faced re-entry into bankruptcy and eventual liquidation with significant job losses, and higher fares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0" y="3972906"/>
            <a:ext cx="6565896" cy="884333"/>
            <a:chOff x="-9" y="3973000"/>
            <a:chExt cx="6565896" cy="731700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-9" y="402320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solidFill>
                    <a:srgbClr val="D83829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Settlement</a:t>
              </a:r>
              <a:endParaRPr sz="3700">
                <a:solidFill>
                  <a:srgbClr val="D83829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Since both the firms have only 12 overlapping routes and 60% market share at Reagan National Airport, a number of settlements were induced by Justice Dept.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136" name="Google Shape;136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D83829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7" name="Google Shape;137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Investors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For each US Airways share they possessed, investors received one share of the amalgamated airline's common equity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308838" y="2646125"/>
            <a:ext cx="3263100" cy="1888200"/>
            <a:chOff x="308838" y="2646125"/>
            <a:chExt cx="3263100" cy="1888200"/>
          </a:xfrm>
        </p:grpSpPr>
        <p:cxnSp>
          <p:nvCxnSpPr>
            <p:cNvPr id="139" name="Google Shape;139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BE2F2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0" name="Google Shape;140;p16"/>
            <p:cNvSpPr txBox="1"/>
            <p:nvPr/>
          </p:nvSpPr>
          <p:spPr>
            <a:xfrm>
              <a:off x="308838" y="2646125"/>
              <a:ext cx="2124000" cy="18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Creditors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Merger provides for full recovery for secured creditors and a sizeable portion of the debt owed to unsecured creditors, as well as 3.5% of shares in the new company going to American’s pre bankruptcy shareholders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4657738" y="3383725"/>
            <a:ext cx="4162750" cy="1641900"/>
            <a:chOff x="4657738" y="3391700"/>
            <a:chExt cx="4162750" cy="1641900"/>
          </a:xfrm>
        </p:grpSpPr>
        <p:cxnSp>
          <p:nvCxnSpPr>
            <p:cNvPr id="142" name="Google Shape;142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3" name="Google Shape;143;p16"/>
            <p:cNvSpPr txBox="1"/>
            <p:nvPr/>
          </p:nvSpPr>
          <p:spPr>
            <a:xfrm>
              <a:off x="6696488" y="3391700"/>
              <a:ext cx="21240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Stock Position: US Airways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At the end of the day, US Airways Group Inc.'s stock rose $0.25 to $23.52 after a deal with the Justice Department was reached.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Labour unions members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American labor unions and other employees received 23.8% of the stock of the combined airlines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" name="Google Shape;146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80201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7" name="Google Shape;147;p1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48" name="Google Shape;148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A72A1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9" name="Google Shape;149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Stock Position: American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American shares jumped by 6% to $12 per share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51" name="Google Shape;151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A72A1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E2F2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802017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02C2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D83829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717975" y="504275"/>
            <a:ext cx="7688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Who got what?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styles of CEOs: American (Tom Horton)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729450" y="2078875"/>
            <a:ext cx="76887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November 2011, the board of directors decided to file for Chapter 11 bankruptcy and appointed Horton as CEO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creditors group: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court-appointed Unsecured Creditors Committee (UCC), a combination of representatives from American’s unions, trade creditors, and trustees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hedge funds that had acquired unsecured bonds for pennies on the dollar around the time of bankruptcy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Horton pressed the unions to make concessions, threatening that if they didn't, American would exit Chapter 11 without labour contracts, putting labor's future in jeopardy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Airways increased its initial offer from it owning 50.1% of the firm to one in which American’s shareholders would own 70% of the new firm, which later increased to 72%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Horton is described as unflappable and a believer in detailed planning. He saw bankruptcy as American’s salvation.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/>
              <a:t>Management styles of CEOs: US Airways (Doug Parker)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age 39, Parker headed America West and later bought US Airways out of bankruptcy in 2005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Parker aimed to make America West a national airline rather than a regional one. While Delta was in bankruptcy protection in 2006, he attempted to merge with it. But creditors rejected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Parker had also discreetly negotiated with American's three unions, a first in an airline merger, and had reached binding contracts with each union if the merger went 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Union leadership was lauding Parker publicly as a savior and cheering for the merger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Parker was to become the CEO with Horton serving as Chairman for no more than 12 months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clear that it took the behind the scenes negotiating skills of Horton to line up creditor support for the merger and Parker’s ability to garner union support.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727650" y="135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2677796" y="2373859"/>
            <a:ext cx="1950004" cy="2587117"/>
            <a:chOff x="2744109" y="1597469"/>
            <a:chExt cx="1827900" cy="2399700"/>
          </a:xfrm>
        </p:grpSpPr>
        <p:sp>
          <p:nvSpPr>
            <p:cNvPr id="190" name="Google Shape;190;p19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While the management will come from US Airways, the technology will come from American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93" name="Google Shape;193;p19"/>
          <p:cNvGrpSpPr/>
          <p:nvPr/>
        </p:nvGrpSpPr>
        <p:grpSpPr>
          <a:xfrm>
            <a:off x="4627800" y="1887500"/>
            <a:ext cx="1950004" cy="2587117"/>
            <a:chOff x="4572009" y="1146343"/>
            <a:chExt cx="1827900" cy="2399700"/>
          </a:xfrm>
        </p:grpSpPr>
        <p:sp>
          <p:nvSpPr>
            <p:cNvPr id="194" name="Google Shape;194;p19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4756954" y="1686390"/>
              <a:ext cx="14664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Until they acquire a new operating certificate from the FAA, which could take 18-24 months, American and US Airways will continue to operate as separate companies under a joint management team</a:t>
              </a:r>
              <a:endParaRPr sz="10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6577963" y="2373859"/>
            <a:ext cx="1950004" cy="2587117"/>
            <a:chOff x="6400059" y="1597469"/>
            <a:chExt cx="1827900" cy="2399700"/>
          </a:xfrm>
        </p:grpSpPr>
        <p:sp>
          <p:nvSpPr>
            <p:cNvPr id="198" name="Google Shape;198;p19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6622393" y="168741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Justice Department and Department of Transportation require the new airline to maintain all hubs and expand service to some new cities, history shows merging airlines tend to make fewer flights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727633" y="1887500"/>
            <a:ext cx="1950004" cy="2587117"/>
            <a:chOff x="916059" y="1146343"/>
            <a:chExt cx="1827900" cy="2399700"/>
          </a:xfrm>
        </p:grpSpPr>
        <p:sp>
          <p:nvSpPr>
            <p:cNvPr id="202" name="Google Shape;202;p19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113847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 can take up to 2 years for airlines to merge fleets, repaint planes, plan new routes, and to seamlessly tie together complex computer systems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186050" y="2263800"/>
            <a:ext cx="2233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456300" y="3955675"/>
            <a:ext cx="2233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Amisha Shahdeo (180078)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Shubham Gupta (180749)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