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Poppins" panose="00000500000000000000" pitchFamily="2" charset="0"/>
      <p:regular r:id="rId18"/>
      <p:bold r:id="rId19"/>
      <p:italic r:id="rId20"/>
      <p:boldItalic r:id="rId21"/>
    </p:embeddedFont>
    <p:embeddedFont>
      <p:font typeface="Raleway"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75EC5D-E859-4445-AFA3-789E44B514B3}">
  <a:tblStyle styleId="{1B75EC5D-E859-4445-AFA3-789E44B514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ff67289a8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ff67289a8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ff67289a8_0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5ff67289a8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0a01c362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0a01c362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ff67289a8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ff67289a8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5ff67289a8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5ff67289a8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5ff67289a8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5ff67289a8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5ff67289a8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5ff67289a8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5ff67289a8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5ff67289a8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5ff67289a8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5ff67289a8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5ff67289a8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5ff67289a8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rovence.kabahinda@witu.or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BASICS IN GRAPHICS DESIGN</a:t>
            </a:r>
            <a:endParaRPr/>
          </a:p>
        </p:txBody>
      </p:sp>
      <p:sp>
        <p:nvSpPr>
          <p:cNvPr id="87" name="Google Shape;87;p13"/>
          <p:cNvSpPr txBox="1">
            <a:spLocks noGrp="1"/>
          </p:cNvSpPr>
          <p:nvPr>
            <p:ph type="subTitle" idx="1"/>
          </p:nvPr>
        </p:nvSpPr>
        <p:spPr>
          <a:xfrm>
            <a:off x="727952" y="244595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COURSE CODE: </a:t>
            </a:r>
            <a:r>
              <a:rPr lang="en" sz="2300"/>
              <a:t>CSD 117</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Requirements for the course</a:t>
            </a:r>
            <a:endParaRPr/>
          </a:p>
        </p:txBody>
      </p:sp>
      <p:sp>
        <p:nvSpPr>
          <p:cNvPr id="141" name="Google Shape;141;p22"/>
          <p:cNvSpPr txBox="1">
            <a:spLocks noGrp="1"/>
          </p:cNvSpPr>
          <p:nvPr>
            <p:ph type="body" idx="1"/>
          </p:nvPr>
        </p:nvSpPr>
        <p:spPr>
          <a:xfrm>
            <a:off x="729450" y="2078875"/>
            <a:ext cx="7688700" cy="1373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rmAutofit/>
          </a:bodyPr>
          <a:lstStyle/>
          <a:p>
            <a:pPr marL="457200" lvl="0" indent="-311150" algn="l" rtl="0">
              <a:spcBef>
                <a:spcPts val="0"/>
              </a:spcBef>
              <a:spcAft>
                <a:spcPts val="0"/>
              </a:spcAft>
              <a:buSzPts val="1300"/>
              <a:buFont typeface="Poppins"/>
              <a:buAutoNum type="arabicPeriod"/>
            </a:pPr>
            <a:r>
              <a:rPr lang="en" dirty="0">
                <a:latin typeface="Poppins"/>
                <a:ea typeface="Poppins"/>
                <a:cs typeface="Poppins"/>
                <a:sym typeface="Poppins"/>
              </a:rPr>
              <a:t>Github classroom account- For submission of course works</a:t>
            </a:r>
            <a:endParaRPr dirty="0">
              <a:latin typeface="Poppins"/>
              <a:ea typeface="Poppins"/>
              <a:cs typeface="Poppins"/>
              <a:sym typeface="Poppins"/>
            </a:endParaRPr>
          </a:p>
          <a:p>
            <a:pPr marL="457200" lvl="0" indent="-311150" algn="l" rtl="0">
              <a:spcBef>
                <a:spcPts val="0"/>
              </a:spcBef>
              <a:spcAft>
                <a:spcPts val="0"/>
              </a:spcAft>
              <a:buSzPts val="1300"/>
              <a:buFont typeface="Poppins"/>
              <a:buAutoNum type="arabicPeriod"/>
            </a:pPr>
            <a:r>
              <a:rPr lang="en" dirty="0">
                <a:latin typeface="Poppins"/>
                <a:ea typeface="Poppins"/>
                <a:cs typeface="Poppins"/>
                <a:sym typeface="Poppins"/>
              </a:rPr>
              <a:t>Google classroom- Everyone should have an email account</a:t>
            </a:r>
            <a:endParaRPr dirty="0">
              <a:latin typeface="Poppins"/>
              <a:ea typeface="Poppins"/>
              <a:cs typeface="Poppins"/>
              <a:sym typeface="Poppins"/>
            </a:endParaRPr>
          </a:p>
          <a:p>
            <a:pPr marL="457200" lvl="0" indent="-311150" algn="l" rtl="0">
              <a:spcBef>
                <a:spcPts val="0"/>
              </a:spcBef>
              <a:spcAft>
                <a:spcPts val="0"/>
              </a:spcAft>
              <a:buSzPts val="1300"/>
              <a:buFont typeface="Poppins"/>
              <a:buAutoNum type="arabicPeriod"/>
            </a:pPr>
            <a:r>
              <a:rPr lang="en" dirty="0">
                <a:latin typeface="Poppins"/>
                <a:ea typeface="Poppins"/>
                <a:cs typeface="Poppins"/>
                <a:sym typeface="Poppins"/>
              </a:rPr>
              <a:t>Adobe illustrator Must be installed on your computer by the start of the </a:t>
            </a:r>
            <a:r>
              <a:rPr lang="en">
                <a:latin typeface="Poppins"/>
                <a:ea typeface="Poppins"/>
                <a:cs typeface="Poppins"/>
                <a:sym typeface="Poppins"/>
              </a:rPr>
              <a:t>next class</a:t>
            </a:r>
            <a:endParaRPr dirty="0">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NEXT CLASS</a:t>
            </a:r>
            <a:endParaRPr/>
          </a:p>
          <a:p>
            <a:pPr marL="0" lvl="0" indent="0" algn="l" rtl="0">
              <a:spcBef>
                <a:spcPts val="1200"/>
              </a:spcBef>
              <a:spcAft>
                <a:spcPts val="1200"/>
              </a:spcAft>
              <a:buNone/>
            </a:pPr>
            <a:r>
              <a:rPr lang="en" sz="2200" b="1"/>
              <a:t>INTRODUCTION TO GRAPHIC DESIGN</a:t>
            </a:r>
            <a:endParaRPr sz="22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subTitle" idx="1"/>
          </p:nvPr>
        </p:nvSpPr>
        <p:spPr>
          <a:xfrm>
            <a:off x="533800" y="1919025"/>
            <a:ext cx="7688100" cy="2101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dirty="0">
                <a:latin typeface="Poppins"/>
                <a:ea typeface="Poppins"/>
                <a:cs typeface="Poppins"/>
                <a:sym typeface="Poppins"/>
              </a:rPr>
              <a:t>ROVENCE KABAHINDA</a:t>
            </a:r>
            <a:endParaRPr sz="2000" b="1" dirty="0">
              <a:latin typeface="Poppins"/>
              <a:ea typeface="Poppins"/>
              <a:cs typeface="Poppins"/>
              <a:sym typeface="Poppins"/>
            </a:endParaRPr>
          </a:p>
          <a:p>
            <a:pPr marL="0" lvl="0" indent="0" algn="l" rtl="0">
              <a:spcBef>
                <a:spcPts val="0"/>
              </a:spcBef>
              <a:spcAft>
                <a:spcPts val="0"/>
              </a:spcAft>
              <a:buNone/>
            </a:pPr>
            <a:r>
              <a:rPr lang="en" dirty="0">
                <a:latin typeface="Poppins"/>
                <a:ea typeface="Poppins"/>
                <a:cs typeface="Poppins"/>
                <a:sym typeface="Poppins"/>
              </a:rPr>
              <a:t>SOFTWARE ENGINEER</a:t>
            </a:r>
            <a:endParaRPr dirty="0">
              <a:latin typeface="Poppins"/>
              <a:ea typeface="Poppins"/>
              <a:cs typeface="Poppins"/>
              <a:sym typeface="Poppins"/>
            </a:endParaRPr>
          </a:p>
          <a:p>
            <a:pPr marL="0" lvl="0" indent="0" algn="l" rtl="0">
              <a:spcBef>
                <a:spcPts val="0"/>
              </a:spcBef>
              <a:spcAft>
                <a:spcPts val="0"/>
              </a:spcAft>
              <a:buNone/>
            </a:pPr>
            <a:r>
              <a:rPr lang="en" dirty="0">
                <a:latin typeface="Poppins"/>
                <a:ea typeface="Poppins"/>
                <a:cs typeface="Poppins"/>
                <a:sym typeface="Poppins"/>
              </a:rPr>
              <a:t>PROGRAM OFFICER- WITI &amp; PROGRAM LEAD -CODE GIRLS</a:t>
            </a:r>
            <a:endParaRPr dirty="0">
              <a:latin typeface="Poppins"/>
              <a:ea typeface="Poppins"/>
              <a:cs typeface="Poppins"/>
              <a:sym typeface="Poppins"/>
            </a:endParaRPr>
          </a:p>
          <a:p>
            <a:pPr marL="0" lvl="0" indent="0" algn="l" rtl="0">
              <a:spcBef>
                <a:spcPts val="0"/>
              </a:spcBef>
              <a:spcAft>
                <a:spcPts val="0"/>
              </a:spcAft>
              <a:buNone/>
            </a:pPr>
            <a:r>
              <a:rPr lang="en" dirty="0">
                <a:latin typeface="Poppins"/>
                <a:ea typeface="Poppins"/>
                <a:cs typeface="Poppins"/>
                <a:sym typeface="Poppins"/>
              </a:rPr>
              <a:t>E mail: </a:t>
            </a:r>
            <a:r>
              <a:rPr lang="en" u="sng" dirty="0">
                <a:solidFill>
                  <a:schemeClr val="hlink"/>
                </a:solidFill>
                <a:latin typeface="Poppins"/>
                <a:ea typeface="Poppins"/>
                <a:cs typeface="Poppins"/>
                <a:sym typeface="Poppins"/>
                <a:hlinkClick r:id="rId3"/>
              </a:rPr>
              <a:t>rovence.kabahinda@witu.org</a:t>
            </a:r>
            <a:endParaRPr dirty="0">
              <a:latin typeface="Poppins"/>
              <a:ea typeface="Poppins"/>
              <a:cs typeface="Poppins"/>
              <a:sym typeface="Poppins"/>
            </a:endParaRPr>
          </a:p>
          <a:p>
            <a:pPr marL="0" lvl="0" indent="0" algn="l" rtl="0">
              <a:spcBef>
                <a:spcPts val="0"/>
              </a:spcBef>
              <a:spcAft>
                <a:spcPts val="0"/>
              </a:spcAft>
              <a:buNone/>
            </a:pPr>
            <a:r>
              <a:rPr lang="en" dirty="0">
                <a:latin typeface="Poppins"/>
                <a:ea typeface="Poppins"/>
                <a:cs typeface="Poppins"/>
                <a:sym typeface="Poppins"/>
              </a:rPr>
              <a:t>Mobile: +256 783274292</a:t>
            </a:r>
            <a:endParaRPr dirty="0">
              <a:latin typeface="Poppins"/>
              <a:ea typeface="Poppins"/>
              <a:cs typeface="Poppins"/>
              <a:sym typeface="Poppins"/>
            </a:endParaRPr>
          </a:p>
          <a:p>
            <a:pPr marL="0" lvl="0" indent="0" algn="l" rtl="0">
              <a:spcBef>
                <a:spcPts val="0"/>
              </a:spcBef>
              <a:spcAft>
                <a:spcPts val="0"/>
              </a:spcAft>
              <a:buNone/>
            </a:pPr>
            <a:r>
              <a:rPr lang="en" dirty="0">
                <a:latin typeface="Poppins"/>
                <a:ea typeface="Poppins"/>
                <a:cs typeface="Poppins"/>
                <a:sym typeface="Poppins"/>
              </a:rPr>
              <a:t>Whats App: +256 757979727</a:t>
            </a:r>
            <a:endParaRPr dirty="0">
              <a:latin typeface="Poppins"/>
              <a:ea typeface="Poppins"/>
              <a:cs typeface="Poppins"/>
              <a:sym typeface="Poppins"/>
            </a:endParaRPr>
          </a:p>
        </p:txBody>
      </p:sp>
      <p:sp>
        <p:nvSpPr>
          <p:cNvPr id="93" name="Google Shape;93;p14"/>
          <p:cNvSpPr txBox="1">
            <a:spLocks noGrp="1"/>
          </p:cNvSpPr>
          <p:nvPr>
            <p:ph type="title" idx="4294967295"/>
          </p:nvPr>
        </p:nvSpPr>
        <p:spPr>
          <a:xfrm>
            <a:off x="625025" y="1370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CONTACT INFOR.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625025" y="1370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Brief course description</a:t>
            </a:r>
            <a:endParaRPr/>
          </a:p>
        </p:txBody>
      </p:sp>
      <p:sp>
        <p:nvSpPr>
          <p:cNvPr id="99" name="Google Shape;99;p15"/>
          <p:cNvSpPr txBox="1">
            <a:spLocks noGrp="1"/>
          </p:cNvSpPr>
          <p:nvPr>
            <p:ph type="body" idx="1"/>
          </p:nvPr>
        </p:nvSpPr>
        <p:spPr>
          <a:xfrm>
            <a:off x="729450" y="2078875"/>
            <a:ext cx="7688700" cy="15300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latin typeface="Poppins"/>
                <a:ea typeface="Poppins"/>
                <a:cs typeface="Poppins"/>
                <a:sym typeface="Poppins"/>
              </a:rPr>
              <a:t>This course focuses on getting you started with an introduction to Graphics designing. It assumes that you’re new to the language, so it gets you started with the basic constructs of the class such as general design principles, elements of design, color and color theory etc</a:t>
            </a:r>
            <a:endParaRPr>
              <a:solidFill>
                <a:schemeClr val="dk2"/>
              </a:solidFill>
              <a:latin typeface="Poppins"/>
              <a:ea typeface="Poppins"/>
              <a:cs typeface="Poppins"/>
              <a:sym typeface="Poppins"/>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Course objectives</a:t>
            </a:r>
            <a:endParaRPr/>
          </a:p>
        </p:txBody>
      </p:sp>
      <p:sp>
        <p:nvSpPr>
          <p:cNvPr id="105" name="Google Shape;105;p16"/>
          <p:cNvSpPr txBox="1">
            <a:spLocks noGrp="1"/>
          </p:cNvSpPr>
          <p:nvPr>
            <p:ph type="body" idx="1"/>
          </p:nvPr>
        </p:nvSpPr>
        <p:spPr>
          <a:xfrm>
            <a:off x="729450" y="2078875"/>
            <a:ext cx="7688700" cy="20274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rmAutofit/>
          </a:bodyPr>
          <a:lstStyle/>
          <a:p>
            <a:pPr marL="457200" lvl="0" indent="-311150" algn="l" rtl="0">
              <a:spcBef>
                <a:spcPts val="0"/>
              </a:spcBef>
              <a:spcAft>
                <a:spcPts val="0"/>
              </a:spcAft>
              <a:buClr>
                <a:schemeClr val="dk2"/>
              </a:buClr>
              <a:buSzPts val="1300"/>
              <a:buFont typeface="Poppins"/>
              <a:buAutoNum type="arabicPeriod"/>
            </a:pPr>
            <a:r>
              <a:rPr lang="en" dirty="0">
                <a:solidFill>
                  <a:schemeClr val="dk2"/>
                </a:solidFill>
                <a:latin typeface="Poppins"/>
                <a:ea typeface="Poppins"/>
                <a:cs typeface="Poppins"/>
                <a:sym typeface="Poppins"/>
              </a:rPr>
              <a:t>To deepen the student’s knowledge of working with the design brief and idea generation</a:t>
            </a:r>
            <a:endParaRPr dirty="0">
              <a:solidFill>
                <a:schemeClr val="dk2"/>
              </a:solidFill>
              <a:latin typeface="Poppins"/>
              <a:ea typeface="Poppins"/>
              <a:cs typeface="Poppins"/>
              <a:sym typeface="Poppins"/>
            </a:endParaRPr>
          </a:p>
          <a:p>
            <a:pPr marL="457200" lvl="0" indent="-311150" algn="l" rtl="0">
              <a:spcBef>
                <a:spcPts val="0"/>
              </a:spcBef>
              <a:spcAft>
                <a:spcPts val="0"/>
              </a:spcAft>
              <a:buClr>
                <a:schemeClr val="dk2"/>
              </a:buClr>
              <a:buSzPts val="1300"/>
              <a:buFont typeface="Poppins"/>
              <a:buAutoNum type="arabicPeriod"/>
            </a:pPr>
            <a:r>
              <a:rPr lang="en" dirty="0">
                <a:solidFill>
                  <a:schemeClr val="dk2"/>
                </a:solidFill>
                <a:latin typeface="Poppins"/>
                <a:ea typeface="Poppins"/>
                <a:cs typeface="Poppins"/>
                <a:sym typeface="Poppins"/>
              </a:rPr>
              <a:t>Identify which programmes are right for each design task by using either or both photoshop, and illustrator for projects</a:t>
            </a:r>
            <a:endParaRPr dirty="0">
              <a:solidFill>
                <a:schemeClr val="dk2"/>
              </a:solidFill>
              <a:latin typeface="Poppins"/>
              <a:ea typeface="Poppins"/>
              <a:cs typeface="Poppins"/>
              <a:sym typeface="Poppins"/>
            </a:endParaRPr>
          </a:p>
          <a:p>
            <a:pPr marL="457200" lvl="0" indent="-311150" algn="l" rtl="0">
              <a:spcBef>
                <a:spcPts val="0"/>
              </a:spcBef>
              <a:spcAft>
                <a:spcPts val="0"/>
              </a:spcAft>
              <a:buClr>
                <a:schemeClr val="dk2"/>
              </a:buClr>
              <a:buSzPts val="1300"/>
              <a:buFont typeface="Poppins"/>
              <a:buAutoNum type="arabicPeriod"/>
            </a:pPr>
            <a:r>
              <a:rPr lang="en" dirty="0">
                <a:solidFill>
                  <a:schemeClr val="dk2"/>
                </a:solidFill>
                <a:latin typeface="Poppins"/>
                <a:ea typeface="Poppins"/>
                <a:cs typeface="Poppins"/>
                <a:sym typeface="Poppins"/>
              </a:rPr>
              <a:t>Students will learn how to create a professional graphic design portfolio with a design system in place.</a:t>
            </a:r>
            <a:endParaRPr dirty="0">
              <a:solidFill>
                <a:schemeClr val="dk2"/>
              </a:solidFill>
              <a:latin typeface="Poppins"/>
              <a:ea typeface="Poppins"/>
              <a:cs typeface="Poppins"/>
              <a:sym typeface="Poppins"/>
            </a:endParaRPr>
          </a:p>
          <a:p>
            <a:pPr marL="457200" lvl="0" indent="-311150" algn="l" rtl="0">
              <a:spcBef>
                <a:spcPts val="0"/>
              </a:spcBef>
              <a:spcAft>
                <a:spcPts val="0"/>
              </a:spcAft>
              <a:buClr>
                <a:schemeClr val="dk2"/>
              </a:buClr>
              <a:buSzPts val="1300"/>
              <a:buFont typeface="Poppins"/>
              <a:buAutoNum type="arabicPeriod"/>
            </a:pPr>
            <a:r>
              <a:rPr lang="en" dirty="0">
                <a:solidFill>
                  <a:schemeClr val="dk2"/>
                </a:solidFill>
                <a:latin typeface="Poppins"/>
                <a:ea typeface="Poppins"/>
                <a:cs typeface="Poppins"/>
                <a:sym typeface="Poppins"/>
              </a:rPr>
              <a:t>Students to use the appropriate software for the projects</a:t>
            </a:r>
            <a:endParaRPr dirty="0">
              <a:solidFill>
                <a:schemeClr val="dk2"/>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Course Learning outcomes</a:t>
            </a:r>
            <a:endParaRPr/>
          </a:p>
        </p:txBody>
      </p:sp>
      <p:sp>
        <p:nvSpPr>
          <p:cNvPr id="111" name="Google Shape;111;p17"/>
          <p:cNvSpPr txBox="1"/>
          <p:nvPr/>
        </p:nvSpPr>
        <p:spPr>
          <a:xfrm>
            <a:off x="729450" y="2088675"/>
            <a:ext cx="7596900" cy="1459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a:solidFill>
                  <a:schemeClr val="accent1"/>
                </a:solidFill>
                <a:latin typeface="Poppins"/>
                <a:ea typeface="Poppins"/>
                <a:cs typeface="Poppins"/>
                <a:sym typeface="Poppins"/>
              </a:rPr>
              <a:t>The student should be able;</a:t>
            </a:r>
            <a:endParaRPr sz="1300">
              <a:solidFill>
                <a:schemeClr val="accent1"/>
              </a:solidFill>
              <a:latin typeface="Poppins"/>
              <a:ea typeface="Poppins"/>
              <a:cs typeface="Poppins"/>
              <a:sym typeface="Poppins"/>
            </a:endParaRPr>
          </a:p>
          <a:p>
            <a:pPr marL="457200" lvl="0" indent="-311150" algn="l" rtl="0">
              <a:lnSpc>
                <a:spcPct val="115000"/>
              </a:lnSpc>
              <a:spcBef>
                <a:spcPts val="1200"/>
              </a:spcBef>
              <a:spcAft>
                <a:spcPts val="0"/>
              </a:spcAft>
              <a:buClr>
                <a:schemeClr val="accent1"/>
              </a:buClr>
              <a:buSzPts val="1300"/>
              <a:buFont typeface="Poppins"/>
              <a:buChar char="●"/>
            </a:pPr>
            <a:r>
              <a:rPr lang="en" sz="1300">
                <a:solidFill>
                  <a:schemeClr val="accent1"/>
                </a:solidFill>
                <a:latin typeface="Poppins"/>
                <a:ea typeface="Poppins"/>
                <a:cs typeface="Poppins"/>
                <a:sym typeface="Poppins"/>
              </a:rPr>
              <a:t>To know what graphic designers do and the softwares they use</a:t>
            </a:r>
            <a:endParaRPr sz="1300">
              <a:solidFill>
                <a:schemeClr val="accent1"/>
              </a:solidFill>
              <a:latin typeface="Poppins"/>
              <a:ea typeface="Poppins"/>
              <a:cs typeface="Poppins"/>
              <a:sym typeface="Poppins"/>
            </a:endParaRPr>
          </a:p>
          <a:p>
            <a:pPr marL="457200" lvl="0" indent="-311150" algn="l" rtl="0">
              <a:lnSpc>
                <a:spcPct val="115000"/>
              </a:lnSpc>
              <a:spcBef>
                <a:spcPts val="0"/>
              </a:spcBef>
              <a:spcAft>
                <a:spcPts val="0"/>
              </a:spcAft>
              <a:buClr>
                <a:schemeClr val="accent1"/>
              </a:buClr>
              <a:buSzPts val="1300"/>
              <a:buFont typeface="Poppins"/>
              <a:buChar char="●"/>
            </a:pPr>
            <a:r>
              <a:rPr lang="en" sz="1300">
                <a:solidFill>
                  <a:schemeClr val="accent1"/>
                </a:solidFill>
                <a:latin typeface="Poppins"/>
                <a:ea typeface="Poppins"/>
                <a:cs typeface="Poppins"/>
                <a:sym typeface="Poppins"/>
              </a:rPr>
              <a:t>To implement the fundamentals of graphic design ie elements of design and general design principles</a:t>
            </a:r>
            <a:endParaRPr sz="1300">
              <a:solidFill>
                <a:schemeClr val="accent1"/>
              </a:solidFill>
              <a:latin typeface="Poppins"/>
              <a:ea typeface="Poppins"/>
              <a:cs typeface="Poppins"/>
              <a:sym typeface="Poppins"/>
            </a:endParaRPr>
          </a:p>
          <a:p>
            <a:pPr marL="457200" lvl="0" indent="-311150" algn="l" rtl="0">
              <a:lnSpc>
                <a:spcPct val="115000"/>
              </a:lnSpc>
              <a:spcBef>
                <a:spcPts val="0"/>
              </a:spcBef>
              <a:spcAft>
                <a:spcPts val="0"/>
              </a:spcAft>
              <a:buClr>
                <a:schemeClr val="accent1"/>
              </a:buClr>
              <a:buSzPts val="1300"/>
              <a:buFont typeface="Poppins"/>
              <a:buChar char="●"/>
            </a:pPr>
            <a:r>
              <a:rPr lang="en" sz="1300">
                <a:solidFill>
                  <a:schemeClr val="accent1"/>
                </a:solidFill>
                <a:latin typeface="Poppins"/>
                <a:ea typeface="Poppins"/>
                <a:cs typeface="Poppins"/>
                <a:sym typeface="Poppins"/>
              </a:rPr>
              <a:t>To typeset text and experiment with letter forms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Detailed Course Outline</a:t>
            </a:r>
            <a:endParaRPr/>
          </a:p>
        </p:txBody>
      </p:sp>
      <p:graphicFrame>
        <p:nvGraphicFramePr>
          <p:cNvPr id="117" name="Google Shape;117;p18"/>
          <p:cNvGraphicFramePr/>
          <p:nvPr/>
        </p:nvGraphicFramePr>
        <p:xfrm>
          <a:off x="407250" y="1960775"/>
          <a:ext cx="8532000" cy="2910720"/>
        </p:xfrm>
        <a:graphic>
          <a:graphicData uri="http://schemas.openxmlformats.org/drawingml/2006/table">
            <a:tbl>
              <a:tblPr>
                <a:noFill/>
                <a:tableStyleId>{1B75EC5D-E859-4445-AFA3-789E44B514B3}</a:tableStyleId>
              </a:tblPr>
              <a:tblGrid>
                <a:gridCol w="542225">
                  <a:extLst>
                    <a:ext uri="{9D8B030D-6E8A-4147-A177-3AD203B41FA5}">
                      <a16:colId xmlns:a16="http://schemas.microsoft.com/office/drawing/2014/main" val="20000"/>
                    </a:ext>
                  </a:extLst>
                </a:gridCol>
                <a:gridCol w="6424575">
                  <a:extLst>
                    <a:ext uri="{9D8B030D-6E8A-4147-A177-3AD203B41FA5}">
                      <a16:colId xmlns:a16="http://schemas.microsoft.com/office/drawing/2014/main" val="20001"/>
                    </a:ext>
                  </a:extLst>
                </a:gridCol>
                <a:gridCol w="1565200">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r>
                        <a:rPr lang="en" sz="1300" b="1">
                          <a:latin typeface="Poppins"/>
                          <a:ea typeface="Poppins"/>
                          <a:cs typeface="Poppins"/>
                          <a:sym typeface="Poppins"/>
                        </a:rPr>
                        <a:t>S/N</a:t>
                      </a:r>
                      <a:endParaRPr sz="1300" b="1">
                        <a:latin typeface="Poppins"/>
                        <a:ea typeface="Poppins"/>
                        <a:cs typeface="Poppins"/>
                        <a:sym typeface="Poppins"/>
                      </a:endParaRPr>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r>
                        <a:rPr lang="en" sz="1300" b="1">
                          <a:latin typeface="Poppins"/>
                          <a:ea typeface="Poppins"/>
                          <a:cs typeface="Poppins"/>
                          <a:sym typeface="Poppins"/>
                        </a:rPr>
                        <a:t>Topic</a:t>
                      </a:r>
                      <a:endParaRPr sz="1300" b="1">
                        <a:latin typeface="Poppins"/>
                        <a:ea typeface="Poppins"/>
                        <a:cs typeface="Poppins"/>
                        <a:sym typeface="Poppins"/>
                      </a:endParaRPr>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r>
                        <a:rPr lang="en" sz="1300" b="1">
                          <a:latin typeface="Poppins"/>
                          <a:ea typeface="Poppins"/>
                          <a:cs typeface="Poppins"/>
                          <a:sym typeface="Poppins"/>
                        </a:rPr>
                        <a:t>Contact Hours</a:t>
                      </a:r>
                      <a:endParaRPr sz="1300" b="1">
                        <a:latin typeface="Poppins"/>
                        <a:ea typeface="Poppins"/>
                        <a:cs typeface="Poppins"/>
                        <a:sym typeface="Poppins"/>
                      </a:endParaRPr>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752200">
                <a:tc>
                  <a:txBody>
                    <a:bodyPr/>
                    <a:lstStyle/>
                    <a:p>
                      <a:pPr marL="0" lvl="0" indent="0" algn="l" rtl="0">
                        <a:spcBef>
                          <a:spcPts val="0"/>
                        </a:spcBef>
                        <a:spcAft>
                          <a:spcPts val="0"/>
                        </a:spcAft>
                        <a:buNone/>
                      </a:pPr>
                      <a:r>
                        <a:rPr lang="en" sz="1300">
                          <a:latin typeface="Poppins"/>
                          <a:ea typeface="Poppins"/>
                          <a:cs typeface="Poppins"/>
                          <a:sym typeface="Poppins"/>
                        </a:rPr>
                        <a:t>1</a:t>
                      </a:r>
                      <a:endParaRPr sz="1300">
                        <a:latin typeface="Poppins"/>
                        <a:ea typeface="Poppins"/>
                        <a:cs typeface="Poppins"/>
                        <a:sym typeface="Poppins"/>
                      </a:endParaRPr>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tcPr>
                </a:tc>
                <a:tc>
                  <a:txBody>
                    <a:bodyPr/>
                    <a:lstStyle/>
                    <a:p>
                      <a:pPr marL="0" lvl="0" indent="0" algn="l" rtl="0">
                        <a:spcBef>
                          <a:spcPts val="0"/>
                        </a:spcBef>
                        <a:spcAft>
                          <a:spcPts val="0"/>
                        </a:spcAft>
                        <a:buNone/>
                      </a:pPr>
                      <a:r>
                        <a:rPr lang="en" sz="1300" b="1" dirty="0">
                          <a:latin typeface="Poppins"/>
                          <a:ea typeface="Poppins"/>
                          <a:cs typeface="Poppins"/>
                          <a:sym typeface="Poppins"/>
                        </a:rPr>
                        <a:t>Introduction to Graphics Design</a:t>
                      </a:r>
                      <a:endParaRPr sz="1300" b="1" dirty="0">
                        <a:latin typeface="Poppins"/>
                        <a:ea typeface="Poppins"/>
                        <a:cs typeface="Poppins"/>
                        <a:sym typeface="Poppins"/>
                      </a:endParaRPr>
                    </a:p>
                    <a:p>
                      <a:pPr marL="0" lvl="0" indent="0" algn="l" rtl="0">
                        <a:spcBef>
                          <a:spcPts val="0"/>
                        </a:spcBef>
                        <a:spcAft>
                          <a:spcPts val="0"/>
                        </a:spcAft>
                        <a:buNone/>
                      </a:pPr>
                      <a:r>
                        <a:rPr lang="en" sz="1300" dirty="0">
                          <a:latin typeface="Poppins"/>
                          <a:ea typeface="Poppins"/>
                          <a:cs typeface="Poppins"/>
                          <a:sym typeface="Poppins"/>
                        </a:rPr>
                        <a:t>Definitions, All softwares to use during the class, Career paths after wards, etc</a:t>
                      </a:r>
                      <a:endParaRPr sz="1300" dirty="0">
                        <a:latin typeface="Poppins"/>
                        <a:ea typeface="Poppins"/>
                        <a:cs typeface="Poppins"/>
                        <a:sym typeface="Poppins"/>
                      </a:endParaRPr>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tcPr>
                </a:tc>
                <a:tc>
                  <a:txBody>
                    <a:bodyPr/>
                    <a:lstStyle/>
                    <a:p>
                      <a:pPr marL="0" lvl="0" indent="0" algn="l" rtl="0">
                        <a:spcBef>
                          <a:spcPts val="0"/>
                        </a:spcBef>
                        <a:spcAft>
                          <a:spcPts val="0"/>
                        </a:spcAft>
                        <a:buNone/>
                      </a:pPr>
                      <a:r>
                        <a:rPr lang="en" sz="1300">
                          <a:latin typeface="Poppins"/>
                          <a:ea typeface="Poppins"/>
                          <a:cs typeface="Poppins"/>
                          <a:sym typeface="Poppins"/>
                        </a:rPr>
                        <a:t>1.5 hours</a:t>
                      </a:r>
                      <a:endParaRPr sz="1300">
                        <a:latin typeface="Poppins"/>
                        <a:ea typeface="Poppins"/>
                        <a:cs typeface="Poppins"/>
                        <a:sym typeface="Poppins"/>
                      </a:endParaRPr>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tcPr>
                </a:tc>
                <a:extLst>
                  <a:ext uri="{0D108BD9-81ED-4DB2-BD59-A6C34878D82A}">
                    <a16:rowId xmlns:a16="http://schemas.microsoft.com/office/drawing/2014/main" val="10001"/>
                  </a:ext>
                </a:extLst>
              </a:tr>
              <a:tr h="752200">
                <a:tc>
                  <a:txBody>
                    <a:bodyPr/>
                    <a:lstStyle/>
                    <a:p>
                      <a:pPr marL="0" lvl="0" indent="0" algn="l" rtl="0">
                        <a:spcBef>
                          <a:spcPts val="0"/>
                        </a:spcBef>
                        <a:spcAft>
                          <a:spcPts val="0"/>
                        </a:spcAft>
                        <a:buNone/>
                      </a:pPr>
                      <a:r>
                        <a:rPr lang="en" sz="1300">
                          <a:latin typeface="Poppins"/>
                          <a:ea typeface="Poppins"/>
                          <a:cs typeface="Poppins"/>
                          <a:sym typeface="Poppins"/>
                        </a:rPr>
                        <a:t>2</a:t>
                      </a:r>
                      <a:endParaRPr sz="1300">
                        <a:latin typeface="Poppins"/>
                        <a:ea typeface="Poppins"/>
                        <a:cs typeface="Poppins"/>
                        <a:sym typeface="Poppins"/>
                      </a:endParaRPr>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tcPr>
                </a:tc>
                <a:tc>
                  <a:txBody>
                    <a:bodyPr/>
                    <a:lstStyle/>
                    <a:p>
                      <a:pPr marL="0" lvl="0" indent="0" algn="l" rtl="0">
                        <a:spcBef>
                          <a:spcPts val="0"/>
                        </a:spcBef>
                        <a:spcAft>
                          <a:spcPts val="0"/>
                        </a:spcAft>
                        <a:buNone/>
                      </a:pPr>
                      <a:r>
                        <a:rPr lang="en" sz="1300" b="1">
                          <a:latin typeface="Poppins"/>
                          <a:ea typeface="Poppins"/>
                          <a:cs typeface="Poppins"/>
                          <a:sym typeface="Poppins"/>
                        </a:rPr>
                        <a:t>Design building blocks Essentials</a:t>
                      </a:r>
                      <a:endParaRPr sz="1300" b="1">
                        <a:latin typeface="Poppins"/>
                        <a:ea typeface="Poppins"/>
                        <a:cs typeface="Poppins"/>
                        <a:sym typeface="Poppins"/>
                      </a:endParaRPr>
                    </a:p>
                    <a:p>
                      <a:pPr marL="0" lvl="0" indent="0" algn="l" rtl="0">
                        <a:spcBef>
                          <a:spcPts val="0"/>
                        </a:spcBef>
                        <a:spcAft>
                          <a:spcPts val="0"/>
                        </a:spcAft>
                        <a:buNone/>
                      </a:pPr>
                      <a:r>
                        <a:rPr lang="en" sz="1300">
                          <a:latin typeface="Poppins"/>
                          <a:ea typeface="Poppins"/>
                          <a:cs typeface="Poppins"/>
                          <a:sym typeface="Poppins"/>
                        </a:rPr>
                        <a:t>Design elements, principles and putting each of these into practice.</a:t>
                      </a:r>
                      <a:endParaRPr sz="1300">
                        <a:latin typeface="Poppins"/>
                        <a:ea typeface="Poppins"/>
                        <a:cs typeface="Poppins"/>
                        <a:sym typeface="Poppins"/>
                      </a:endParaRPr>
                    </a:p>
                    <a:p>
                      <a:pPr marL="0" lvl="0" indent="0" algn="l" rtl="0">
                        <a:spcBef>
                          <a:spcPts val="0"/>
                        </a:spcBef>
                        <a:spcAft>
                          <a:spcPts val="0"/>
                        </a:spcAft>
                        <a:buNone/>
                      </a:pPr>
                      <a:r>
                        <a:rPr lang="en" sz="1300">
                          <a:latin typeface="Poppins"/>
                          <a:ea typeface="Poppins"/>
                          <a:cs typeface="Poppins"/>
                          <a:sym typeface="Poppins"/>
                        </a:rPr>
                        <a:t>Introduce students to Adobe Illustrator software.</a:t>
                      </a:r>
                      <a:endParaRPr sz="1300">
                        <a:latin typeface="Poppins"/>
                        <a:ea typeface="Poppins"/>
                        <a:cs typeface="Poppins"/>
                        <a:sym typeface="Poppins"/>
                      </a:endParaRPr>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tcPr>
                </a:tc>
                <a:tc>
                  <a:txBody>
                    <a:bodyPr/>
                    <a:lstStyle/>
                    <a:p>
                      <a:pPr marL="0" lvl="0" indent="0" algn="l" rtl="0">
                        <a:spcBef>
                          <a:spcPts val="0"/>
                        </a:spcBef>
                        <a:spcAft>
                          <a:spcPts val="0"/>
                        </a:spcAft>
                        <a:buNone/>
                      </a:pPr>
                      <a:r>
                        <a:rPr lang="en" sz="1300">
                          <a:latin typeface="Poppins"/>
                          <a:ea typeface="Poppins"/>
                          <a:cs typeface="Poppins"/>
                          <a:sym typeface="Poppins"/>
                        </a:rPr>
                        <a:t>3 hours</a:t>
                      </a:r>
                      <a:endParaRPr sz="1300">
                        <a:latin typeface="Poppins"/>
                        <a:ea typeface="Poppins"/>
                        <a:cs typeface="Poppins"/>
                        <a:sym typeface="Poppins"/>
                      </a:endParaRPr>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tcPr>
                </a:tc>
                <a:extLst>
                  <a:ext uri="{0D108BD9-81ED-4DB2-BD59-A6C34878D82A}">
                    <a16:rowId xmlns:a16="http://schemas.microsoft.com/office/drawing/2014/main" val="10002"/>
                  </a:ext>
                </a:extLst>
              </a:tr>
              <a:tr h="752200">
                <a:tc>
                  <a:txBody>
                    <a:bodyPr/>
                    <a:lstStyle/>
                    <a:p>
                      <a:pPr marL="0" lvl="0" indent="0" algn="l" rtl="0">
                        <a:spcBef>
                          <a:spcPts val="0"/>
                        </a:spcBef>
                        <a:spcAft>
                          <a:spcPts val="0"/>
                        </a:spcAft>
                        <a:buNone/>
                      </a:pPr>
                      <a:r>
                        <a:rPr lang="en" sz="1300">
                          <a:latin typeface="Poppins"/>
                          <a:ea typeface="Poppins"/>
                          <a:cs typeface="Poppins"/>
                          <a:sym typeface="Poppins"/>
                        </a:rPr>
                        <a:t>3</a:t>
                      </a:r>
                      <a:endParaRPr sz="1300">
                        <a:latin typeface="Poppins"/>
                        <a:ea typeface="Poppins"/>
                        <a:cs typeface="Poppins"/>
                        <a:sym typeface="Poppins"/>
                      </a:endParaRPr>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tcPr>
                </a:tc>
                <a:tc>
                  <a:txBody>
                    <a:bodyPr/>
                    <a:lstStyle/>
                    <a:p>
                      <a:pPr marL="0" lvl="0" indent="0" algn="l" rtl="0">
                        <a:spcBef>
                          <a:spcPts val="0"/>
                        </a:spcBef>
                        <a:spcAft>
                          <a:spcPts val="0"/>
                        </a:spcAft>
                        <a:buNone/>
                      </a:pPr>
                      <a:r>
                        <a:rPr lang="en" sz="1300" b="1">
                          <a:latin typeface="Poppins"/>
                          <a:ea typeface="Poppins"/>
                          <a:cs typeface="Poppins"/>
                          <a:sym typeface="Poppins"/>
                        </a:rPr>
                        <a:t>All about Typography</a:t>
                      </a:r>
                      <a:endParaRPr sz="1300" b="1">
                        <a:latin typeface="Poppins"/>
                        <a:ea typeface="Poppins"/>
                        <a:cs typeface="Poppins"/>
                        <a:sym typeface="Poppins"/>
                      </a:endParaRPr>
                    </a:p>
                    <a:p>
                      <a:pPr marL="0" lvl="0" indent="0" algn="l" rtl="0">
                        <a:spcBef>
                          <a:spcPts val="0"/>
                        </a:spcBef>
                        <a:spcAft>
                          <a:spcPts val="0"/>
                        </a:spcAft>
                        <a:buNone/>
                      </a:pPr>
                      <a:r>
                        <a:rPr lang="en" sz="1300">
                          <a:latin typeface="Poppins"/>
                          <a:ea typeface="Poppins"/>
                          <a:cs typeface="Poppins"/>
                          <a:sym typeface="Poppins"/>
                        </a:rPr>
                        <a:t>Learn about fonts and typography. What is typography, the type classifications, Add and manipulate text using appropriate typographic settings, Adjust character settings in a design.</a:t>
                      </a:r>
                      <a:endParaRPr sz="1300">
                        <a:latin typeface="Poppins"/>
                        <a:ea typeface="Poppins"/>
                        <a:cs typeface="Poppins"/>
                        <a:sym typeface="Poppins"/>
                      </a:endParaRPr>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tcPr>
                </a:tc>
                <a:tc>
                  <a:txBody>
                    <a:bodyPr/>
                    <a:lstStyle/>
                    <a:p>
                      <a:pPr marL="0" lvl="0" indent="0" algn="l" rtl="0">
                        <a:spcBef>
                          <a:spcPts val="0"/>
                        </a:spcBef>
                        <a:spcAft>
                          <a:spcPts val="0"/>
                        </a:spcAft>
                        <a:buNone/>
                      </a:pPr>
                      <a:r>
                        <a:rPr lang="en" sz="1300" dirty="0">
                          <a:latin typeface="Poppins"/>
                          <a:ea typeface="Poppins"/>
                          <a:cs typeface="Poppins"/>
                          <a:sym typeface="Poppins"/>
                        </a:rPr>
                        <a:t>1 hour</a:t>
                      </a:r>
                      <a:endParaRPr sz="1300" dirty="0">
                        <a:latin typeface="Poppins"/>
                        <a:ea typeface="Poppins"/>
                        <a:cs typeface="Poppins"/>
                        <a:sym typeface="Poppins"/>
                      </a:endParaRPr>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Detailed course outline </a:t>
            </a:r>
            <a:r>
              <a:rPr lang="en" sz="1488"/>
              <a:t>cont’d</a:t>
            </a:r>
            <a:endParaRPr sz="1488"/>
          </a:p>
        </p:txBody>
      </p:sp>
      <p:graphicFrame>
        <p:nvGraphicFramePr>
          <p:cNvPr id="123" name="Google Shape;123;p19"/>
          <p:cNvGraphicFramePr/>
          <p:nvPr/>
        </p:nvGraphicFramePr>
        <p:xfrm>
          <a:off x="486075" y="1996850"/>
          <a:ext cx="8171850" cy="2994250"/>
        </p:xfrm>
        <a:graphic>
          <a:graphicData uri="http://schemas.openxmlformats.org/drawingml/2006/table">
            <a:tbl>
              <a:tblPr>
                <a:noFill/>
                <a:tableStyleId>{1B75EC5D-E859-4445-AFA3-789E44B514B3}</a:tableStyleId>
              </a:tblPr>
              <a:tblGrid>
                <a:gridCol w="382850">
                  <a:extLst>
                    <a:ext uri="{9D8B030D-6E8A-4147-A177-3AD203B41FA5}">
                      <a16:colId xmlns:a16="http://schemas.microsoft.com/office/drawing/2014/main" val="20000"/>
                    </a:ext>
                  </a:extLst>
                </a:gridCol>
                <a:gridCol w="6855350">
                  <a:extLst>
                    <a:ext uri="{9D8B030D-6E8A-4147-A177-3AD203B41FA5}">
                      <a16:colId xmlns:a16="http://schemas.microsoft.com/office/drawing/2014/main" val="20001"/>
                    </a:ext>
                  </a:extLst>
                </a:gridCol>
                <a:gridCol w="933650">
                  <a:extLst>
                    <a:ext uri="{9D8B030D-6E8A-4147-A177-3AD203B41FA5}">
                      <a16:colId xmlns:a16="http://schemas.microsoft.com/office/drawing/2014/main" val="20002"/>
                    </a:ext>
                  </a:extLst>
                </a:gridCol>
              </a:tblGrid>
              <a:tr h="691825">
                <a:tc>
                  <a:txBody>
                    <a:bodyPr/>
                    <a:lstStyle/>
                    <a:p>
                      <a:pPr marL="0" lvl="0" indent="0" algn="l" rtl="0">
                        <a:spcBef>
                          <a:spcPts val="0"/>
                        </a:spcBef>
                        <a:spcAft>
                          <a:spcPts val="0"/>
                        </a:spcAft>
                        <a:buNone/>
                      </a:pPr>
                      <a:r>
                        <a:rPr lang="en" sz="1300">
                          <a:latin typeface="Poppins"/>
                          <a:ea typeface="Poppins"/>
                          <a:cs typeface="Poppins"/>
                          <a:sym typeface="Poppins"/>
                        </a:rPr>
                        <a:t>4</a:t>
                      </a:r>
                      <a:endParaRPr sz="1300">
                        <a:latin typeface="Poppins"/>
                        <a:ea typeface="Poppins"/>
                        <a:cs typeface="Poppins"/>
                        <a:sym typeface="Poppins"/>
                      </a:endParaRPr>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tcPr>
                </a:tc>
                <a:tc>
                  <a:txBody>
                    <a:bodyPr/>
                    <a:lstStyle/>
                    <a:p>
                      <a:pPr marL="0" lvl="0" indent="0" algn="l" rtl="0">
                        <a:spcBef>
                          <a:spcPts val="0"/>
                        </a:spcBef>
                        <a:spcAft>
                          <a:spcPts val="0"/>
                        </a:spcAft>
                        <a:buNone/>
                      </a:pPr>
                      <a:r>
                        <a:rPr lang="en" sz="1300" b="1">
                          <a:latin typeface="Poppins"/>
                          <a:ea typeface="Poppins"/>
                          <a:cs typeface="Poppins"/>
                          <a:sym typeface="Poppins"/>
                        </a:rPr>
                        <a:t>Color and color theory</a:t>
                      </a:r>
                      <a:endParaRPr sz="1300" b="1">
                        <a:latin typeface="Poppins"/>
                        <a:ea typeface="Poppins"/>
                        <a:cs typeface="Poppins"/>
                        <a:sym typeface="Poppins"/>
                      </a:endParaRPr>
                    </a:p>
                    <a:p>
                      <a:pPr marL="0" lvl="0" indent="0" algn="l" rtl="0">
                        <a:spcBef>
                          <a:spcPts val="0"/>
                        </a:spcBef>
                        <a:spcAft>
                          <a:spcPts val="0"/>
                        </a:spcAft>
                        <a:buNone/>
                      </a:pPr>
                      <a:r>
                        <a:rPr lang="en" sz="1300">
                          <a:latin typeface="Poppins"/>
                          <a:ea typeface="Poppins"/>
                          <a:cs typeface="Poppins"/>
                          <a:sym typeface="Poppins"/>
                        </a:rPr>
                        <a:t>Terms used in color, color meaning, critical elements of color, the color pallette, color psychology, color connotations and computer and print colors</a:t>
                      </a:r>
                      <a:endParaRPr sz="1300">
                        <a:latin typeface="Poppins"/>
                        <a:ea typeface="Poppins"/>
                        <a:cs typeface="Poppins"/>
                        <a:sym typeface="Poppins"/>
                      </a:endParaRPr>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tcPr>
                </a:tc>
                <a:tc>
                  <a:txBody>
                    <a:bodyPr/>
                    <a:lstStyle/>
                    <a:p>
                      <a:pPr marL="0" lvl="0" indent="0" algn="l" rtl="0">
                        <a:spcBef>
                          <a:spcPts val="0"/>
                        </a:spcBef>
                        <a:spcAft>
                          <a:spcPts val="0"/>
                        </a:spcAft>
                        <a:buNone/>
                      </a:pPr>
                      <a:r>
                        <a:rPr lang="en" sz="1300">
                          <a:latin typeface="Poppins"/>
                          <a:ea typeface="Poppins"/>
                          <a:cs typeface="Poppins"/>
                          <a:sym typeface="Poppins"/>
                        </a:rPr>
                        <a:t>2 hours</a:t>
                      </a:r>
                      <a:endParaRPr sz="1300">
                        <a:latin typeface="Poppins"/>
                        <a:ea typeface="Poppins"/>
                        <a:cs typeface="Poppins"/>
                        <a:sym typeface="Poppins"/>
                      </a:endParaRPr>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tcPr>
                </a:tc>
                <a:extLst>
                  <a:ext uri="{0D108BD9-81ED-4DB2-BD59-A6C34878D82A}">
                    <a16:rowId xmlns:a16="http://schemas.microsoft.com/office/drawing/2014/main" val="10000"/>
                  </a:ext>
                </a:extLst>
              </a:tr>
              <a:tr h="691825">
                <a:tc>
                  <a:txBody>
                    <a:bodyPr/>
                    <a:lstStyle/>
                    <a:p>
                      <a:pPr marL="0" lvl="0" indent="0" algn="l" rtl="0">
                        <a:spcBef>
                          <a:spcPts val="0"/>
                        </a:spcBef>
                        <a:spcAft>
                          <a:spcPts val="0"/>
                        </a:spcAft>
                        <a:buNone/>
                      </a:pPr>
                      <a:r>
                        <a:rPr lang="en" sz="1300">
                          <a:latin typeface="Poppins"/>
                          <a:ea typeface="Poppins"/>
                          <a:cs typeface="Poppins"/>
                          <a:sym typeface="Poppins"/>
                        </a:rPr>
                        <a:t>5</a:t>
                      </a:r>
                      <a:endParaRPr sz="1300">
                        <a:latin typeface="Poppins"/>
                        <a:ea typeface="Poppins"/>
                        <a:cs typeface="Poppins"/>
                        <a:sym typeface="Poppins"/>
                      </a:endParaRPr>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tcPr>
                </a:tc>
                <a:tc>
                  <a:txBody>
                    <a:bodyPr/>
                    <a:lstStyle/>
                    <a:p>
                      <a:pPr marL="0" lvl="0" indent="0" algn="l" rtl="0">
                        <a:spcBef>
                          <a:spcPts val="0"/>
                        </a:spcBef>
                        <a:spcAft>
                          <a:spcPts val="0"/>
                        </a:spcAft>
                        <a:buNone/>
                      </a:pPr>
                      <a:r>
                        <a:rPr lang="en" sz="1300" b="1">
                          <a:latin typeface="Poppins"/>
                          <a:ea typeface="Poppins"/>
                          <a:cs typeface="Poppins"/>
                          <a:sym typeface="Poppins"/>
                        </a:rPr>
                        <a:t>Advertisements, publications, photography and visual identity. </a:t>
                      </a:r>
                      <a:endParaRPr sz="1300" b="1">
                        <a:latin typeface="Poppins"/>
                        <a:ea typeface="Poppins"/>
                        <a:cs typeface="Poppins"/>
                        <a:sym typeface="Poppins"/>
                      </a:endParaRPr>
                    </a:p>
                    <a:p>
                      <a:pPr marL="0" lvl="0" indent="0" algn="l" rtl="0">
                        <a:spcBef>
                          <a:spcPts val="0"/>
                        </a:spcBef>
                        <a:spcAft>
                          <a:spcPts val="0"/>
                        </a:spcAft>
                        <a:buNone/>
                      </a:pPr>
                      <a:r>
                        <a:rPr lang="en" sz="1300">
                          <a:latin typeface="Poppins"/>
                          <a:ea typeface="Poppins"/>
                          <a:cs typeface="Poppins"/>
                          <a:sym typeface="Poppins"/>
                        </a:rPr>
                        <a:t>Learn how to create and develop a brand identity </a:t>
                      </a:r>
                      <a:r>
                        <a:rPr lang="en" sz="1300" b="1">
                          <a:latin typeface="Poppins"/>
                          <a:ea typeface="Poppins"/>
                          <a:cs typeface="Poppins"/>
                          <a:sym typeface="Poppins"/>
                        </a:rPr>
                        <a:t>eg</a:t>
                      </a:r>
                      <a:r>
                        <a:rPr lang="en" sz="1300">
                          <a:latin typeface="Poppins"/>
                          <a:ea typeface="Poppins"/>
                          <a:cs typeface="Poppins"/>
                          <a:sym typeface="Poppins"/>
                        </a:rPr>
                        <a:t> portfolio, images, adverts and similar graphics.Create a brand that reflects your vision as a designer which can be applied to all aspects of your professional self, explore prints and posters. Explore Visual Identity and Logo Design. Modify the canvas or art boards</a:t>
                      </a:r>
                      <a:endParaRPr sz="1300">
                        <a:latin typeface="Poppins"/>
                        <a:ea typeface="Poppins"/>
                        <a:cs typeface="Poppins"/>
                        <a:sym typeface="Poppins"/>
                      </a:endParaRPr>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tcPr>
                </a:tc>
                <a:tc>
                  <a:txBody>
                    <a:bodyPr/>
                    <a:lstStyle/>
                    <a:p>
                      <a:pPr marL="0" lvl="0" indent="0" algn="l" rtl="0">
                        <a:spcBef>
                          <a:spcPts val="0"/>
                        </a:spcBef>
                        <a:spcAft>
                          <a:spcPts val="0"/>
                        </a:spcAft>
                        <a:buNone/>
                      </a:pPr>
                      <a:r>
                        <a:rPr lang="en" sz="1300">
                          <a:latin typeface="Poppins"/>
                          <a:ea typeface="Poppins"/>
                          <a:cs typeface="Poppins"/>
                          <a:sym typeface="Poppins"/>
                        </a:rPr>
                        <a:t>3 hours</a:t>
                      </a:r>
                      <a:endParaRPr sz="1300">
                        <a:latin typeface="Poppins"/>
                        <a:ea typeface="Poppins"/>
                        <a:cs typeface="Poppins"/>
                        <a:sym typeface="Poppins"/>
                      </a:endParaRPr>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tcPr>
                </a:tc>
                <a:extLst>
                  <a:ext uri="{0D108BD9-81ED-4DB2-BD59-A6C34878D82A}">
                    <a16:rowId xmlns:a16="http://schemas.microsoft.com/office/drawing/2014/main" val="10001"/>
                  </a:ext>
                </a:extLst>
              </a:tr>
              <a:tr h="464500">
                <a:tc>
                  <a:txBody>
                    <a:bodyPr/>
                    <a:lstStyle/>
                    <a:p>
                      <a:pPr marL="0" lvl="0" indent="0" algn="l" rtl="0">
                        <a:spcBef>
                          <a:spcPts val="0"/>
                        </a:spcBef>
                        <a:spcAft>
                          <a:spcPts val="0"/>
                        </a:spcAft>
                        <a:buNone/>
                      </a:pPr>
                      <a:r>
                        <a:rPr lang="en" sz="1300">
                          <a:latin typeface="Poppins"/>
                          <a:ea typeface="Poppins"/>
                          <a:cs typeface="Poppins"/>
                          <a:sym typeface="Poppins"/>
                        </a:rPr>
                        <a:t>6</a:t>
                      </a:r>
                      <a:endParaRPr sz="1300">
                        <a:latin typeface="Poppins"/>
                        <a:ea typeface="Poppins"/>
                        <a:cs typeface="Poppins"/>
                        <a:sym typeface="Poppins"/>
                      </a:endParaRPr>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tcPr>
                </a:tc>
                <a:tc>
                  <a:txBody>
                    <a:bodyPr/>
                    <a:lstStyle/>
                    <a:p>
                      <a:pPr marL="0" lvl="0" indent="0" algn="l" rtl="0">
                        <a:spcBef>
                          <a:spcPts val="0"/>
                        </a:spcBef>
                        <a:spcAft>
                          <a:spcPts val="0"/>
                        </a:spcAft>
                        <a:buNone/>
                      </a:pPr>
                      <a:r>
                        <a:rPr lang="en" sz="1300" b="1">
                          <a:latin typeface="Poppins"/>
                          <a:ea typeface="Poppins"/>
                          <a:cs typeface="Poppins"/>
                          <a:sym typeface="Poppins"/>
                        </a:rPr>
                        <a:t>Project presentation</a:t>
                      </a:r>
                      <a:r>
                        <a:rPr lang="en" sz="1300">
                          <a:latin typeface="Poppins"/>
                          <a:ea typeface="Poppins"/>
                          <a:cs typeface="Poppins"/>
                          <a:sym typeface="Poppins"/>
                        </a:rPr>
                        <a:t>: Final project presentation</a:t>
                      </a:r>
                      <a:endParaRPr sz="1300">
                        <a:latin typeface="Poppins"/>
                        <a:ea typeface="Poppins"/>
                        <a:cs typeface="Poppins"/>
                        <a:sym typeface="Poppins"/>
                      </a:endParaRPr>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tcPr>
                </a:tc>
                <a:tc>
                  <a:txBody>
                    <a:bodyPr/>
                    <a:lstStyle/>
                    <a:p>
                      <a:pPr marL="0" lvl="0" indent="0" algn="l" rtl="0">
                        <a:spcBef>
                          <a:spcPts val="0"/>
                        </a:spcBef>
                        <a:spcAft>
                          <a:spcPts val="0"/>
                        </a:spcAft>
                        <a:buNone/>
                      </a:pPr>
                      <a:r>
                        <a:rPr lang="en" sz="1300">
                          <a:latin typeface="Poppins"/>
                          <a:ea typeface="Poppins"/>
                          <a:cs typeface="Poppins"/>
                          <a:sym typeface="Poppins"/>
                        </a:rPr>
                        <a:t>3 hours</a:t>
                      </a:r>
                      <a:endParaRPr sz="1300">
                        <a:latin typeface="Poppins"/>
                        <a:ea typeface="Poppins"/>
                        <a:cs typeface="Poppins"/>
                        <a:sym typeface="Poppins"/>
                      </a:endParaRPr>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tcPr>
                </a:tc>
                <a:extLst>
                  <a:ext uri="{0D108BD9-81ED-4DB2-BD59-A6C34878D82A}">
                    <a16:rowId xmlns:a16="http://schemas.microsoft.com/office/drawing/2014/main" val="10002"/>
                  </a:ext>
                </a:extLst>
              </a:tr>
              <a:tr h="410675">
                <a:tc>
                  <a:txBody>
                    <a:bodyPr/>
                    <a:lstStyle/>
                    <a:p>
                      <a:pPr marL="0" lvl="0" indent="0" algn="l" rtl="0">
                        <a:spcBef>
                          <a:spcPts val="0"/>
                        </a:spcBef>
                        <a:spcAft>
                          <a:spcPts val="0"/>
                        </a:spcAft>
                        <a:buNone/>
                      </a:pPr>
                      <a:endParaRPr sz="1300">
                        <a:latin typeface="Poppins"/>
                        <a:ea typeface="Poppins"/>
                        <a:cs typeface="Poppins"/>
                        <a:sym typeface="Poppins"/>
                      </a:endParaRPr>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tcPr>
                </a:tc>
                <a:tc>
                  <a:txBody>
                    <a:bodyPr/>
                    <a:lstStyle/>
                    <a:p>
                      <a:pPr marL="0" lvl="0" indent="0" algn="l" rtl="0">
                        <a:spcBef>
                          <a:spcPts val="0"/>
                        </a:spcBef>
                        <a:spcAft>
                          <a:spcPts val="0"/>
                        </a:spcAft>
                        <a:buNone/>
                      </a:pPr>
                      <a:r>
                        <a:rPr lang="en" sz="1300" b="1">
                          <a:latin typeface="Poppins"/>
                          <a:ea typeface="Poppins"/>
                          <a:cs typeface="Poppins"/>
                          <a:sym typeface="Poppins"/>
                        </a:rPr>
                        <a:t>TOTAL</a:t>
                      </a:r>
                      <a:endParaRPr sz="1300" b="1">
                        <a:latin typeface="Poppins"/>
                        <a:ea typeface="Poppins"/>
                        <a:cs typeface="Poppins"/>
                        <a:sym typeface="Poppins"/>
                      </a:endParaRPr>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tcPr>
                </a:tc>
                <a:tc>
                  <a:txBody>
                    <a:bodyPr/>
                    <a:lstStyle/>
                    <a:p>
                      <a:pPr marL="0" lvl="0" indent="0" algn="l" rtl="0">
                        <a:spcBef>
                          <a:spcPts val="0"/>
                        </a:spcBef>
                        <a:spcAft>
                          <a:spcPts val="0"/>
                        </a:spcAft>
                        <a:buNone/>
                      </a:pPr>
                      <a:r>
                        <a:rPr lang="en" sz="1300">
                          <a:latin typeface="Poppins"/>
                          <a:ea typeface="Poppins"/>
                          <a:cs typeface="Poppins"/>
                          <a:sym typeface="Poppins"/>
                        </a:rPr>
                        <a:t>13.5 Hours</a:t>
                      </a:r>
                      <a:endParaRPr sz="1300">
                        <a:latin typeface="Poppins"/>
                        <a:ea typeface="Poppins"/>
                        <a:cs typeface="Poppins"/>
                        <a:sym typeface="Poppins"/>
                      </a:endParaRPr>
                    </a:p>
                  </a:txBody>
                  <a:tcPr marL="91425" marR="91425" marT="91425" marB="91425">
                    <a:lnL w="9525" cap="flat" cmpd="sng">
                      <a:solidFill>
                        <a:srgbClr val="980000"/>
                      </a:solidFill>
                      <a:prstDash val="solid"/>
                      <a:round/>
                      <a:headEnd type="none" w="sm" len="sm"/>
                      <a:tailEnd type="none" w="sm" len="sm"/>
                    </a:lnL>
                    <a:lnR w="9525" cap="flat" cmpd="sng">
                      <a:solidFill>
                        <a:srgbClr val="980000"/>
                      </a:solidFill>
                      <a:prstDash val="solid"/>
                      <a:round/>
                      <a:headEnd type="none" w="sm" len="sm"/>
                      <a:tailEnd type="none" w="sm" len="sm"/>
                    </a:lnR>
                    <a:lnT w="9525" cap="flat" cmpd="sng">
                      <a:solidFill>
                        <a:srgbClr val="980000"/>
                      </a:solidFill>
                      <a:prstDash val="solid"/>
                      <a:round/>
                      <a:headEnd type="none" w="sm" len="sm"/>
                      <a:tailEnd type="none" w="sm" len="sm"/>
                    </a:lnT>
                    <a:lnB w="9525" cap="flat" cmpd="sng">
                      <a:solidFill>
                        <a:srgbClr val="98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Modes of delivery</a:t>
            </a:r>
            <a:endParaRPr/>
          </a:p>
        </p:txBody>
      </p:sp>
      <p:sp>
        <p:nvSpPr>
          <p:cNvPr id="129" name="Google Shape;129;p20"/>
          <p:cNvSpPr txBox="1">
            <a:spLocks noGrp="1"/>
          </p:cNvSpPr>
          <p:nvPr>
            <p:ph type="body" idx="1"/>
          </p:nvPr>
        </p:nvSpPr>
        <p:spPr>
          <a:xfrm>
            <a:off x="729450" y="2078875"/>
            <a:ext cx="7688700" cy="9903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dirty="0">
                <a:latin typeface="Poppins"/>
                <a:ea typeface="Poppins"/>
                <a:cs typeface="Poppins"/>
                <a:sym typeface="Poppins"/>
              </a:rPr>
              <a:t>The student shall be facilitated using a combination of participatory methods/hands-on-practical sessions or techniques of learning such as Lectures, discussions, presentations,class  exercises and tutorials </a:t>
            </a:r>
            <a:endParaRPr dirty="0">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Assessments</a:t>
            </a:r>
            <a:endParaRPr/>
          </a:p>
        </p:txBody>
      </p:sp>
      <p:sp>
        <p:nvSpPr>
          <p:cNvPr id="135" name="Google Shape;135;p21"/>
          <p:cNvSpPr txBox="1">
            <a:spLocks noGrp="1"/>
          </p:cNvSpPr>
          <p:nvPr>
            <p:ph type="body" idx="1"/>
          </p:nvPr>
        </p:nvSpPr>
        <p:spPr>
          <a:xfrm>
            <a:off x="729450" y="2078875"/>
            <a:ext cx="7688700" cy="14022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Poppins"/>
                <a:ea typeface="Poppins"/>
                <a:cs typeface="Poppins"/>
                <a:sym typeface="Poppins"/>
              </a:rPr>
              <a:t>Coursework and examinations shall carry 100% marks as follows.</a:t>
            </a:r>
            <a:endParaRPr>
              <a:latin typeface="Poppins"/>
              <a:ea typeface="Poppins"/>
              <a:cs typeface="Poppins"/>
              <a:sym typeface="Poppins"/>
            </a:endParaRPr>
          </a:p>
          <a:p>
            <a:pPr marL="0" lvl="0" indent="0" algn="l" rtl="0">
              <a:spcBef>
                <a:spcPts val="1200"/>
              </a:spcBef>
              <a:spcAft>
                <a:spcPts val="0"/>
              </a:spcAft>
              <a:buNone/>
            </a:pPr>
            <a:r>
              <a:rPr lang="en">
                <a:latin typeface="Poppins"/>
                <a:ea typeface="Poppins"/>
                <a:cs typeface="Poppins"/>
                <a:sym typeface="Poppins"/>
              </a:rPr>
              <a:t>Course work: 40% Consisting of tests, and any class assignments and presentations</a:t>
            </a:r>
            <a:endParaRPr>
              <a:latin typeface="Poppins"/>
              <a:ea typeface="Poppins"/>
              <a:cs typeface="Poppins"/>
              <a:sym typeface="Poppins"/>
            </a:endParaRPr>
          </a:p>
          <a:p>
            <a:pPr marL="0" lvl="0" indent="0" algn="l" rtl="0">
              <a:spcBef>
                <a:spcPts val="1200"/>
              </a:spcBef>
              <a:spcAft>
                <a:spcPts val="1200"/>
              </a:spcAft>
              <a:buNone/>
            </a:pPr>
            <a:r>
              <a:rPr lang="en">
                <a:latin typeface="Poppins"/>
                <a:ea typeface="Poppins"/>
                <a:cs typeface="Poppins"/>
                <a:sym typeface="Poppins"/>
              </a:rPr>
              <a:t>Final Examination: 60%</a:t>
            </a:r>
            <a:endParaRPr>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526</Words>
  <Application>Microsoft Office PowerPoint</Application>
  <PresentationFormat>On-screen Show (16:9)</PresentationFormat>
  <Paragraphs>64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Lato</vt:lpstr>
      <vt:lpstr>Raleway</vt:lpstr>
      <vt:lpstr>Poppins</vt:lpstr>
      <vt:lpstr>Streamline</vt:lpstr>
      <vt:lpstr>BASICS IN GRAPHICS DESIGN</vt:lpstr>
      <vt:lpstr>CONTACT INFOR.</vt:lpstr>
      <vt:lpstr>Brief course description</vt:lpstr>
      <vt:lpstr>Course objectives</vt:lpstr>
      <vt:lpstr>Course Learning outcomes</vt:lpstr>
      <vt:lpstr>Detailed Course Outline</vt:lpstr>
      <vt:lpstr>Detailed course outline cont’d</vt:lpstr>
      <vt:lpstr>Modes of delivery</vt:lpstr>
      <vt:lpstr>Assessments</vt:lpstr>
      <vt:lpstr>Requirements for the course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ROVENCE KABAHINDA</cp:lastModifiedBy>
  <cp:revision>2</cp:revision>
  <dcterms:modified xsi:type="dcterms:W3CDTF">2024-08-22T07:42:05Z</dcterms:modified>
</cp:coreProperties>
</file>