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Poppins" panose="00000500000000000000" pitchFamily="2" charset="0"/>
      <p:regular r:id="rId22"/>
      <p:bold r:id="rId23"/>
      <p:italic r:id="rId24"/>
      <p:boldItalic r:id="rId25"/>
    </p:embeddedFont>
    <p:embeddedFont>
      <p:font typeface="Raleway"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16" y="-2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5ff67289a8_0_2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5ff67289a8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5ff67289a8_0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5ff67289a8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7477ac6304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7477ac630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7477ac6304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7477ac630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5ff67289a8_0_2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5ff67289a8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7477ac6304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7477ac630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5ff67289a8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5ff67289a8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5ff67289a8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5ff67289a8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5ff67289a8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5ff67289a8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Emotional design is design that evokes emotions either +vely or -vely</a:t>
            </a:r>
            <a:endParaRPr/>
          </a:p>
          <a:p>
            <a:pPr marL="0" lvl="0" indent="0" algn="l" rtl="0">
              <a:spcBef>
                <a:spcPts val="0"/>
              </a:spcBef>
              <a:spcAft>
                <a:spcPts val="0"/>
              </a:spcAft>
              <a:buNone/>
            </a:pPr>
            <a:endParaRPr>
              <a:latin typeface="Poppins"/>
              <a:ea typeface="Poppins"/>
              <a:cs typeface="Poppins"/>
              <a:sym typeface="Poppi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5ff67289a8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5ff67289a8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7477ac6304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7477ac630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5ff67289a8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5ff67289a8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rgbClr val="2D2D2D"/>
                </a:solidFill>
              </a:rPr>
              <a:t> </a:t>
            </a:r>
            <a:r>
              <a:rPr lang="en" sz="1300">
                <a:solidFill>
                  <a:srgbClr val="2D2D2D"/>
                </a:solidFill>
              </a:rPr>
              <a:t>If you're considering starting a career as a graphic designer, getting to know the career path in this profession can help you to develop your skills and work your way up to senior positions</a:t>
            </a:r>
            <a:endParaRPr sz="1300">
              <a:solidFill>
                <a:srgbClr val="2D2D2D"/>
              </a:solidFill>
            </a:endParaRPr>
          </a:p>
          <a:p>
            <a:pPr marL="0" lvl="0" indent="0" algn="l" rtl="0">
              <a:spcBef>
                <a:spcPts val="0"/>
              </a:spcBef>
              <a:spcAft>
                <a:spcPts val="0"/>
              </a:spcAft>
              <a:buNone/>
            </a:pPr>
            <a:r>
              <a:rPr lang="en" sz="1500" b="1">
                <a:solidFill>
                  <a:srgbClr val="2D2D2D"/>
                </a:solidFill>
              </a:rPr>
              <a:t>Junior GD-</a:t>
            </a:r>
            <a:r>
              <a:rPr lang="en" sz="1500">
                <a:solidFill>
                  <a:srgbClr val="2D2D2D"/>
                </a:solidFill>
              </a:rPr>
              <a:t> </a:t>
            </a:r>
            <a:r>
              <a:rPr lang="en" sz="1500">
                <a:solidFill>
                  <a:srgbClr val="2D2D2D"/>
                </a:solidFill>
                <a:latin typeface="Poppins"/>
                <a:ea typeface="Poppins"/>
                <a:cs typeface="Poppins"/>
                <a:sym typeface="Poppins"/>
              </a:rPr>
              <a:t>Recent graduates commonly apply for junior positions following work experience or internships to allow them to gain real-world experience while under the supervision of experienced professionals. </a:t>
            </a:r>
            <a:endParaRPr sz="1500">
              <a:solidFill>
                <a:srgbClr val="2D2D2D"/>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5ff67289a8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5ff67289a8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7477ac6304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7477ac6304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BASICS IN GRAPHICS DESIGN</a:t>
            </a:r>
            <a:endParaRPr dirty="0"/>
          </a:p>
        </p:txBody>
      </p:sp>
      <p:sp>
        <p:nvSpPr>
          <p:cNvPr id="87" name="Google Shape;87;p13"/>
          <p:cNvSpPr txBox="1">
            <a:spLocks noGrp="1"/>
          </p:cNvSpPr>
          <p:nvPr>
            <p:ph type="subTitle" idx="1"/>
          </p:nvPr>
        </p:nvSpPr>
        <p:spPr>
          <a:xfrm>
            <a:off x="727950" y="2445950"/>
            <a:ext cx="7688100" cy="1303800"/>
          </a:xfrm>
          <a:prstGeom prst="rect">
            <a:avLst/>
          </a:prstGeom>
        </p:spPr>
        <p:txBody>
          <a:bodyPr spcFirstLastPara="1" wrap="square" lIns="91425" tIns="91425" rIns="91425" bIns="91425" anchor="t" anchorCtr="0">
            <a:normAutofit/>
          </a:bodyPr>
          <a:lstStyle/>
          <a:p>
            <a:pPr marL="0" indent="0"/>
            <a:r>
              <a:rPr lang="en-US" b="1" dirty="0"/>
              <a:t>INTRODUCTION TO GRAPHIC DESIGN</a:t>
            </a:r>
            <a:endParaRPr lang="en-US" sz="2300" b="1" dirty="0"/>
          </a:p>
          <a:p>
            <a:pPr marL="0" lvl="0" indent="0" algn="l" rtl="0">
              <a:spcBef>
                <a:spcPts val="0"/>
              </a:spcBef>
              <a:spcAft>
                <a:spcPts val="0"/>
              </a:spcAft>
              <a:buNone/>
            </a:pPr>
            <a:endParaRPr lang="en" b="1" dirty="0"/>
          </a:p>
          <a:p>
            <a:pPr marL="0" lvl="0" indent="0" algn="l" rtl="0">
              <a:spcBef>
                <a:spcPts val="0"/>
              </a:spcBef>
              <a:spcAft>
                <a:spcPts val="0"/>
              </a:spcAft>
              <a:buNone/>
            </a:pPr>
            <a:r>
              <a:rPr lang="en" sz="1400" b="1" dirty="0"/>
              <a:t>COURSE CODE: CSD 117</a:t>
            </a:r>
            <a:endParaRPr sz="1400" dirty="0"/>
          </a:p>
          <a:p>
            <a:pPr marL="0" lvl="0" indent="0" algn="l" rtl="0">
              <a:spcBef>
                <a:spcPts val="0"/>
              </a:spcBef>
              <a:spcAft>
                <a:spcPts val="0"/>
              </a:spcAft>
              <a:buNone/>
            </a:pPr>
            <a:r>
              <a:rPr lang="en" sz="1400" b="1" i="1" dirty="0"/>
              <a:t>Lecture 1</a:t>
            </a:r>
            <a:endParaRPr sz="1400" b="1"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Roles cont’d</a:t>
            </a:r>
            <a:endParaRPr/>
          </a:p>
        </p:txBody>
      </p:sp>
      <p:sp>
        <p:nvSpPr>
          <p:cNvPr id="144" name="Google Shape;144;p22"/>
          <p:cNvSpPr txBox="1">
            <a:spLocks noGrp="1"/>
          </p:cNvSpPr>
          <p:nvPr>
            <p:ph type="body" idx="1"/>
          </p:nvPr>
        </p:nvSpPr>
        <p:spPr>
          <a:xfrm>
            <a:off x="729450" y="1853850"/>
            <a:ext cx="7994100" cy="3051300"/>
          </a:xfrm>
          <a:prstGeom prst="rect">
            <a:avLst/>
          </a:prstGeom>
          <a:ln>
            <a:noFill/>
          </a:ln>
        </p:spPr>
        <p:txBody>
          <a:bodyPr spcFirstLastPara="1" wrap="square" lIns="91425" tIns="91425" rIns="91425" bIns="91425" anchor="t" anchorCtr="0">
            <a:normAutofit lnSpcReduction="10000"/>
          </a:bodyPr>
          <a:lstStyle/>
          <a:p>
            <a:pPr marL="457200" lvl="0" indent="-317500" algn="l" rtl="0">
              <a:spcBef>
                <a:spcPts val="0"/>
              </a:spcBef>
              <a:spcAft>
                <a:spcPts val="0"/>
              </a:spcAft>
              <a:buClr>
                <a:schemeClr val="dk2"/>
              </a:buClr>
              <a:buSzPts val="1400"/>
              <a:buFont typeface="Poppins"/>
              <a:buAutoNum type="arabicPeriod" startAt="5"/>
            </a:pPr>
            <a:r>
              <a:rPr lang="en" sz="1400" b="1">
                <a:solidFill>
                  <a:schemeClr val="dk2"/>
                </a:solidFill>
                <a:latin typeface="Poppins"/>
                <a:ea typeface="Poppins"/>
                <a:cs typeface="Poppins"/>
                <a:sym typeface="Poppins"/>
              </a:rPr>
              <a:t>Website designers: </a:t>
            </a:r>
            <a:r>
              <a:rPr lang="en" sz="1400">
                <a:solidFill>
                  <a:schemeClr val="dk2"/>
                </a:solidFill>
                <a:latin typeface="Poppins"/>
                <a:ea typeface="Poppins"/>
                <a:cs typeface="Poppins"/>
                <a:sym typeface="Poppins"/>
              </a:rPr>
              <a:t>Work together with graphic designers to create websites that provide a positive user experience. Graphic design artists use their skills to create header images, logos, and mock-ups of whole websites for delivery to clients. This specialised career path offers the opportunity to work with many business development teams to design and create high-quality websites from the beginning.</a:t>
            </a:r>
            <a:endParaRPr sz="1400">
              <a:solidFill>
                <a:schemeClr val="dk2"/>
              </a:solidFill>
              <a:latin typeface="Poppins"/>
              <a:ea typeface="Poppins"/>
              <a:cs typeface="Poppins"/>
              <a:sym typeface="Poppins"/>
            </a:endParaRPr>
          </a:p>
          <a:p>
            <a:pPr marL="457200" lvl="0" indent="-317500" algn="l" rtl="0">
              <a:spcBef>
                <a:spcPts val="0"/>
              </a:spcBef>
              <a:spcAft>
                <a:spcPts val="0"/>
              </a:spcAft>
              <a:buClr>
                <a:schemeClr val="dk2"/>
              </a:buClr>
              <a:buSzPts val="1400"/>
              <a:buFont typeface="Poppins"/>
              <a:buAutoNum type="arabicPeriod" startAt="5"/>
            </a:pPr>
            <a:r>
              <a:rPr lang="en" sz="1400" b="1">
                <a:solidFill>
                  <a:schemeClr val="dk2"/>
                </a:solidFill>
                <a:latin typeface="Poppins"/>
                <a:ea typeface="Poppins"/>
                <a:cs typeface="Poppins"/>
                <a:sym typeface="Poppins"/>
              </a:rPr>
              <a:t>Brand designers: </a:t>
            </a:r>
            <a:r>
              <a:rPr lang="en" sz="1400">
                <a:solidFill>
                  <a:schemeClr val="dk2"/>
                </a:solidFill>
                <a:latin typeface="Poppins"/>
                <a:ea typeface="Poppins"/>
                <a:cs typeface="Poppins"/>
                <a:sym typeface="Poppins"/>
              </a:rPr>
              <a:t>Use graphic design and marketing skills to provide corporate organisations with a clear visual identity. Marketing specialists and graphic designers typically create these branding guidelines using industry research and knowledge to create branding that appeals to the target audience. For example, you may make a new logo, select brand colours and provide information on the correct font, spacing and illustrations for specific purposes.</a:t>
            </a:r>
            <a:endParaRPr sz="1400">
              <a:solidFill>
                <a:schemeClr val="dk2"/>
              </a:solidFill>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Where do graphic designers work?</a:t>
            </a:r>
            <a:endParaRPr/>
          </a:p>
        </p:txBody>
      </p:sp>
      <p:sp>
        <p:nvSpPr>
          <p:cNvPr id="150" name="Google Shape;150;p23"/>
          <p:cNvSpPr txBox="1">
            <a:spLocks noGrp="1"/>
          </p:cNvSpPr>
          <p:nvPr>
            <p:ph type="body" idx="1"/>
          </p:nvPr>
        </p:nvSpPr>
        <p:spPr>
          <a:xfrm>
            <a:off x="729450" y="2078875"/>
            <a:ext cx="7688700" cy="2844900"/>
          </a:xfrm>
          <a:prstGeom prst="rect">
            <a:avLst/>
          </a:prstGeom>
          <a:ln>
            <a:noFill/>
          </a:ln>
        </p:spPr>
        <p:txBody>
          <a:bodyPr spcFirstLastPara="1" wrap="square" lIns="91425" tIns="91425" rIns="91425" bIns="91425" anchor="t" anchorCtr="0">
            <a:normAutofit/>
          </a:bodyPr>
          <a:lstStyle/>
          <a:p>
            <a:pPr marL="457200" lvl="0" indent="-317500" algn="l" rtl="0">
              <a:spcBef>
                <a:spcPts val="0"/>
              </a:spcBef>
              <a:spcAft>
                <a:spcPts val="0"/>
              </a:spcAft>
              <a:buSzPts val="1400"/>
              <a:buFont typeface="Poppins"/>
              <a:buAutoNum type="arabicPeriod"/>
            </a:pPr>
            <a:r>
              <a:rPr lang="en" sz="1400" b="1">
                <a:solidFill>
                  <a:srgbClr val="2D2D2D"/>
                </a:solidFill>
                <a:latin typeface="Poppins"/>
                <a:ea typeface="Poppins"/>
                <a:cs typeface="Poppins"/>
                <a:sym typeface="Poppins"/>
              </a:rPr>
              <a:t>Freelance graphic designers</a:t>
            </a:r>
            <a:endParaRPr sz="1400">
              <a:solidFill>
                <a:srgbClr val="2D2D2D"/>
              </a:solidFill>
              <a:latin typeface="Poppins"/>
              <a:ea typeface="Poppins"/>
              <a:cs typeface="Poppins"/>
              <a:sym typeface="Poppins"/>
            </a:endParaRPr>
          </a:p>
          <a:p>
            <a:pPr marL="457200" lvl="0" indent="0" algn="l" rtl="0">
              <a:spcBef>
                <a:spcPts val="1200"/>
              </a:spcBef>
              <a:spcAft>
                <a:spcPts val="1200"/>
              </a:spcAft>
              <a:buNone/>
            </a:pPr>
            <a:r>
              <a:rPr lang="en" sz="1400">
                <a:solidFill>
                  <a:srgbClr val="2D2D2D"/>
                </a:solidFill>
                <a:latin typeface="Poppins"/>
                <a:ea typeface="Poppins"/>
                <a:cs typeface="Poppins"/>
                <a:sym typeface="Poppins"/>
              </a:rPr>
              <a:t>Work directly with clients as self-employed professionals and receive pay per job.</a:t>
            </a:r>
            <a:r>
              <a:rPr lang="en" sz="1400" b="1">
                <a:solidFill>
                  <a:srgbClr val="2D2D2D"/>
                </a:solidFill>
                <a:latin typeface="Poppins"/>
                <a:ea typeface="Poppins"/>
                <a:cs typeface="Poppins"/>
                <a:sym typeface="Poppins"/>
              </a:rPr>
              <a:t> eg,</a:t>
            </a:r>
            <a:r>
              <a:rPr lang="en" sz="1400">
                <a:solidFill>
                  <a:srgbClr val="2D2D2D"/>
                </a:solidFill>
                <a:latin typeface="Poppins"/>
                <a:ea typeface="Poppins"/>
                <a:cs typeface="Poppins"/>
                <a:sym typeface="Poppins"/>
              </a:rPr>
              <a:t> as a freelancer, you may create an online portfolio and social media channel to advertise your services and encourage clients to work with you. Freelance designers may specialise in a particular industry, such as product design or branding design, or provide a comprehensive service to many sectors. Freelancers may also work for agencies on individual jobs, receiving payment from the agency for contributing to work for their clients.</a:t>
            </a:r>
            <a:endParaRPr sz="1400">
              <a:latin typeface="Poppins"/>
              <a:ea typeface="Poppins"/>
              <a:cs typeface="Poppins"/>
              <a:sym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Where do graphic designers work? cont’d</a:t>
            </a:r>
            <a:endParaRPr/>
          </a:p>
        </p:txBody>
      </p:sp>
      <p:sp>
        <p:nvSpPr>
          <p:cNvPr id="156" name="Google Shape;156;p24"/>
          <p:cNvSpPr txBox="1">
            <a:spLocks noGrp="1"/>
          </p:cNvSpPr>
          <p:nvPr>
            <p:ph type="body" idx="1"/>
          </p:nvPr>
        </p:nvSpPr>
        <p:spPr>
          <a:xfrm>
            <a:off x="729450" y="2078875"/>
            <a:ext cx="7688700" cy="2844900"/>
          </a:xfrm>
          <a:prstGeom prst="rect">
            <a:avLst/>
          </a:prstGeom>
          <a:ln>
            <a:noFill/>
          </a:ln>
        </p:spPr>
        <p:txBody>
          <a:bodyPr spcFirstLastPara="1" wrap="square" lIns="91425" tIns="91425" rIns="91425" bIns="91425" anchor="t" anchorCtr="0">
            <a:normAutofit/>
          </a:bodyPr>
          <a:lstStyle/>
          <a:p>
            <a:pPr marL="457200" lvl="0" indent="-317500" algn="l" rtl="0">
              <a:spcBef>
                <a:spcPts val="0"/>
              </a:spcBef>
              <a:spcAft>
                <a:spcPts val="0"/>
              </a:spcAft>
              <a:buSzPts val="1400"/>
              <a:buFont typeface="Poppins"/>
              <a:buAutoNum type="arabicPeriod" startAt="2"/>
            </a:pPr>
            <a:r>
              <a:rPr lang="en" sz="1400" b="1">
                <a:solidFill>
                  <a:srgbClr val="2D2D2D"/>
                </a:solidFill>
                <a:latin typeface="Poppins"/>
                <a:ea typeface="Poppins"/>
                <a:cs typeface="Poppins"/>
                <a:sym typeface="Poppins"/>
              </a:rPr>
              <a:t>Agency graphic designers</a:t>
            </a:r>
            <a:endParaRPr sz="1400">
              <a:solidFill>
                <a:srgbClr val="2D2D2D"/>
              </a:solidFill>
              <a:latin typeface="Poppins"/>
              <a:ea typeface="Poppins"/>
              <a:cs typeface="Poppins"/>
              <a:sym typeface="Poppins"/>
            </a:endParaRPr>
          </a:p>
          <a:p>
            <a:pPr marL="457200" lvl="0" indent="0" algn="l" rtl="0">
              <a:spcBef>
                <a:spcPts val="1200"/>
              </a:spcBef>
              <a:spcAft>
                <a:spcPts val="1200"/>
              </a:spcAft>
              <a:buNone/>
            </a:pPr>
            <a:r>
              <a:rPr lang="en" sz="1500">
                <a:solidFill>
                  <a:schemeClr val="dk2"/>
                </a:solidFill>
                <a:latin typeface="Arial"/>
                <a:ea typeface="Arial"/>
                <a:cs typeface="Arial"/>
                <a:sym typeface="Arial"/>
              </a:rPr>
              <a:t>G</a:t>
            </a:r>
            <a:r>
              <a:rPr lang="en" sz="1400">
                <a:solidFill>
                  <a:schemeClr val="dk2"/>
                </a:solidFill>
                <a:latin typeface="Poppins"/>
                <a:ea typeface="Poppins"/>
                <a:cs typeface="Poppins"/>
                <a:sym typeface="Poppins"/>
              </a:rPr>
              <a:t>raphic designers working within an agency receive a direct salary while providing work for multiple clients throughout their employment. For example, on one week you may work on a single long-term project for one large client and, on another week, you may work on several smaller orders from other clients. Agency graphic designers typically work in dedicated studios or marketing agency offices, providing services to many industries and specialised sectors.</a:t>
            </a:r>
            <a:endParaRPr sz="1400">
              <a:solidFill>
                <a:schemeClr val="dk2"/>
              </a:solidFill>
              <a:latin typeface="Poppins"/>
              <a:ea typeface="Poppins"/>
              <a:cs typeface="Poppins"/>
              <a:sym typeface="Poppi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Where do graphic designers work? cont’d</a:t>
            </a:r>
            <a:endParaRPr/>
          </a:p>
        </p:txBody>
      </p:sp>
      <p:sp>
        <p:nvSpPr>
          <p:cNvPr id="162" name="Google Shape;162;p25"/>
          <p:cNvSpPr txBox="1">
            <a:spLocks noGrp="1"/>
          </p:cNvSpPr>
          <p:nvPr>
            <p:ph type="body" idx="1"/>
          </p:nvPr>
        </p:nvSpPr>
        <p:spPr>
          <a:xfrm>
            <a:off x="729450" y="2078875"/>
            <a:ext cx="7688700" cy="2844900"/>
          </a:xfrm>
          <a:prstGeom prst="rect">
            <a:avLst/>
          </a:prstGeom>
          <a:ln>
            <a:noFill/>
          </a:ln>
        </p:spPr>
        <p:txBody>
          <a:bodyPr spcFirstLastPara="1" wrap="square" lIns="91425" tIns="91425" rIns="91425" bIns="91425" anchor="t" anchorCtr="0">
            <a:normAutofit/>
          </a:bodyPr>
          <a:lstStyle/>
          <a:p>
            <a:pPr marL="457200" lvl="0" indent="-317500" algn="l" rtl="0">
              <a:spcBef>
                <a:spcPts val="0"/>
              </a:spcBef>
              <a:spcAft>
                <a:spcPts val="0"/>
              </a:spcAft>
              <a:buSzPts val="1400"/>
              <a:buFont typeface="Poppins"/>
              <a:buAutoNum type="arabicPeriod" startAt="3"/>
            </a:pPr>
            <a:r>
              <a:rPr lang="en" sz="1400" b="1">
                <a:solidFill>
                  <a:srgbClr val="2D2D2D"/>
                </a:solidFill>
                <a:latin typeface="Poppins"/>
                <a:ea typeface="Poppins"/>
                <a:cs typeface="Poppins"/>
                <a:sym typeface="Poppins"/>
              </a:rPr>
              <a:t>Inhouse Graphic designers</a:t>
            </a:r>
            <a:endParaRPr sz="1400">
              <a:solidFill>
                <a:srgbClr val="2D2D2D"/>
              </a:solidFill>
              <a:latin typeface="Poppins"/>
              <a:ea typeface="Poppins"/>
              <a:cs typeface="Poppins"/>
              <a:sym typeface="Poppins"/>
            </a:endParaRPr>
          </a:p>
          <a:p>
            <a:pPr marL="457200" lvl="0" indent="0" algn="l" rtl="0">
              <a:spcBef>
                <a:spcPts val="1200"/>
              </a:spcBef>
              <a:spcAft>
                <a:spcPts val="1200"/>
              </a:spcAft>
              <a:buNone/>
            </a:pPr>
            <a:r>
              <a:rPr lang="en" sz="1400">
                <a:solidFill>
                  <a:srgbClr val="2D2D2D"/>
                </a:solidFill>
                <a:latin typeface="Poppins"/>
                <a:ea typeface="Poppins"/>
                <a:cs typeface="Poppins"/>
                <a:sym typeface="Poppins"/>
              </a:rPr>
              <a:t>Companies hire graphic designers to work in-house, typically in the marketing department. Graphic designers who work in-house create imagery and illustrations for one company or may supply imagery to subsidiaries or partners. For example, if a business designs a marketing campaign for social media promotions, an in-house graphic designer creates the imagery for the posts.</a:t>
            </a:r>
            <a:endParaRPr sz="1400">
              <a:solidFill>
                <a:schemeClr val="dk2"/>
              </a:solidFill>
              <a:latin typeface="Poppins"/>
              <a:ea typeface="Poppins"/>
              <a:cs typeface="Poppins"/>
              <a:sym typeface="Poppi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26"/>
          <p:cNvPicPr preferRelativeResize="0"/>
          <p:nvPr/>
        </p:nvPicPr>
        <p:blipFill rotWithShape="1">
          <a:blip r:embed="rId3">
            <a:alphaModFix/>
          </a:blip>
          <a:srcRect t="-2942" r="-2901" b="8020"/>
          <a:stretch/>
        </p:blipFill>
        <p:spPr>
          <a:xfrm>
            <a:off x="2393175" y="988175"/>
            <a:ext cx="3739874" cy="36915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NEXT CLASS</a:t>
            </a:r>
            <a:endParaRPr/>
          </a:p>
        </p:txBody>
      </p:sp>
      <p:sp>
        <p:nvSpPr>
          <p:cNvPr id="173" name="Google Shape;173;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7500" algn="l" rtl="0">
              <a:lnSpc>
                <a:spcPct val="100000"/>
              </a:lnSpc>
              <a:spcBef>
                <a:spcPts val="0"/>
              </a:spcBef>
              <a:spcAft>
                <a:spcPts val="0"/>
              </a:spcAft>
              <a:buClr>
                <a:srgbClr val="000000"/>
              </a:buClr>
              <a:buSzPts val="1400"/>
              <a:buFont typeface="Poppins"/>
              <a:buAutoNum type="arabicPeriod"/>
            </a:pPr>
            <a:r>
              <a:rPr lang="en" sz="1400">
                <a:solidFill>
                  <a:srgbClr val="000000"/>
                </a:solidFill>
                <a:latin typeface="Poppins"/>
                <a:ea typeface="Poppins"/>
                <a:cs typeface="Poppins"/>
                <a:sym typeface="Poppins"/>
              </a:rPr>
              <a:t>ADOBE ILLUSTRATOR interface and all tools</a:t>
            </a:r>
            <a:endParaRPr sz="1400">
              <a:solidFill>
                <a:srgbClr val="000000"/>
              </a:solidFill>
              <a:latin typeface="Poppins"/>
              <a:ea typeface="Poppins"/>
              <a:cs typeface="Poppins"/>
              <a:sym typeface="Poppins"/>
            </a:endParaRPr>
          </a:p>
          <a:p>
            <a:pPr marL="457200" lvl="0" indent="-317500" algn="l" rtl="0">
              <a:lnSpc>
                <a:spcPct val="100000"/>
              </a:lnSpc>
              <a:spcBef>
                <a:spcPts val="0"/>
              </a:spcBef>
              <a:spcAft>
                <a:spcPts val="0"/>
              </a:spcAft>
              <a:buClr>
                <a:srgbClr val="000000"/>
              </a:buClr>
              <a:buSzPts val="1400"/>
              <a:buFont typeface="Poppins"/>
              <a:buAutoNum type="arabicPeriod"/>
            </a:pPr>
            <a:r>
              <a:rPr lang="en" sz="1400">
                <a:solidFill>
                  <a:srgbClr val="000000"/>
                </a:solidFill>
                <a:latin typeface="Poppins"/>
                <a:ea typeface="Poppins"/>
                <a:cs typeface="Poppins"/>
                <a:sym typeface="Poppins"/>
              </a:rPr>
              <a:t>Design building blocks Essentials</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625025" y="13708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Definition</a:t>
            </a:r>
            <a:endParaRPr/>
          </a:p>
        </p:txBody>
      </p:sp>
      <p:sp>
        <p:nvSpPr>
          <p:cNvPr id="93" name="Google Shape;93;p14"/>
          <p:cNvSpPr txBox="1">
            <a:spLocks noGrp="1"/>
          </p:cNvSpPr>
          <p:nvPr>
            <p:ph type="body" idx="1"/>
          </p:nvPr>
        </p:nvSpPr>
        <p:spPr>
          <a:xfrm>
            <a:off x="729450" y="2078875"/>
            <a:ext cx="7688700" cy="2550300"/>
          </a:xfrm>
          <a:prstGeom prst="rect">
            <a:avLst/>
          </a:prstGeom>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None/>
            </a:pPr>
            <a:r>
              <a:rPr lang="en" sz="1450" b="1" dirty="0">
                <a:solidFill>
                  <a:srgbClr val="2B2B2B"/>
                </a:solidFill>
                <a:latin typeface="Poppins"/>
                <a:ea typeface="Poppins"/>
                <a:cs typeface="Poppins"/>
                <a:sym typeface="Poppins"/>
              </a:rPr>
              <a:t>Graphic design</a:t>
            </a:r>
            <a:r>
              <a:rPr lang="en" sz="1450" dirty="0">
                <a:solidFill>
                  <a:srgbClr val="2B2B2B"/>
                </a:solidFill>
                <a:latin typeface="Poppins"/>
                <a:ea typeface="Poppins"/>
                <a:cs typeface="Poppins"/>
                <a:sym typeface="Poppins"/>
              </a:rPr>
              <a:t> is a craft where professionals create visual content to communicate messages.</a:t>
            </a:r>
            <a:endParaRPr sz="1450" dirty="0">
              <a:solidFill>
                <a:srgbClr val="2B2B2B"/>
              </a:solidFill>
              <a:latin typeface="Poppins"/>
              <a:ea typeface="Poppins"/>
              <a:cs typeface="Poppins"/>
              <a:sym typeface="Poppins"/>
            </a:endParaRPr>
          </a:p>
          <a:p>
            <a:pPr marL="0" lvl="0" indent="0" algn="l" rtl="0">
              <a:spcBef>
                <a:spcPts val="1200"/>
              </a:spcBef>
              <a:spcAft>
                <a:spcPts val="0"/>
              </a:spcAft>
              <a:buNone/>
            </a:pPr>
            <a:r>
              <a:rPr lang="en" sz="1450" dirty="0">
                <a:solidFill>
                  <a:srgbClr val="2B2B2B"/>
                </a:solidFill>
                <a:latin typeface="Poppins"/>
                <a:ea typeface="Poppins"/>
                <a:cs typeface="Poppins"/>
                <a:sym typeface="Poppins"/>
              </a:rPr>
              <a:t>By applying visual hierarchy and page layout techniques, designers use typography and pictures to meet user's’ specific needs and focus on the logic of displaying elements in interactive designs, to optimize the user experience.</a:t>
            </a:r>
            <a:endParaRPr sz="1450" dirty="0">
              <a:solidFill>
                <a:srgbClr val="2B2B2B"/>
              </a:solidFill>
              <a:latin typeface="Poppins"/>
              <a:ea typeface="Poppins"/>
              <a:cs typeface="Poppins"/>
              <a:sym typeface="Poppins"/>
            </a:endParaRPr>
          </a:p>
          <a:p>
            <a:pPr marL="0" lvl="0" indent="0" algn="l" rtl="0">
              <a:spcBef>
                <a:spcPts val="12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About Graphic Design</a:t>
            </a:r>
            <a:endParaRPr/>
          </a:p>
        </p:txBody>
      </p:sp>
      <p:sp>
        <p:nvSpPr>
          <p:cNvPr id="99" name="Google Shape;99;p15"/>
          <p:cNvSpPr txBox="1">
            <a:spLocks noGrp="1"/>
          </p:cNvSpPr>
          <p:nvPr>
            <p:ph type="body" idx="1"/>
          </p:nvPr>
        </p:nvSpPr>
        <p:spPr>
          <a:xfrm>
            <a:off x="727650" y="2004350"/>
            <a:ext cx="7688700" cy="20274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1450">
                <a:solidFill>
                  <a:srgbClr val="2B2B2B"/>
                </a:solidFill>
                <a:latin typeface="Poppins"/>
                <a:ea typeface="Poppins"/>
                <a:cs typeface="Poppins"/>
                <a:sym typeface="Poppins"/>
              </a:rPr>
              <a:t> It covers a range of activities including poster design, book design, business card designs, brand package designs, logo creation etc. </a:t>
            </a:r>
            <a:endParaRPr sz="1450">
              <a:solidFill>
                <a:srgbClr val="2B2B2B"/>
              </a:solidFill>
              <a:latin typeface="Poppins"/>
              <a:ea typeface="Poppins"/>
              <a:cs typeface="Poppins"/>
              <a:sym typeface="Poppins"/>
            </a:endParaRPr>
          </a:p>
          <a:p>
            <a:pPr marL="0" lvl="0" indent="0" algn="l" rtl="0">
              <a:spcBef>
                <a:spcPts val="1200"/>
              </a:spcBef>
              <a:spcAft>
                <a:spcPts val="1200"/>
              </a:spcAft>
              <a:buNone/>
            </a:pPr>
            <a:r>
              <a:rPr lang="en" sz="1450">
                <a:solidFill>
                  <a:srgbClr val="2B2B2B"/>
                </a:solidFill>
                <a:latin typeface="Poppins"/>
                <a:ea typeface="Poppins"/>
                <a:cs typeface="Poppins"/>
                <a:sym typeface="Poppins"/>
              </a:rPr>
              <a:t>Graphic design in this sense concerns aesthetic appeal and marketing. Graphic designers attract viewers using images, color and typography.</a:t>
            </a:r>
            <a:endParaRPr sz="1400">
              <a:solidFill>
                <a:schemeClr val="dk2"/>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7650" y="1251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Graphic Design is emotional</a:t>
            </a:r>
            <a:endParaRPr dirty="0"/>
          </a:p>
        </p:txBody>
      </p:sp>
      <p:sp>
        <p:nvSpPr>
          <p:cNvPr id="105" name="Google Shape;105;p16"/>
          <p:cNvSpPr txBox="1"/>
          <p:nvPr/>
        </p:nvSpPr>
        <p:spPr>
          <a:xfrm>
            <a:off x="485900" y="1718975"/>
            <a:ext cx="8199600" cy="3263940"/>
          </a:xfrm>
          <a:prstGeom prst="rect">
            <a:avLst/>
          </a:prstGeom>
          <a:noFill/>
          <a:ln>
            <a:noFill/>
          </a:ln>
        </p:spPr>
        <p:txBody>
          <a:bodyPr spcFirstLastPara="1" wrap="square" lIns="91425" tIns="91425" rIns="91425" bIns="91425" anchor="t" anchorCtr="0">
            <a:spAutoFit/>
          </a:bodyPr>
          <a:lstStyle/>
          <a:p>
            <a:pPr marL="457200" lvl="0" indent="-320675" algn="l" rtl="0">
              <a:lnSpc>
                <a:spcPct val="115000"/>
              </a:lnSpc>
              <a:spcBef>
                <a:spcPts val="0"/>
              </a:spcBef>
              <a:spcAft>
                <a:spcPts val="0"/>
              </a:spcAft>
              <a:buClr>
                <a:srgbClr val="2B2B2B"/>
              </a:buClr>
              <a:buSzPts val="1450"/>
              <a:buFont typeface="Poppins"/>
              <a:buChar char="●"/>
            </a:pPr>
            <a:r>
              <a:rPr lang="en" sz="1450" dirty="0">
                <a:solidFill>
                  <a:srgbClr val="2B2B2B"/>
                </a:solidFill>
                <a:latin typeface="Poppins"/>
                <a:ea typeface="Poppins"/>
                <a:cs typeface="Poppins"/>
                <a:sym typeface="Poppins"/>
              </a:rPr>
              <a:t>You must design with interactive software </a:t>
            </a:r>
            <a:r>
              <a:rPr lang="en" sz="1450" b="1" dirty="0">
                <a:solidFill>
                  <a:srgbClr val="2B2B2B"/>
                </a:solidFill>
                <a:latin typeface="Poppins"/>
                <a:ea typeface="Poppins"/>
                <a:cs typeface="Poppins"/>
                <a:sym typeface="Poppins"/>
              </a:rPr>
              <a:t>eg</a:t>
            </a:r>
            <a:r>
              <a:rPr lang="en" sz="1450" dirty="0">
                <a:solidFill>
                  <a:srgbClr val="2B2B2B"/>
                </a:solidFill>
                <a:latin typeface="Poppins"/>
                <a:ea typeface="Poppins"/>
                <a:cs typeface="Poppins"/>
                <a:sym typeface="Poppins"/>
              </a:rPr>
              <a:t> Adobe Suite, Phone apps etc,</a:t>
            </a:r>
            <a:endParaRPr sz="1450" dirty="0">
              <a:solidFill>
                <a:srgbClr val="2B2B2B"/>
              </a:solidFill>
              <a:latin typeface="Poppins"/>
              <a:ea typeface="Poppins"/>
              <a:cs typeface="Poppins"/>
              <a:sym typeface="Poppins"/>
            </a:endParaRPr>
          </a:p>
          <a:p>
            <a:pPr marL="457200" lvl="0" indent="-320675" algn="l" rtl="0">
              <a:lnSpc>
                <a:spcPct val="115000"/>
              </a:lnSpc>
              <a:spcBef>
                <a:spcPts val="0"/>
              </a:spcBef>
              <a:spcAft>
                <a:spcPts val="0"/>
              </a:spcAft>
              <a:buSzPts val="1450"/>
              <a:buFont typeface="Poppins"/>
              <a:buChar char="●"/>
            </a:pPr>
            <a:r>
              <a:rPr lang="en" sz="1450" dirty="0">
                <a:solidFill>
                  <a:srgbClr val="2B2B2B"/>
                </a:solidFill>
                <a:latin typeface="Poppins"/>
                <a:ea typeface="Poppins"/>
                <a:cs typeface="Poppins"/>
                <a:sym typeface="Poppins"/>
              </a:rPr>
              <a:t>Graphic design revolves around old principles. It’s crucial that you strike the right chord with users from their first glance—hence graphic design’s correspondence with emotional design.</a:t>
            </a:r>
            <a:endParaRPr sz="1450" dirty="0">
              <a:solidFill>
                <a:srgbClr val="2B2B2B"/>
              </a:solidFill>
              <a:latin typeface="Poppins"/>
              <a:ea typeface="Poppins"/>
              <a:cs typeface="Poppins"/>
              <a:sym typeface="Poppins"/>
            </a:endParaRPr>
          </a:p>
          <a:p>
            <a:pPr marL="457200" lvl="0" indent="-320675" algn="l" rtl="0">
              <a:lnSpc>
                <a:spcPct val="115000"/>
              </a:lnSpc>
              <a:spcBef>
                <a:spcPts val="0"/>
              </a:spcBef>
              <a:spcAft>
                <a:spcPts val="0"/>
              </a:spcAft>
              <a:buClr>
                <a:srgbClr val="2B2B2B"/>
              </a:buClr>
              <a:buSzPts val="1450"/>
              <a:buFont typeface="Poppins"/>
              <a:buChar char="●"/>
            </a:pPr>
            <a:r>
              <a:rPr lang="en" sz="1450" dirty="0">
                <a:solidFill>
                  <a:srgbClr val="2B2B2B"/>
                </a:solidFill>
                <a:latin typeface="Poppins"/>
                <a:ea typeface="Poppins"/>
                <a:cs typeface="Poppins"/>
                <a:sym typeface="Poppins"/>
              </a:rPr>
              <a:t>As a graphic designer, then, you should </a:t>
            </a:r>
            <a:r>
              <a:rPr lang="en" sz="1450" b="1" dirty="0">
                <a:solidFill>
                  <a:srgbClr val="2B2B2B"/>
                </a:solidFill>
                <a:latin typeface="Poppins"/>
                <a:ea typeface="Poppins"/>
                <a:cs typeface="Poppins"/>
                <a:sym typeface="Poppins"/>
              </a:rPr>
              <a:t>have a firm understanding of color theory and how vital the right choice of color scheme is. Color choices must reflect not only the organization</a:t>
            </a:r>
            <a:r>
              <a:rPr lang="en" sz="1450" dirty="0">
                <a:solidFill>
                  <a:srgbClr val="2B2B2B"/>
                </a:solidFill>
                <a:latin typeface="Poppins"/>
                <a:ea typeface="Poppins"/>
                <a:cs typeface="Poppins"/>
                <a:sym typeface="Poppins"/>
              </a:rPr>
              <a:t> (e.g., blue suites banking, health etc) </a:t>
            </a:r>
            <a:r>
              <a:rPr lang="en" sz="1450" b="1" dirty="0">
                <a:solidFill>
                  <a:srgbClr val="2B2B2B"/>
                </a:solidFill>
                <a:latin typeface="Poppins"/>
                <a:ea typeface="Poppins"/>
                <a:cs typeface="Poppins"/>
                <a:sym typeface="Poppins"/>
              </a:rPr>
              <a:t>but also users’ expectations</a:t>
            </a:r>
            <a:r>
              <a:rPr lang="en" sz="1450" dirty="0">
                <a:solidFill>
                  <a:srgbClr val="2B2B2B"/>
                </a:solidFill>
                <a:latin typeface="Poppins"/>
                <a:ea typeface="Poppins"/>
                <a:cs typeface="Poppins"/>
                <a:sym typeface="Poppins"/>
              </a:rPr>
              <a:t> (e.g., red for alerts; green for notifications to proceed). </a:t>
            </a:r>
            <a:endParaRPr sz="1450" dirty="0">
              <a:solidFill>
                <a:srgbClr val="2B2B2B"/>
              </a:solidFill>
              <a:latin typeface="Poppins"/>
              <a:ea typeface="Poppins"/>
              <a:cs typeface="Poppins"/>
              <a:sym typeface="Poppins"/>
            </a:endParaRPr>
          </a:p>
          <a:p>
            <a:pPr marL="457200" lvl="0" indent="-320675" algn="l" rtl="0">
              <a:lnSpc>
                <a:spcPct val="115000"/>
              </a:lnSpc>
              <a:spcBef>
                <a:spcPts val="0"/>
              </a:spcBef>
              <a:spcAft>
                <a:spcPts val="0"/>
              </a:spcAft>
              <a:buClr>
                <a:srgbClr val="2B2B2B"/>
              </a:buClr>
              <a:buSzPts val="1450"/>
              <a:buFont typeface="Poppins"/>
              <a:buChar char="●"/>
            </a:pPr>
            <a:r>
              <a:rPr lang="en" sz="1450" dirty="0">
                <a:solidFill>
                  <a:srgbClr val="2B2B2B"/>
                </a:solidFill>
                <a:latin typeface="Poppins"/>
                <a:ea typeface="Poppins"/>
                <a:cs typeface="Poppins"/>
                <a:sym typeface="Poppins"/>
              </a:rPr>
              <a:t>You should </a:t>
            </a:r>
            <a:r>
              <a:rPr lang="en" sz="1450" b="1" dirty="0">
                <a:solidFill>
                  <a:srgbClr val="2B2B2B"/>
                </a:solidFill>
                <a:latin typeface="Poppins"/>
                <a:ea typeface="Poppins"/>
                <a:cs typeface="Poppins"/>
                <a:sym typeface="Poppins"/>
              </a:rPr>
              <a:t>design with an eye for how elements match the tone</a:t>
            </a:r>
            <a:r>
              <a:rPr lang="en" sz="1450" dirty="0">
                <a:solidFill>
                  <a:srgbClr val="2B2B2B"/>
                </a:solidFill>
                <a:latin typeface="Poppins"/>
                <a:ea typeface="Poppins"/>
                <a:cs typeface="Poppins"/>
                <a:sym typeface="Poppins"/>
              </a:rPr>
              <a:t> (e.g., sans-serif fonts for excitement or happiness). </a:t>
            </a:r>
            <a:endParaRPr sz="1450" dirty="0">
              <a:solidFill>
                <a:srgbClr val="2B2B2B"/>
              </a:solidFill>
              <a:latin typeface="Poppins"/>
              <a:ea typeface="Poppins"/>
              <a:cs typeface="Poppins"/>
              <a:sym typeface="Poppins"/>
            </a:endParaRPr>
          </a:p>
          <a:p>
            <a:pPr marL="457200" lvl="0" indent="-320675" algn="l" rtl="0">
              <a:lnSpc>
                <a:spcPct val="115000"/>
              </a:lnSpc>
              <a:spcBef>
                <a:spcPts val="0"/>
              </a:spcBef>
              <a:spcAft>
                <a:spcPts val="0"/>
              </a:spcAft>
              <a:buClr>
                <a:srgbClr val="2B2B2B"/>
              </a:buClr>
              <a:buSzPts val="1450"/>
              <a:buFont typeface="Poppins"/>
              <a:buChar char="●"/>
            </a:pPr>
            <a:r>
              <a:rPr lang="en" sz="1450" dirty="0">
                <a:solidFill>
                  <a:srgbClr val="2B2B2B"/>
                </a:solidFill>
                <a:latin typeface="Poppins"/>
                <a:ea typeface="Poppins"/>
                <a:cs typeface="Poppins"/>
                <a:sym typeface="Poppins"/>
              </a:rPr>
              <a:t>You also need to </a:t>
            </a:r>
            <a:r>
              <a:rPr lang="en" sz="1450" b="1" dirty="0">
                <a:solidFill>
                  <a:srgbClr val="2B2B2B"/>
                </a:solidFill>
                <a:latin typeface="Poppins"/>
                <a:ea typeface="Poppins"/>
                <a:cs typeface="Poppins"/>
                <a:sym typeface="Poppins"/>
              </a:rPr>
              <a:t>design for the overall effect</a:t>
            </a:r>
            <a:r>
              <a:rPr lang="en" sz="1450" dirty="0">
                <a:solidFill>
                  <a:srgbClr val="2B2B2B"/>
                </a:solidFill>
                <a:latin typeface="Poppins"/>
                <a:ea typeface="Poppins"/>
                <a:cs typeface="Poppins"/>
                <a:sym typeface="Poppins"/>
              </a:rPr>
              <a:t>, and note how you shape users’ emotions as you guide them from, for instance, a landing page to a call to action.</a:t>
            </a:r>
            <a:endParaRPr sz="1500" dirty="0">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49"/>
            <a:ext cx="2945875" cy="84352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Graphic Design is</a:t>
            </a:r>
            <a:br>
              <a:rPr lang="en" dirty="0"/>
            </a:br>
            <a:r>
              <a:rPr lang="en" dirty="0"/>
              <a:t>emotional</a:t>
            </a:r>
            <a:endParaRPr dirty="0"/>
          </a:p>
        </p:txBody>
      </p:sp>
      <p:sp>
        <p:nvSpPr>
          <p:cNvPr id="111" name="Google Shape;111;p17"/>
          <p:cNvSpPr txBox="1"/>
          <p:nvPr/>
        </p:nvSpPr>
        <p:spPr>
          <a:xfrm>
            <a:off x="846314" y="2366101"/>
            <a:ext cx="27789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50" i="1" dirty="0">
                <a:solidFill>
                  <a:srgbClr val="980000"/>
                </a:solidFill>
                <a:latin typeface="Poppins"/>
                <a:ea typeface="Poppins"/>
                <a:cs typeface="Poppins"/>
                <a:sym typeface="Poppins"/>
              </a:rPr>
              <a:t>Everything has a personality: everything sends an emotional signal. Even where this was not the intention of the designer, the people who view the website infer personalities and experience emotions.”</a:t>
            </a:r>
            <a:endParaRPr dirty="0">
              <a:solidFill>
                <a:srgbClr val="980000"/>
              </a:solidFill>
              <a:latin typeface="Poppins"/>
              <a:ea typeface="Poppins"/>
              <a:cs typeface="Poppins"/>
              <a:sym typeface="Poppins"/>
            </a:endParaRPr>
          </a:p>
        </p:txBody>
      </p:sp>
      <p:pic>
        <p:nvPicPr>
          <p:cNvPr id="112" name="Google Shape;112;p17"/>
          <p:cNvPicPr preferRelativeResize="0"/>
          <p:nvPr/>
        </p:nvPicPr>
        <p:blipFill>
          <a:blip r:embed="rId3">
            <a:alphaModFix/>
          </a:blip>
          <a:stretch>
            <a:fillRect/>
          </a:stretch>
        </p:blipFill>
        <p:spPr>
          <a:xfrm>
            <a:off x="4142749" y="1201479"/>
            <a:ext cx="1587901" cy="1557265"/>
          </a:xfrm>
          <a:prstGeom prst="rect">
            <a:avLst/>
          </a:prstGeom>
          <a:noFill/>
          <a:ln>
            <a:noFill/>
          </a:ln>
        </p:spPr>
      </p:pic>
      <p:pic>
        <p:nvPicPr>
          <p:cNvPr id="113" name="Google Shape;113;p17"/>
          <p:cNvPicPr preferRelativeResize="0"/>
          <p:nvPr/>
        </p:nvPicPr>
        <p:blipFill>
          <a:blip r:embed="rId4">
            <a:alphaModFix/>
          </a:blip>
          <a:stretch>
            <a:fillRect/>
          </a:stretch>
        </p:blipFill>
        <p:spPr>
          <a:xfrm>
            <a:off x="6134131" y="1113755"/>
            <a:ext cx="1711450" cy="1716819"/>
          </a:xfrm>
          <a:prstGeom prst="rect">
            <a:avLst/>
          </a:prstGeom>
          <a:noFill/>
          <a:ln>
            <a:noFill/>
          </a:ln>
        </p:spPr>
      </p:pic>
      <p:pic>
        <p:nvPicPr>
          <p:cNvPr id="114" name="Google Shape;114;p17"/>
          <p:cNvPicPr preferRelativeResize="0"/>
          <p:nvPr/>
        </p:nvPicPr>
        <p:blipFill>
          <a:blip r:embed="rId5">
            <a:alphaModFix/>
          </a:blip>
          <a:stretch>
            <a:fillRect/>
          </a:stretch>
        </p:blipFill>
        <p:spPr>
          <a:xfrm>
            <a:off x="5730651" y="2824566"/>
            <a:ext cx="2233135" cy="1926519"/>
          </a:xfrm>
          <a:prstGeom prst="rect">
            <a:avLst/>
          </a:prstGeom>
          <a:noFill/>
          <a:ln>
            <a:noFill/>
          </a:ln>
        </p:spPr>
      </p:pic>
      <p:pic>
        <p:nvPicPr>
          <p:cNvPr id="3" name="Picture 2">
            <a:extLst>
              <a:ext uri="{FF2B5EF4-FFF2-40B4-BE49-F238E27FC236}">
                <a16:creationId xmlns:a16="http://schemas.microsoft.com/office/drawing/2014/main" id="{AD849243-5A2C-63A1-439A-A8087E566737}"/>
              </a:ext>
            </a:extLst>
          </p:cNvPr>
          <p:cNvPicPr>
            <a:picLocks noChangeAspect="1"/>
          </p:cNvPicPr>
          <p:nvPr/>
        </p:nvPicPr>
        <p:blipFill>
          <a:blip r:embed="rId6"/>
          <a:stretch>
            <a:fillRect/>
          </a:stretch>
        </p:blipFill>
        <p:spPr>
          <a:xfrm>
            <a:off x="4019200" y="2929415"/>
            <a:ext cx="1711450" cy="18216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Softwares to use - Install</a:t>
            </a:r>
            <a:endParaRPr/>
          </a:p>
        </p:txBody>
      </p:sp>
      <p:sp>
        <p:nvSpPr>
          <p:cNvPr id="120" name="Google Shape;120;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rgbClr val="980000"/>
              </a:buClr>
              <a:buSzPts val="1400"/>
              <a:buFont typeface="Poppins"/>
              <a:buAutoNum type="arabicPeriod"/>
            </a:pPr>
            <a:r>
              <a:rPr lang="en" sz="1400" b="1">
                <a:solidFill>
                  <a:srgbClr val="980000"/>
                </a:solidFill>
                <a:latin typeface="Poppins"/>
                <a:ea typeface="Poppins"/>
                <a:cs typeface="Poppins"/>
                <a:sym typeface="Poppins"/>
              </a:rPr>
              <a:t>Adobe Illustrator</a:t>
            </a:r>
            <a:endParaRPr sz="1400" b="1">
              <a:solidFill>
                <a:srgbClr val="980000"/>
              </a:solidFill>
              <a:latin typeface="Poppins"/>
              <a:ea typeface="Poppins"/>
              <a:cs typeface="Poppins"/>
              <a:sym typeface="Poppins"/>
            </a:endParaRPr>
          </a:p>
          <a:p>
            <a:pPr marL="457200" lvl="0" indent="-317500" algn="l" rtl="0">
              <a:spcBef>
                <a:spcPts val="0"/>
              </a:spcBef>
              <a:spcAft>
                <a:spcPts val="0"/>
              </a:spcAft>
              <a:buClr>
                <a:schemeClr val="dk2"/>
              </a:buClr>
              <a:buSzPts val="1400"/>
              <a:buFont typeface="Poppins"/>
              <a:buAutoNum type="arabicPeriod"/>
            </a:pPr>
            <a:r>
              <a:rPr lang="en" sz="1400">
                <a:solidFill>
                  <a:schemeClr val="dk2"/>
                </a:solidFill>
                <a:latin typeface="Poppins"/>
                <a:ea typeface="Poppins"/>
                <a:cs typeface="Poppins"/>
                <a:sym typeface="Poppins"/>
              </a:rPr>
              <a:t>Adobe Photoshop</a:t>
            </a:r>
            <a:endParaRPr sz="1400">
              <a:solidFill>
                <a:schemeClr val="dk2"/>
              </a:solidFill>
              <a:latin typeface="Poppins"/>
              <a:ea typeface="Poppins"/>
              <a:cs typeface="Poppins"/>
              <a:sym typeface="Poppins"/>
            </a:endParaRPr>
          </a:p>
          <a:p>
            <a:pPr marL="457200" lvl="0" indent="-317500" algn="l" rtl="0">
              <a:spcBef>
                <a:spcPts val="0"/>
              </a:spcBef>
              <a:spcAft>
                <a:spcPts val="0"/>
              </a:spcAft>
              <a:buClr>
                <a:schemeClr val="dk2"/>
              </a:buClr>
              <a:buSzPts val="1400"/>
              <a:buFont typeface="Poppins"/>
              <a:buAutoNum type="arabicPeriod"/>
            </a:pPr>
            <a:r>
              <a:rPr lang="en" sz="1400">
                <a:solidFill>
                  <a:schemeClr val="dk2"/>
                </a:solidFill>
                <a:latin typeface="Poppins"/>
                <a:ea typeface="Poppins"/>
                <a:cs typeface="Poppins"/>
                <a:sym typeface="Poppins"/>
              </a:rPr>
              <a:t>Sketch etc</a:t>
            </a:r>
            <a:endParaRPr sz="1400">
              <a:solidFill>
                <a:schemeClr val="dk2"/>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Roles of  Graphic Designer/Career paths</a:t>
            </a:r>
            <a:endParaRPr sz="1488"/>
          </a:p>
        </p:txBody>
      </p:sp>
      <p:sp>
        <p:nvSpPr>
          <p:cNvPr id="126" name="Google Shape;126;p19"/>
          <p:cNvSpPr txBox="1"/>
          <p:nvPr/>
        </p:nvSpPr>
        <p:spPr>
          <a:xfrm>
            <a:off x="875875" y="2068575"/>
            <a:ext cx="7828800" cy="2644800"/>
          </a:xfrm>
          <a:prstGeom prst="rect">
            <a:avLst/>
          </a:prstGeom>
          <a:noFill/>
          <a:ln>
            <a:noFill/>
          </a:ln>
        </p:spPr>
        <p:txBody>
          <a:bodyPr spcFirstLastPara="1" wrap="square" lIns="91425" tIns="91425" rIns="91425" bIns="91425" anchor="t" anchorCtr="0">
            <a:spAutoFit/>
          </a:bodyPr>
          <a:lstStyle/>
          <a:p>
            <a:pPr marL="457200" lvl="0" indent="-317500" algn="l" rtl="0">
              <a:lnSpc>
                <a:spcPct val="125000"/>
              </a:lnSpc>
              <a:spcBef>
                <a:spcPts val="1400"/>
              </a:spcBef>
              <a:spcAft>
                <a:spcPts val="0"/>
              </a:spcAft>
              <a:buClr>
                <a:srgbClr val="2D2D2D"/>
              </a:buClr>
              <a:buSzPts val="1400"/>
              <a:buFont typeface="Poppins"/>
              <a:buAutoNum type="arabicPeriod"/>
            </a:pPr>
            <a:r>
              <a:rPr lang="en" b="1">
                <a:solidFill>
                  <a:srgbClr val="2D2D2D"/>
                </a:solidFill>
                <a:latin typeface="Poppins"/>
                <a:ea typeface="Poppins"/>
                <a:cs typeface="Poppins"/>
                <a:sym typeface="Poppins"/>
              </a:rPr>
              <a:t>Junior graphic designer: </a:t>
            </a:r>
            <a:r>
              <a:rPr lang="en">
                <a:solidFill>
                  <a:srgbClr val="2D2D2D"/>
                </a:solidFill>
                <a:latin typeface="Poppins"/>
                <a:ea typeface="Poppins"/>
                <a:cs typeface="Poppins"/>
                <a:sym typeface="Poppins"/>
              </a:rPr>
              <a:t>A newly qualified professional who may not have much experience in a working environment. </a:t>
            </a:r>
            <a:endParaRPr>
              <a:solidFill>
                <a:srgbClr val="2D2D2D"/>
              </a:solidFill>
              <a:latin typeface="Poppins"/>
              <a:ea typeface="Poppins"/>
              <a:cs typeface="Poppins"/>
              <a:sym typeface="Poppins"/>
            </a:endParaRPr>
          </a:p>
          <a:p>
            <a:pPr marL="457200" lvl="0" indent="0" algn="l" rtl="0">
              <a:lnSpc>
                <a:spcPct val="125000"/>
              </a:lnSpc>
              <a:spcBef>
                <a:spcPts val="1400"/>
              </a:spcBef>
              <a:spcAft>
                <a:spcPts val="0"/>
              </a:spcAft>
              <a:buNone/>
            </a:pPr>
            <a:r>
              <a:rPr lang="en">
                <a:solidFill>
                  <a:srgbClr val="2D2D2D"/>
                </a:solidFill>
                <a:latin typeface="Poppins"/>
                <a:ea typeface="Poppins"/>
                <a:cs typeface="Poppins"/>
                <a:sym typeface="Poppins"/>
              </a:rPr>
              <a:t>This entry-level role may include minor work such as adjusting typefaces, correcting colour and creating logos.</a:t>
            </a:r>
            <a:endParaRPr>
              <a:solidFill>
                <a:srgbClr val="2D2D2D"/>
              </a:solidFill>
              <a:latin typeface="Poppins"/>
              <a:ea typeface="Poppins"/>
              <a:cs typeface="Poppins"/>
              <a:sym typeface="Poppins"/>
            </a:endParaRPr>
          </a:p>
          <a:p>
            <a:pPr marL="457200" lvl="0" indent="-317500" algn="l" rtl="0">
              <a:lnSpc>
                <a:spcPct val="125000"/>
              </a:lnSpc>
              <a:spcBef>
                <a:spcPts val="1400"/>
              </a:spcBef>
              <a:spcAft>
                <a:spcPts val="0"/>
              </a:spcAft>
              <a:buClr>
                <a:srgbClr val="2D2D2D"/>
              </a:buClr>
              <a:buSzPts val="1400"/>
              <a:buFont typeface="Poppins"/>
              <a:buAutoNum type="arabicPeriod"/>
            </a:pPr>
            <a:r>
              <a:rPr lang="en" b="1">
                <a:solidFill>
                  <a:srgbClr val="2D2D2D"/>
                </a:solidFill>
                <a:latin typeface="Poppins"/>
                <a:ea typeface="Poppins"/>
                <a:cs typeface="Poppins"/>
                <a:sym typeface="Poppins"/>
              </a:rPr>
              <a:t>Graphic Designer</a:t>
            </a:r>
            <a:r>
              <a:rPr lang="en">
                <a:solidFill>
                  <a:srgbClr val="2D2D2D"/>
                </a:solidFill>
                <a:latin typeface="Poppins"/>
                <a:ea typeface="Poppins"/>
                <a:cs typeface="Poppins"/>
                <a:sym typeface="Poppins"/>
              </a:rPr>
              <a:t>:  Has the experience and skills to cover a wide range of responsibilities in the workplace.  Typical duties for this role include working directly with clients, creating artwork independently and creating concepts for approval, with some supervision from senior staff members.</a:t>
            </a:r>
            <a:endParaRPr>
              <a:solidFill>
                <a:srgbClr val="2D2D2D"/>
              </a:solidFill>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Career paths cont’d</a:t>
            </a:r>
            <a:endParaRPr/>
          </a:p>
        </p:txBody>
      </p:sp>
      <p:sp>
        <p:nvSpPr>
          <p:cNvPr id="132" name="Google Shape;132;p20"/>
          <p:cNvSpPr txBox="1">
            <a:spLocks noGrp="1"/>
          </p:cNvSpPr>
          <p:nvPr>
            <p:ph type="body" idx="1"/>
          </p:nvPr>
        </p:nvSpPr>
        <p:spPr>
          <a:xfrm>
            <a:off x="729450" y="1853850"/>
            <a:ext cx="8199000" cy="3181800"/>
          </a:xfrm>
          <a:prstGeom prst="rect">
            <a:avLst/>
          </a:prstGeom>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2"/>
              </a:buClr>
              <a:buSzPts val="1400"/>
              <a:buFont typeface="Poppins"/>
              <a:buAutoNum type="arabicPeriod" startAt="3"/>
            </a:pPr>
            <a:r>
              <a:rPr lang="en" sz="1400" b="1">
                <a:solidFill>
                  <a:schemeClr val="dk2"/>
                </a:solidFill>
                <a:latin typeface="Poppins"/>
                <a:ea typeface="Poppins"/>
                <a:cs typeface="Poppins"/>
                <a:sym typeface="Poppins"/>
              </a:rPr>
              <a:t>Senior Graphic Designer:</a:t>
            </a:r>
            <a:r>
              <a:rPr lang="en" sz="1400">
                <a:solidFill>
                  <a:schemeClr val="dk2"/>
                </a:solidFill>
                <a:latin typeface="Poppins"/>
                <a:ea typeface="Poppins"/>
                <a:cs typeface="Poppins"/>
                <a:sym typeface="Poppins"/>
              </a:rPr>
              <a:t> Have more experience and knowledge of how to work in the visual design field. These  may oversee the work of more junior employees and offer guidance and mentorship for improvement. </a:t>
            </a:r>
            <a:endParaRPr sz="1400">
              <a:solidFill>
                <a:schemeClr val="dk2"/>
              </a:solidFill>
              <a:latin typeface="Poppins"/>
              <a:ea typeface="Poppins"/>
              <a:cs typeface="Poppins"/>
              <a:sym typeface="Poppins"/>
            </a:endParaRPr>
          </a:p>
          <a:p>
            <a:pPr marL="457200" lvl="0" indent="0" algn="l" rtl="0">
              <a:spcBef>
                <a:spcPts val="1200"/>
              </a:spcBef>
              <a:spcAft>
                <a:spcPts val="0"/>
              </a:spcAft>
              <a:buNone/>
            </a:pPr>
            <a:r>
              <a:rPr lang="en" sz="1400">
                <a:solidFill>
                  <a:schemeClr val="dk2"/>
                </a:solidFill>
                <a:latin typeface="Poppins"/>
                <a:ea typeface="Poppins"/>
                <a:cs typeface="Poppins"/>
                <a:sym typeface="Poppins"/>
              </a:rPr>
              <a:t>Have less input from management and may independently meet with clients and cover every aspect of design from conceptualisation to delivery.</a:t>
            </a:r>
            <a:endParaRPr sz="1400">
              <a:solidFill>
                <a:schemeClr val="dk2"/>
              </a:solidFill>
              <a:latin typeface="Poppins"/>
              <a:ea typeface="Poppins"/>
              <a:cs typeface="Poppins"/>
              <a:sym typeface="Poppins"/>
            </a:endParaRPr>
          </a:p>
          <a:p>
            <a:pPr marL="457200" lvl="0" indent="-317500" algn="l" rtl="0">
              <a:spcBef>
                <a:spcPts val="1200"/>
              </a:spcBef>
              <a:spcAft>
                <a:spcPts val="0"/>
              </a:spcAft>
              <a:buClr>
                <a:schemeClr val="dk2"/>
              </a:buClr>
              <a:buSzPts val="1400"/>
              <a:buFont typeface="Poppins"/>
              <a:buAutoNum type="arabicPeriod" startAt="3"/>
            </a:pPr>
            <a:r>
              <a:rPr lang="en" sz="1400" b="1">
                <a:solidFill>
                  <a:schemeClr val="dk2"/>
                </a:solidFill>
                <a:latin typeface="Poppins"/>
                <a:ea typeface="Poppins"/>
                <a:cs typeface="Poppins"/>
                <a:sym typeface="Poppins"/>
              </a:rPr>
              <a:t>Product Designer: </a:t>
            </a:r>
            <a:r>
              <a:rPr lang="en" sz="1400">
                <a:solidFill>
                  <a:schemeClr val="dk2"/>
                </a:solidFill>
                <a:latin typeface="Poppins"/>
                <a:ea typeface="Poppins"/>
                <a:cs typeface="Poppins"/>
                <a:sym typeface="Poppins"/>
              </a:rPr>
              <a:t>Use their expertise to create the shape, structure and design of products sold to consumers.eg a toy company may hire a graphic designer to create artwork for the outside of the box for a toy, providing a picture to represent what the toy looks like once assembled.  May work on the product's design, such as the colours used, the shape of packaging and finer, small elements of designs such as decals and minor illustrations.</a:t>
            </a:r>
            <a:endParaRPr sz="1400">
              <a:solidFill>
                <a:schemeClr val="dk2"/>
              </a:solidFill>
              <a:latin typeface="Poppins"/>
              <a:ea typeface="Poppins"/>
              <a:cs typeface="Poppins"/>
              <a:sym typeface="Poppins"/>
            </a:endParaRPr>
          </a:p>
          <a:p>
            <a:pPr marL="0" lvl="0" indent="0" algn="l" rtl="0">
              <a:spcBef>
                <a:spcPts val="1200"/>
              </a:spcBef>
              <a:spcAft>
                <a:spcPts val="1200"/>
              </a:spcAft>
              <a:buNone/>
            </a:pPr>
            <a:endParaRPr sz="1400">
              <a:solidFill>
                <a:schemeClr val="dk2"/>
              </a:solidFill>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Other roles include</a:t>
            </a:r>
            <a:endParaRPr/>
          </a:p>
        </p:txBody>
      </p:sp>
      <p:sp>
        <p:nvSpPr>
          <p:cNvPr id="138" name="Google Shape;138;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solidFill>
                  <a:schemeClr val="dk2"/>
                </a:solidFill>
                <a:latin typeface="Poppins"/>
                <a:ea typeface="Poppins"/>
                <a:cs typeface="Poppins"/>
                <a:sym typeface="Poppins"/>
              </a:rPr>
              <a:t>Publishing designer</a:t>
            </a:r>
            <a:r>
              <a:rPr lang="en" sz="1400">
                <a:solidFill>
                  <a:schemeClr val="dk2"/>
                </a:solidFill>
                <a:latin typeface="Poppins"/>
                <a:ea typeface="Poppins"/>
                <a:cs typeface="Poppins"/>
                <a:sym typeface="Poppins"/>
              </a:rPr>
              <a:t> - Those that design books, magazines, covers, news papers etc</a:t>
            </a:r>
            <a:endParaRPr sz="1400">
              <a:solidFill>
                <a:schemeClr val="dk2"/>
              </a:solidFill>
              <a:latin typeface="Poppins"/>
              <a:ea typeface="Poppins"/>
              <a:cs typeface="Poppins"/>
              <a:sym typeface="Poppins"/>
            </a:endParaRPr>
          </a:p>
          <a:p>
            <a:pPr marL="0" lvl="0" indent="0" algn="l" rtl="0">
              <a:spcBef>
                <a:spcPts val="1200"/>
              </a:spcBef>
              <a:spcAft>
                <a:spcPts val="0"/>
              </a:spcAft>
              <a:buNone/>
            </a:pPr>
            <a:r>
              <a:rPr lang="en" sz="1400" b="1">
                <a:solidFill>
                  <a:schemeClr val="dk2"/>
                </a:solidFill>
                <a:latin typeface="Poppins"/>
                <a:ea typeface="Poppins"/>
                <a:cs typeface="Poppins"/>
                <a:sym typeface="Poppins"/>
              </a:rPr>
              <a:t>Animation designers</a:t>
            </a:r>
            <a:r>
              <a:rPr lang="en" sz="1400">
                <a:solidFill>
                  <a:schemeClr val="dk2"/>
                </a:solidFill>
                <a:latin typeface="Poppins"/>
                <a:ea typeface="Poppins"/>
                <a:cs typeface="Poppins"/>
                <a:sym typeface="Poppins"/>
              </a:rPr>
              <a:t>- creating and rigging designs for shows, movies and video games </a:t>
            </a:r>
            <a:endParaRPr sz="1400">
              <a:solidFill>
                <a:schemeClr val="dk2"/>
              </a:solidFill>
              <a:latin typeface="Poppins"/>
              <a:ea typeface="Poppins"/>
              <a:cs typeface="Poppins"/>
              <a:sym typeface="Poppins"/>
            </a:endParaRPr>
          </a:p>
          <a:p>
            <a:pPr marL="0" lvl="0" indent="0" algn="l" rtl="0">
              <a:spcBef>
                <a:spcPts val="1200"/>
              </a:spcBef>
              <a:spcAft>
                <a:spcPts val="1200"/>
              </a:spcAft>
              <a:buNone/>
            </a:pPr>
            <a:r>
              <a:rPr lang="en" sz="1400" i="1">
                <a:solidFill>
                  <a:schemeClr val="dk2"/>
                </a:solidFill>
                <a:latin typeface="Poppins"/>
                <a:ea typeface="Poppins"/>
                <a:cs typeface="Poppins"/>
                <a:sym typeface="Poppins"/>
              </a:rPr>
              <a:t>Et- cetera</a:t>
            </a:r>
            <a:endParaRPr sz="1400" i="1">
              <a:solidFill>
                <a:schemeClr val="dk2"/>
              </a:solidFill>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1101</Words>
  <Application>Microsoft Office PowerPoint</Application>
  <PresentationFormat>On-screen Show (16:9)</PresentationFormat>
  <Paragraphs>53</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Lato</vt:lpstr>
      <vt:lpstr>Raleway</vt:lpstr>
      <vt:lpstr>Poppins</vt:lpstr>
      <vt:lpstr>Arial</vt:lpstr>
      <vt:lpstr>Streamline</vt:lpstr>
      <vt:lpstr>BASICS IN GRAPHICS DESIGN</vt:lpstr>
      <vt:lpstr>Definition</vt:lpstr>
      <vt:lpstr>About Graphic Design</vt:lpstr>
      <vt:lpstr>Graphic Design is emotional</vt:lpstr>
      <vt:lpstr>Graphic Design is emotional</vt:lpstr>
      <vt:lpstr>Softwares to use - Install</vt:lpstr>
      <vt:lpstr>Roles of  Graphic Designer/Career paths</vt:lpstr>
      <vt:lpstr>Career paths cont’d</vt:lpstr>
      <vt:lpstr>Other roles include</vt:lpstr>
      <vt:lpstr>Roles cont’d</vt:lpstr>
      <vt:lpstr>Where do graphic designers work?</vt:lpstr>
      <vt:lpstr>Where do graphic designers work? cont’d</vt:lpstr>
      <vt:lpstr>Where do graphic designers work? cont’d</vt:lpstr>
      <vt:lpstr>PowerPoint Presentation</vt:lpstr>
      <vt:lpstr>NEXT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ROVENCE KABAHINDA</cp:lastModifiedBy>
  <cp:revision>5</cp:revision>
  <dcterms:modified xsi:type="dcterms:W3CDTF">2024-08-29T08:17:45Z</dcterms:modified>
</cp:coreProperties>
</file>