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Lato" panose="020F0502020204030203" pitchFamily="34" charset="0"/>
      <p:regular r:id="rId38"/>
      <p:bold r:id="rId39"/>
      <p:italic r:id="rId40"/>
      <p:boldItalic r:id="rId41"/>
    </p:embeddedFont>
    <p:embeddedFont>
      <p:font typeface="Poppins" panose="00000500000000000000" pitchFamily="2" charset="0"/>
      <p:regular r:id="rId42"/>
      <p:bold r:id="rId43"/>
      <p:italic r:id="rId44"/>
      <p:boldItalic r:id="rId45"/>
    </p:embeddedFont>
    <p:embeddedFont>
      <p:font typeface="Raleway"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e5ec672ce2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e5ec672ce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e5ec672ce2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e5ec672ce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e5ec672ce2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e5ec672ce2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e5ec672ce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e5ec672ce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e5ec672ce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e5ec672ce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5ec672ce2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5ec672ce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5ec672ce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e5ec672ce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e5ec672ce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e5ec672ce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e5ec672ce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e5ec672ce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e5ec672ce2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e5ec672ce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e5ec672ce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e5ec672ce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e5ec672ce2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5ec672ce2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e5ec672ce2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e5ec672ce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e5ec672ce2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e5ec672ce2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e5ec672ce2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e5ec672ce2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e5ec672ce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e5ec672ce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e5ec672ce2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e5ec672ce2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5ec672ce2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e5ec672ce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e5ec672ce2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e5ec672ce2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e5ec672ce2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e5ec672ce2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e5ec672ce2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5ec672ce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5ec672ce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5ec672ce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5ec672ce2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5ec672ce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e5ec672ce2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e5ec672ce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e5ec672ce2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e5ec672ce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e5ec672ce2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e5ec672ce2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e5ec672ce2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e5ec672ce2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e5ec672ce2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e5ec672ce2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e5ec672ce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e5ec672ce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e5ec672ce2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e5ec672ce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5ec672ce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5ec672ce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e5ec672ce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e5ec672ce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e5ec672ce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e5ec672ce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e5ec672ce2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e5ec672ce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BUILDING BLOCKS ESSENTIALS</a:t>
            </a:r>
            <a:endParaRPr/>
          </a:p>
        </p:txBody>
      </p:sp>
      <p:sp>
        <p:nvSpPr>
          <p:cNvPr id="87" name="Google Shape;87;p13"/>
          <p:cNvSpPr txBox="1">
            <a:spLocks noGrp="1"/>
          </p:cNvSpPr>
          <p:nvPr>
            <p:ph type="subTitle" idx="1"/>
          </p:nvPr>
        </p:nvSpPr>
        <p:spPr>
          <a:xfrm>
            <a:off x="729625" y="3070950"/>
            <a:ext cx="7688100" cy="10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INTRODUCTION TO ILLUSTRATOR</a:t>
            </a:r>
            <a:endParaRPr b="1"/>
          </a:p>
          <a:p>
            <a:pPr marL="0" lvl="0" indent="0" algn="l" rtl="0">
              <a:spcBef>
                <a:spcPts val="0"/>
              </a:spcBef>
              <a:spcAft>
                <a:spcPts val="0"/>
              </a:spcAft>
              <a:buNone/>
            </a:pPr>
            <a:endParaRPr b="1"/>
          </a:p>
          <a:p>
            <a:pPr marL="0" lvl="0" indent="0" algn="l" rtl="0">
              <a:spcBef>
                <a:spcPts val="0"/>
              </a:spcBef>
              <a:spcAft>
                <a:spcPts val="0"/>
              </a:spcAft>
              <a:buNone/>
            </a:pPr>
            <a:r>
              <a:rPr lang="en" b="1" i="1"/>
              <a:t>Lecture 2</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990"/>
              <a:buFont typeface="Arial"/>
              <a:buNone/>
            </a:pPr>
            <a:r>
              <a:rPr lang="en" sz="1700">
                <a:solidFill>
                  <a:srgbClr val="0E132B"/>
                </a:solidFill>
                <a:latin typeface="Arial"/>
                <a:ea typeface="Arial"/>
                <a:cs typeface="Arial"/>
                <a:sym typeface="Arial"/>
              </a:rPr>
              <a:t>Adobe Illustrator Pen Tool (P) cont’d</a:t>
            </a:r>
            <a:endParaRPr sz="1700"/>
          </a:p>
          <a:p>
            <a:pPr marL="0" lvl="0" indent="0" algn="l" rtl="0">
              <a:spcBef>
                <a:spcPts val="1500"/>
              </a:spcBef>
              <a:spcAft>
                <a:spcPts val="0"/>
              </a:spcAft>
              <a:buNone/>
            </a:pPr>
            <a:endParaRPr/>
          </a:p>
        </p:txBody>
      </p:sp>
      <p:sp>
        <p:nvSpPr>
          <p:cNvPr id="143" name="Google Shape;14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None/>
            </a:pPr>
            <a:r>
              <a:rPr lang="en" sz="1350" b="1">
                <a:solidFill>
                  <a:srgbClr val="0E132B"/>
                </a:solidFill>
                <a:latin typeface="Poppins"/>
                <a:ea typeface="Poppins"/>
                <a:cs typeface="Poppins"/>
                <a:sym typeface="Poppins"/>
              </a:rPr>
              <a:t>DELETE ANCHOR POINT TOOL (-)</a:t>
            </a:r>
            <a:endParaRPr sz="1350" b="1">
              <a:solidFill>
                <a:srgbClr val="0E132B"/>
              </a:solidFill>
              <a:latin typeface="Poppins"/>
              <a:ea typeface="Poppins"/>
              <a:cs typeface="Poppins"/>
              <a:sym typeface="Poppins"/>
            </a:endParaRPr>
          </a:p>
          <a:p>
            <a:pPr marL="0" lvl="0" indent="0" algn="l" rtl="0">
              <a:lnSpc>
                <a:spcPct val="150000"/>
              </a:lnSpc>
              <a:spcBef>
                <a:spcPts val="0"/>
              </a:spcBef>
              <a:spcAft>
                <a:spcPts val="0"/>
              </a:spcAft>
              <a:buNone/>
            </a:pPr>
            <a:r>
              <a:rPr lang="en" sz="1350">
                <a:solidFill>
                  <a:srgbClr val="0E132B"/>
                </a:solidFill>
                <a:latin typeface="Poppins"/>
                <a:ea typeface="Poppins"/>
                <a:cs typeface="Poppins"/>
                <a:sym typeface="Poppins"/>
              </a:rPr>
              <a:t>Third mode is the “delete anchor point tool”, which allows you to remove anchor points from a path. To use this mode, select the delete anchor point tool and click on the anchor point that you want to delete.</a:t>
            </a:r>
            <a:endParaRPr sz="1350">
              <a:solidFill>
                <a:srgbClr val="0E132B"/>
              </a:solidFill>
              <a:latin typeface="Poppins"/>
              <a:ea typeface="Poppins"/>
              <a:cs typeface="Poppins"/>
              <a:sym typeface="Poppins"/>
            </a:endParaRPr>
          </a:p>
          <a:p>
            <a:pPr marL="0" lvl="0" indent="0" algn="l" rtl="0">
              <a:lnSpc>
                <a:spcPct val="150000"/>
              </a:lnSpc>
              <a:spcBef>
                <a:spcPts val="0"/>
              </a:spcBef>
              <a:spcAft>
                <a:spcPts val="0"/>
              </a:spcAft>
              <a:buNone/>
            </a:pPr>
            <a:r>
              <a:rPr lang="en" sz="1350" b="1">
                <a:solidFill>
                  <a:srgbClr val="0E132B"/>
                </a:solidFill>
                <a:latin typeface="Poppins"/>
                <a:ea typeface="Poppins"/>
                <a:cs typeface="Poppins"/>
                <a:sym typeface="Poppins"/>
              </a:rPr>
              <a:t>DIRECT SELECTION TOOL</a:t>
            </a:r>
            <a:endParaRPr sz="1350" b="1">
              <a:solidFill>
                <a:srgbClr val="0E132B"/>
              </a:solidFill>
              <a:latin typeface="Poppins"/>
              <a:ea typeface="Poppins"/>
              <a:cs typeface="Poppins"/>
              <a:sym typeface="Poppins"/>
            </a:endParaRPr>
          </a:p>
          <a:p>
            <a:pPr marL="0" lvl="0" indent="0" algn="l" rtl="0">
              <a:lnSpc>
                <a:spcPct val="150000"/>
              </a:lnSpc>
              <a:spcBef>
                <a:spcPts val="0"/>
              </a:spcBef>
              <a:spcAft>
                <a:spcPts val="0"/>
              </a:spcAft>
              <a:buNone/>
            </a:pPr>
            <a:r>
              <a:rPr lang="en" sz="1350">
                <a:solidFill>
                  <a:srgbClr val="0E132B"/>
                </a:solidFill>
                <a:latin typeface="Poppins"/>
                <a:ea typeface="Poppins"/>
                <a:cs typeface="Poppins"/>
                <a:sym typeface="Poppins"/>
              </a:rPr>
              <a:t>Finally, the pen tool also has a “direct selection tool”, which allows you to select and manipulate individual anchor points and paths.</a:t>
            </a:r>
            <a:endParaRPr sz="1350"/>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7650" y="1227075"/>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2550">
                <a:solidFill>
                  <a:srgbClr val="0E132B"/>
                </a:solidFill>
                <a:latin typeface="Arial"/>
                <a:ea typeface="Arial"/>
                <a:cs typeface="Arial"/>
                <a:sym typeface="Arial"/>
              </a:rPr>
              <a:t>Adobe Illustrator Shape Tools (M)</a:t>
            </a:r>
            <a:endParaRPr sz="2550">
              <a:solidFill>
                <a:srgbClr val="0E132B"/>
              </a:solidFill>
              <a:latin typeface="Arial"/>
              <a:ea typeface="Arial"/>
              <a:cs typeface="Arial"/>
              <a:sym typeface="Arial"/>
            </a:endParaRPr>
          </a:p>
          <a:p>
            <a:pPr marL="0" lvl="0" indent="0" algn="l" rtl="0">
              <a:lnSpc>
                <a:spcPct val="115000"/>
              </a:lnSpc>
              <a:spcBef>
                <a:spcPts val="1500"/>
              </a:spcBef>
              <a:spcAft>
                <a:spcPts val="0"/>
              </a:spcAft>
              <a:buNone/>
            </a:pPr>
            <a:endParaRPr sz="11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49" name="Google Shape;149;p23"/>
          <p:cNvSpPr txBox="1">
            <a:spLocks noGrp="1"/>
          </p:cNvSpPr>
          <p:nvPr>
            <p:ph type="body" idx="1"/>
          </p:nvPr>
        </p:nvSpPr>
        <p:spPr>
          <a:xfrm>
            <a:off x="729450" y="1762275"/>
            <a:ext cx="7688700" cy="31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 Shape Tools (</a:t>
            </a:r>
            <a:r>
              <a:rPr lang="en" sz="1350" i="1">
                <a:solidFill>
                  <a:srgbClr val="0E132B"/>
                </a:solidFill>
                <a:latin typeface="Poppins"/>
                <a:ea typeface="Poppins"/>
                <a:cs typeface="Poppins"/>
                <a:sym typeface="Poppins"/>
              </a:rPr>
              <a:t>shortcut: M</a:t>
            </a:r>
            <a:r>
              <a:rPr lang="en" sz="1350">
                <a:solidFill>
                  <a:srgbClr val="0E132B"/>
                </a:solidFill>
                <a:latin typeface="Poppins"/>
                <a:ea typeface="Poppins"/>
                <a:cs typeface="Poppins"/>
                <a:sym typeface="Poppins"/>
              </a:rPr>
              <a:t>) in Adobe Illustrator allow you to create basic shapes such as rectangles, circles, and polygons. These tools can save you time when creating simple geometric shapes and can be customized in various ways.</a:t>
            </a:r>
            <a:endParaRPr sz="1350">
              <a:solidFill>
                <a:srgbClr val="0E132B"/>
              </a:solidFill>
              <a:latin typeface="Poppins"/>
              <a:ea typeface="Poppins"/>
              <a:cs typeface="Poppins"/>
              <a:sym typeface="Poppins"/>
            </a:endParaRPr>
          </a:p>
          <a:p>
            <a:pPr marL="0" lvl="0" indent="0" algn="l" rtl="0">
              <a:spcBef>
                <a:spcPts val="1800"/>
              </a:spcBef>
              <a:spcAft>
                <a:spcPts val="0"/>
              </a:spcAft>
              <a:buNone/>
            </a:pPr>
            <a:r>
              <a:rPr lang="en" sz="1350" b="1" i="1">
                <a:solidFill>
                  <a:srgbClr val="0E132B"/>
                </a:solidFill>
                <a:latin typeface="Poppins"/>
                <a:ea typeface="Poppins"/>
                <a:cs typeface="Poppins"/>
                <a:sym typeface="Poppins"/>
              </a:rPr>
              <a:t>To use the Shape Tools, </a:t>
            </a:r>
            <a:endParaRPr sz="1350">
              <a:solidFill>
                <a:srgbClr val="0E132B"/>
              </a:solidFill>
              <a:latin typeface="Poppins"/>
              <a:ea typeface="Poppins"/>
              <a:cs typeface="Poppins"/>
              <a:sym typeface="Poppins"/>
            </a:endParaRPr>
          </a:p>
          <a:p>
            <a:pPr marL="457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Simply click on the artboard and drag to create a shape. You can adjust the shape’s size and proportions by dragging its corners or edges. You can also use the Shift key to constrain the shape to a perfect square or circle.</a:t>
            </a:r>
            <a:endParaRPr sz="1350">
              <a:solidFill>
                <a:srgbClr val="0E132B"/>
              </a:solidFill>
              <a:latin typeface="Poppins"/>
              <a:ea typeface="Poppins"/>
              <a:cs typeface="Poppins"/>
              <a:sym typeface="Poppins"/>
            </a:endParaRPr>
          </a:p>
          <a:p>
            <a:pPr marL="457200" lvl="0" indent="0" algn="l" rtl="0">
              <a:spcBef>
                <a:spcPts val="0"/>
              </a:spcBef>
              <a:spcAft>
                <a:spcPts val="0"/>
              </a:spcAft>
              <a:buNone/>
            </a:pPr>
            <a:endParaRPr sz="1350">
              <a:solidFill>
                <a:srgbClr val="0E132B"/>
              </a:solidFill>
              <a:latin typeface="Poppins"/>
              <a:ea typeface="Poppins"/>
              <a:cs typeface="Poppins"/>
              <a:sym typeface="Poppins"/>
            </a:endParaRPr>
          </a:p>
          <a:p>
            <a:pPr marL="0" lvl="0" indent="0" algn="l" rtl="0">
              <a:spcBef>
                <a:spcPts val="0"/>
              </a:spcBef>
              <a:spcAft>
                <a:spcPts val="1800"/>
              </a:spcAft>
              <a:buNone/>
            </a:pPr>
            <a:r>
              <a:rPr lang="en" sz="1350" b="1">
                <a:solidFill>
                  <a:srgbClr val="0E132B"/>
                </a:solidFill>
                <a:latin typeface="Poppins"/>
                <a:ea typeface="Poppins"/>
                <a:cs typeface="Poppins"/>
                <a:sym typeface="Poppins"/>
              </a:rPr>
              <a:t>NOTE:</a:t>
            </a:r>
            <a:r>
              <a:rPr lang="en" sz="1350">
                <a:solidFill>
                  <a:srgbClr val="0E132B"/>
                </a:solidFill>
                <a:latin typeface="Poppins"/>
                <a:ea typeface="Poppins"/>
                <a:cs typeface="Poppins"/>
                <a:sym typeface="Poppins"/>
              </a:rPr>
              <a:t> The Shape Tools have a few hidden features that can enhance your productivity. Eg, if you hold down the Alt key while creating a shape, Illustrator will create the shape from its center instead of its corner. You can also use the Properties panel to adjust the shape’s fill and stroke settings.</a:t>
            </a:r>
            <a:endParaRPr sz="13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700">
                <a:solidFill>
                  <a:srgbClr val="0E132B"/>
                </a:solidFill>
                <a:latin typeface="Arial"/>
                <a:ea typeface="Arial"/>
                <a:cs typeface="Arial"/>
                <a:sym typeface="Arial"/>
              </a:rPr>
              <a:t>Adobe Illustrator Shape Tools (M) </a:t>
            </a:r>
            <a:r>
              <a:rPr lang="en" sz="1500">
                <a:solidFill>
                  <a:srgbClr val="0E132B"/>
                </a:solidFill>
                <a:latin typeface="Arial"/>
                <a:ea typeface="Arial"/>
                <a:cs typeface="Arial"/>
                <a:sym typeface="Arial"/>
              </a:rPr>
              <a:t>cont’d</a:t>
            </a:r>
            <a:endParaRPr sz="1500">
              <a:solidFill>
                <a:srgbClr val="0E132B"/>
              </a:solidFill>
              <a:latin typeface="Arial"/>
              <a:ea typeface="Arial"/>
              <a:cs typeface="Arial"/>
              <a:sym typeface="Arial"/>
            </a:endParaRPr>
          </a:p>
          <a:p>
            <a:pPr marL="0" lvl="0" indent="0" algn="l" rtl="0">
              <a:spcBef>
                <a:spcPts val="1500"/>
              </a:spcBef>
              <a:spcAft>
                <a:spcPts val="0"/>
              </a:spcAft>
              <a:buNone/>
            </a:pPr>
            <a:endParaRPr/>
          </a:p>
        </p:txBody>
      </p:sp>
      <p:sp>
        <p:nvSpPr>
          <p:cNvPr id="155" name="Google Shape;155;p24"/>
          <p:cNvSpPr txBox="1">
            <a:spLocks noGrp="1"/>
          </p:cNvSpPr>
          <p:nvPr>
            <p:ph type="body" idx="1"/>
          </p:nvPr>
        </p:nvSpPr>
        <p:spPr>
          <a:xfrm>
            <a:off x="729450" y="1853850"/>
            <a:ext cx="7688700" cy="306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Some of the most commonly used keyboard shortcuts for the Shape Tool are:</a:t>
            </a:r>
            <a:endParaRPr sz="1350">
              <a:solidFill>
                <a:srgbClr val="0E132B"/>
              </a:solidFill>
              <a:latin typeface="Poppins"/>
              <a:ea typeface="Poppins"/>
              <a:cs typeface="Poppins"/>
              <a:sym typeface="Poppins"/>
            </a:endParaRPr>
          </a:p>
          <a:p>
            <a:pPr marL="838200" lvl="0" indent="-314325" algn="l" rtl="0">
              <a:spcBef>
                <a:spcPts val="180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Rectangle Tool: M</a:t>
            </a: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Ellipse Tool: L</a:t>
            </a: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Polygon Tool: Click and hold on the Rectangle Tool icon to access the Polygon Tool</a:t>
            </a: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Star Tool: Click and hold on the Polygon Tool icon to access the Star Tool</a:t>
            </a: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Flare Tool: The flare tool is used to create flare shapes. This tool allows you to create custom shapes by adjusting the number and position of the points.</a:t>
            </a:r>
            <a:endParaRPr sz="1350">
              <a:solidFill>
                <a:srgbClr val="0E132B"/>
              </a:solidFill>
              <a:latin typeface="Poppins"/>
              <a:ea typeface="Poppins"/>
              <a:cs typeface="Poppins"/>
              <a:sym typeface="Poppins"/>
            </a:endParaRPr>
          </a:p>
          <a:p>
            <a:pPr marL="0" lvl="0" indent="0" algn="l" rtl="0">
              <a:spcBef>
                <a:spcPts val="1500"/>
              </a:spcBef>
              <a:spcAft>
                <a:spcPts val="18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2550">
                <a:solidFill>
                  <a:srgbClr val="0E132B"/>
                </a:solidFill>
                <a:latin typeface="Arial"/>
                <a:ea typeface="Arial"/>
                <a:cs typeface="Arial"/>
                <a:sym typeface="Arial"/>
              </a:rPr>
              <a:t>Curvature Tool (Shift+)</a:t>
            </a:r>
            <a:endParaRPr sz="2550">
              <a:solidFill>
                <a:srgbClr val="0E132B"/>
              </a:solidFill>
              <a:latin typeface="Arial"/>
              <a:ea typeface="Arial"/>
              <a:cs typeface="Arial"/>
              <a:sym typeface="Arial"/>
            </a:endParaRPr>
          </a:p>
          <a:p>
            <a:pPr marL="0" lvl="0" indent="0" algn="l" rtl="0">
              <a:lnSpc>
                <a:spcPct val="115000"/>
              </a:lnSpc>
              <a:spcBef>
                <a:spcPts val="1500"/>
              </a:spcBef>
              <a:spcAft>
                <a:spcPts val="0"/>
              </a:spcAft>
              <a:buNone/>
            </a:pPr>
            <a:endParaRPr sz="11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61" name="Google Shape;161;p25"/>
          <p:cNvSpPr txBox="1">
            <a:spLocks noGrp="1"/>
          </p:cNvSpPr>
          <p:nvPr>
            <p:ph type="body" idx="1"/>
          </p:nvPr>
        </p:nvSpPr>
        <p:spPr>
          <a:xfrm>
            <a:off x="729450" y="1853850"/>
            <a:ext cx="7688700" cy="30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 Curvature Tool in Adobe Illustrator is a powerful and versatile tool that allows you to create curved lines and shapes with ease. It is a useful tool for designers who want to create organic shapes and designs. The Curvature Tool is located in the same group as the Pen Tool.</a:t>
            </a:r>
            <a:endParaRPr sz="1350">
              <a:solidFill>
                <a:srgbClr val="0E132B"/>
              </a:solidFill>
              <a:latin typeface="Poppins"/>
              <a:ea typeface="Poppins"/>
              <a:cs typeface="Poppins"/>
              <a:sym typeface="Poppins"/>
            </a:endParaRPr>
          </a:p>
          <a:p>
            <a:pPr marL="0" lvl="0" indent="0" algn="l" rtl="0">
              <a:spcBef>
                <a:spcPts val="1800"/>
              </a:spcBef>
              <a:spcAft>
                <a:spcPts val="1800"/>
              </a:spcAft>
              <a:buNone/>
            </a:pPr>
            <a:r>
              <a:rPr lang="en" sz="1350">
                <a:solidFill>
                  <a:srgbClr val="0E132B"/>
                </a:solidFill>
                <a:latin typeface="Poppins"/>
                <a:ea typeface="Poppins"/>
                <a:cs typeface="Poppins"/>
                <a:sym typeface="Poppins"/>
              </a:rPr>
              <a:t>The Curvature Tool allows you to create smooth curves with fewer anchor points, making it easier to create organic shapes. When you click and drag with the Curvature Tool, it creates a curve between two anchor points, and you can adjust the curve by dragging the handles that appear on each anchor point.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700">
                <a:solidFill>
                  <a:srgbClr val="0E132B"/>
                </a:solidFill>
                <a:latin typeface="Arial"/>
                <a:ea typeface="Arial"/>
                <a:cs typeface="Arial"/>
                <a:sym typeface="Arial"/>
              </a:rPr>
              <a:t>Curvature Tool (Shift+) </a:t>
            </a:r>
            <a:r>
              <a:rPr lang="en" sz="1500">
                <a:solidFill>
                  <a:srgbClr val="0E132B"/>
                </a:solidFill>
                <a:latin typeface="Arial"/>
                <a:ea typeface="Arial"/>
                <a:cs typeface="Arial"/>
                <a:sym typeface="Arial"/>
              </a:rPr>
              <a:t>cont’d</a:t>
            </a:r>
            <a:endParaRPr sz="1500">
              <a:solidFill>
                <a:srgbClr val="0E132B"/>
              </a:solidFill>
              <a:latin typeface="Arial"/>
              <a:ea typeface="Arial"/>
              <a:cs typeface="Arial"/>
              <a:sym typeface="Arial"/>
            </a:endParaRPr>
          </a:p>
          <a:p>
            <a:pPr marL="0" lvl="0" indent="0" algn="l" rtl="0">
              <a:spcBef>
                <a:spcPts val="1500"/>
              </a:spcBef>
              <a:spcAft>
                <a:spcPts val="0"/>
              </a:spcAft>
              <a:buNone/>
            </a:pPr>
            <a:endParaRPr/>
          </a:p>
        </p:txBody>
      </p:sp>
      <p:sp>
        <p:nvSpPr>
          <p:cNvPr id="167" name="Google Shape;167;p26"/>
          <p:cNvSpPr txBox="1">
            <a:spLocks noGrp="1"/>
          </p:cNvSpPr>
          <p:nvPr>
            <p:ph type="body" idx="1"/>
          </p:nvPr>
        </p:nvSpPr>
        <p:spPr>
          <a:xfrm>
            <a:off x="729450" y="1853850"/>
            <a:ext cx="7688700" cy="3109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450">
                <a:solidFill>
                  <a:srgbClr val="0E132B"/>
                </a:solidFill>
                <a:latin typeface="Poppins"/>
                <a:ea typeface="Poppins"/>
                <a:cs typeface="Poppins"/>
                <a:sym typeface="Poppins"/>
              </a:rPr>
              <a:t>To use the Curvature Tool:</a:t>
            </a:r>
            <a:endParaRPr sz="1450">
              <a:solidFill>
                <a:srgbClr val="0E132B"/>
              </a:solidFill>
              <a:latin typeface="Poppins"/>
              <a:ea typeface="Poppins"/>
              <a:cs typeface="Poppins"/>
              <a:sym typeface="Poppins"/>
            </a:endParaRPr>
          </a:p>
          <a:p>
            <a:pPr marL="838200" lvl="0" indent="-320675" algn="l" rtl="0">
              <a:spcBef>
                <a:spcPts val="1800"/>
              </a:spcBef>
              <a:spcAft>
                <a:spcPts val="0"/>
              </a:spcAft>
              <a:buClr>
                <a:srgbClr val="0E132B"/>
              </a:buClr>
              <a:buSzPts val="1450"/>
              <a:buFont typeface="Poppins"/>
              <a:buAutoNum type="arabicPeriod"/>
            </a:pPr>
            <a:r>
              <a:rPr lang="en" sz="1450">
                <a:solidFill>
                  <a:srgbClr val="0E132B"/>
                </a:solidFill>
                <a:latin typeface="Poppins"/>
                <a:ea typeface="Poppins"/>
                <a:cs typeface="Poppins"/>
                <a:sym typeface="Poppins"/>
              </a:rPr>
              <a:t>Select the Curvature Tool from the toolbar or press Shift + ~ on your keyboard.</a:t>
            </a:r>
            <a:endParaRPr sz="1450">
              <a:solidFill>
                <a:srgbClr val="0E132B"/>
              </a:solidFill>
              <a:latin typeface="Poppins"/>
              <a:ea typeface="Poppins"/>
              <a:cs typeface="Poppins"/>
              <a:sym typeface="Poppins"/>
            </a:endParaRPr>
          </a:p>
          <a:p>
            <a:pPr marL="838200" lvl="0" indent="-320675" algn="l" rtl="0">
              <a:spcBef>
                <a:spcPts val="0"/>
              </a:spcBef>
              <a:spcAft>
                <a:spcPts val="0"/>
              </a:spcAft>
              <a:buClr>
                <a:srgbClr val="0E132B"/>
              </a:buClr>
              <a:buSzPts val="1450"/>
              <a:buFont typeface="Poppins"/>
              <a:buAutoNum type="arabicPeriod"/>
            </a:pPr>
            <a:r>
              <a:rPr lang="en" sz="1450">
                <a:solidFill>
                  <a:srgbClr val="0E132B"/>
                </a:solidFill>
                <a:latin typeface="Poppins"/>
                <a:ea typeface="Poppins"/>
                <a:cs typeface="Poppins"/>
                <a:sym typeface="Poppins"/>
              </a:rPr>
              <a:t>Click on the artboard to create an anchor point.</a:t>
            </a:r>
            <a:endParaRPr sz="1450">
              <a:solidFill>
                <a:srgbClr val="0E132B"/>
              </a:solidFill>
              <a:latin typeface="Poppins"/>
              <a:ea typeface="Poppins"/>
              <a:cs typeface="Poppins"/>
              <a:sym typeface="Poppins"/>
            </a:endParaRPr>
          </a:p>
          <a:p>
            <a:pPr marL="838200" lvl="0" indent="-320675" algn="l" rtl="0">
              <a:spcBef>
                <a:spcPts val="0"/>
              </a:spcBef>
              <a:spcAft>
                <a:spcPts val="0"/>
              </a:spcAft>
              <a:buClr>
                <a:srgbClr val="0E132B"/>
              </a:buClr>
              <a:buSzPts val="1450"/>
              <a:buFont typeface="Poppins"/>
              <a:buAutoNum type="arabicPeriod"/>
            </a:pPr>
            <a:r>
              <a:rPr lang="en" sz="1450">
                <a:solidFill>
                  <a:srgbClr val="0E132B"/>
                </a:solidFill>
                <a:latin typeface="Poppins"/>
                <a:ea typeface="Poppins"/>
                <a:cs typeface="Poppins"/>
                <a:sym typeface="Poppins"/>
              </a:rPr>
              <a:t>Click and drag to create a curve.</a:t>
            </a:r>
            <a:endParaRPr sz="1450">
              <a:solidFill>
                <a:srgbClr val="0E132B"/>
              </a:solidFill>
              <a:latin typeface="Poppins"/>
              <a:ea typeface="Poppins"/>
              <a:cs typeface="Poppins"/>
              <a:sym typeface="Poppins"/>
            </a:endParaRPr>
          </a:p>
          <a:p>
            <a:pPr marL="838200" lvl="0" indent="-320675" algn="l" rtl="0">
              <a:spcBef>
                <a:spcPts val="0"/>
              </a:spcBef>
              <a:spcAft>
                <a:spcPts val="0"/>
              </a:spcAft>
              <a:buClr>
                <a:srgbClr val="0E132B"/>
              </a:buClr>
              <a:buSzPts val="1450"/>
              <a:buFont typeface="Poppins"/>
              <a:buAutoNum type="arabicPeriod"/>
            </a:pPr>
            <a:r>
              <a:rPr lang="en" sz="1450">
                <a:solidFill>
                  <a:srgbClr val="0E132B"/>
                </a:solidFill>
                <a:latin typeface="Poppins"/>
                <a:ea typeface="Poppins"/>
                <a:cs typeface="Poppins"/>
                <a:sym typeface="Poppins"/>
              </a:rPr>
              <a:t>To adjust the curve, drag the handles on each anchor point.</a:t>
            </a:r>
            <a:endParaRPr sz="1450">
              <a:solidFill>
                <a:srgbClr val="0E132B"/>
              </a:solidFill>
              <a:latin typeface="Poppins"/>
              <a:ea typeface="Poppins"/>
              <a:cs typeface="Poppins"/>
              <a:sym typeface="Poppins"/>
            </a:endParaRPr>
          </a:p>
          <a:p>
            <a:pPr marL="838200" lvl="0" indent="-320675" algn="l" rtl="0">
              <a:spcBef>
                <a:spcPts val="0"/>
              </a:spcBef>
              <a:spcAft>
                <a:spcPts val="0"/>
              </a:spcAft>
              <a:buClr>
                <a:srgbClr val="0E132B"/>
              </a:buClr>
              <a:buSzPts val="1450"/>
              <a:buFont typeface="Poppins"/>
              <a:buAutoNum type="arabicPeriod"/>
            </a:pPr>
            <a:r>
              <a:rPr lang="en" sz="1450">
                <a:solidFill>
                  <a:srgbClr val="0E132B"/>
                </a:solidFill>
                <a:latin typeface="Poppins"/>
                <a:ea typeface="Poppins"/>
                <a:cs typeface="Poppins"/>
                <a:sym typeface="Poppins"/>
              </a:rPr>
              <a:t>To add another anchor point, click on the path where you want to add it.</a:t>
            </a:r>
            <a:endParaRPr sz="1450">
              <a:solidFill>
                <a:srgbClr val="0E132B"/>
              </a:solidFill>
              <a:latin typeface="Poppins"/>
              <a:ea typeface="Poppins"/>
              <a:cs typeface="Poppins"/>
              <a:sym typeface="Poppins"/>
            </a:endParaRPr>
          </a:p>
          <a:p>
            <a:pPr marL="0" lvl="0" indent="0" algn="l" rtl="0">
              <a:spcBef>
                <a:spcPts val="1500"/>
              </a:spcBef>
              <a:spcAft>
                <a:spcPts val="1800"/>
              </a:spcAft>
              <a:buNone/>
            </a:pPr>
            <a:r>
              <a:rPr lang="en" sz="1450">
                <a:solidFill>
                  <a:srgbClr val="0E132B"/>
                </a:solidFill>
                <a:latin typeface="Poppins"/>
                <a:ea typeface="Poppins"/>
                <a:cs typeface="Poppins"/>
                <a:sym typeface="Poppins"/>
              </a:rPr>
              <a:t>The Curvature Tool also has a few options that allow you to customize the tool’s behavior. You can adjust the tolerance, which determines how closely the curve follows your clicks and drags. You can also adjust the corner angle, which determines how sharp the corners are when you add anchor points.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700" dirty="0">
                <a:solidFill>
                  <a:srgbClr val="0E132B"/>
                </a:solidFill>
                <a:latin typeface="Arial"/>
                <a:ea typeface="Arial"/>
                <a:cs typeface="Arial"/>
                <a:sym typeface="Arial"/>
              </a:rPr>
              <a:t>Curvature Tool (Shift+~) </a:t>
            </a:r>
            <a:r>
              <a:rPr lang="en" sz="1500" dirty="0">
                <a:solidFill>
                  <a:srgbClr val="0E132B"/>
                </a:solidFill>
                <a:latin typeface="Arial"/>
                <a:ea typeface="Arial"/>
                <a:cs typeface="Arial"/>
                <a:sym typeface="Arial"/>
              </a:rPr>
              <a:t>cont’d</a:t>
            </a:r>
            <a:endParaRPr sz="1500" dirty="0">
              <a:solidFill>
                <a:srgbClr val="0E132B"/>
              </a:solidFill>
              <a:latin typeface="Arial"/>
              <a:ea typeface="Arial"/>
              <a:cs typeface="Arial"/>
              <a:sym typeface="Arial"/>
            </a:endParaRPr>
          </a:p>
          <a:p>
            <a:pPr marL="0" lvl="0" indent="0" algn="l" rtl="0">
              <a:spcBef>
                <a:spcPts val="1500"/>
              </a:spcBef>
              <a:spcAft>
                <a:spcPts val="0"/>
              </a:spcAft>
              <a:buNone/>
            </a:pPr>
            <a:endParaRPr dirty="0"/>
          </a:p>
        </p:txBody>
      </p:sp>
      <p:sp>
        <p:nvSpPr>
          <p:cNvPr id="173" name="Google Shape;173;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dirty="0">
                <a:solidFill>
                  <a:srgbClr val="0E132B"/>
                </a:solidFill>
                <a:latin typeface="Poppins"/>
                <a:ea typeface="Poppins"/>
                <a:cs typeface="Poppins"/>
                <a:sym typeface="Poppins"/>
              </a:rPr>
              <a:t>To adjust the Curvature Tool options:</a:t>
            </a:r>
            <a:endParaRPr sz="1350" dirty="0">
              <a:solidFill>
                <a:srgbClr val="0E132B"/>
              </a:solidFill>
              <a:latin typeface="Poppins"/>
              <a:ea typeface="Poppins"/>
              <a:cs typeface="Poppins"/>
              <a:sym typeface="Poppins"/>
            </a:endParaRPr>
          </a:p>
          <a:p>
            <a:pPr marL="838200" lvl="0" indent="-314325" algn="l" rtl="0">
              <a:spcBef>
                <a:spcPts val="1800"/>
              </a:spcBef>
              <a:spcAft>
                <a:spcPts val="0"/>
              </a:spcAft>
              <a:buClr>
                <a:srgbClr val="0E132B"/>
              </a:buClr>
              <a:buSzPts val="1350"/>
              <a:buFont typeface="Poppins"/>
              <a:buAutoNum type="arabicPeriod"/>
            </a:pPr>
            <a:r>
              <a:rPr lang="en" sz="1350" dirty="0">
                <a:solidFill>
                  <a:srgbClr val="0E132B"/>
                </a:solidFill>
                <a:latin typeface="Poppins"/>
                <a:ea typeface="Poppins"/>
                <a:cs typeface="Poppins"/>
                <a:sym typeface="Poppins"/>
              </a:rPr>
              <a:t>Select the Curvature Tool from the toolbar or press Shift + ~ on your keyboard.</a:t>
            </a:r>
            <a:endParaRPr sz="1350" dirty="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AutoNum type="arabicPeriod"/>
            </a:pPr>
            <a:r>
              <a:rPr lang="en" sz="1350" dirty="0">
                <a:solidFill>
                  <a:srgbClr val="0E132B"/>
                </a:solidFill>
                <a:latin typeface="Poppins"/>
                <a:ea typeface="Poppins"/>
                <a:cs typeface="Poppins"/>
                <a:sym typeface="Poppins"/>
              </a:rPr>
              <a:t>Click and hold on the Curvature Tool to access the options.</a:t>
            </a:r>
            <a:endParaRPr sz="1350" dirty="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AutoNum type="arabicPeriod"/>
            </a:pPr>
            <a:r>
              <a:rPr lang="en" sz="1350" dirty="0">
                <a:solidFill>
                  <a:srgbClr val="0E132B"/>
                </a:solidFill>
                <a:latin typeface="Poppins"/>
                <a:ea typeface="Poppins"/>
                <a:cs typeface="Poppins"/>
                <a:sym typeface="Poppins"/>
              </a:rPr>
              <a:t>Adjust the tolerance and corner angle as desired.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1500"/>
              </a:spcAft>
              <a:buSzPts val="990"/>
              <a:buNone/>
            </a:pPr>
            <a:r>
              <a:rPr lang="en" sz="2300">
                <a:solidFill>
                  <a:srgbClr val="0E132B"/>
                </a:solidFill>
                <a:latin typeface="Poppins"/>
                <a:ea typeface="Poppins"/>
                <a:cs typeface="Poppins"/>
                <a:sym typeface="Poppins"/>
              </a:rPr>
              <a:t>Type Tool (T) Adobe Illustrator</a:t>
            </a:r>
            <a:endParaRPr sz="2300">
              <a:solidFill>
                <a:srgbClr val="0E132B"/>
              </a:solidFill>
              <a:latin typeface="Arial"/>
              <a:ea typeface="Arial"/>
              <a:cs typeface="Arial"/>
              <a:sym typeface="Arial"/>
            </a:endParaRPr>
          </a:p>
        </p:txBody>
      </p:sp>
      <p:sp>
        <p:nvSpPr>
          <p:cNvPr id="179" name="Google Shape;179;p28"/>
          <p:cNvSpPr txBox="1">
            <a:spLocks noGrp="1"/>
          </p:cNvSpPr>
          <p:nvPr>
            <p:ph type="body" idx="1"/>
          </p:nvPr>
        </p:nvSpPr>
        <p:spPr>
          <a:xfrm>
            <a:off x="729450" y="1853850"/>
            <a:ext cx="7688700" cy="30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 Adobe Illustrator Type Tool is an essential tool for adding text to your designs. It allows you to create and manipulate text in various ways, such as changing the font, size, color, and spacing.</a:t>
            </a:r>
            <a:endParaRPr sz="1350">
              <a:solidFill>
                <a:srgbClr val="0E132B"/>
              </a:solidFill>
              <a:latin typeface="Poppins"/>
              <a:ea typeface="Poppins"/>
              <a:cs typeface="Poppins"/>
              <a:sym typeface="Poppins"/>
            </a:endParaRPr>
          </a:p>
          <a:p>
            <a:pPr marL="0" lvl="0" indent="0" algn="l" rtl="0">
              <a:spcBef>
                <a:spcPts val="1800"/>
              </a:spcBef>
              <a:spcAft>
                <a:spcPts val="0"/>
              </a:spcAft>
              <a:buNone/>
            </a:pPr>
            <a:r>
              <a:rPr lang="en" sz="1350">
                <a:solidFill>
                  <a:srgbClr val="0E132B"/>
                </a:solidFill>
                <a:latin typeface="Poppins"/>
                <a:ea typeface="Poppins"/>
                <a:cs typeface="Poppins"/>
                <a:sym typeface="Poppins"/>
              </a:rPr>
              <a:t>To access the Type Tool, click on the “T” icon in the toolbar or use the keyboard shortcut “T”. Once you have selected the Type Tool, you can click anywhere on your document to create a text box.</a:t>
            </a:r>
            <a:endParaRPr sz="1350">
              <a:solidFill>
                <a:srgbClr val="0E132B"/>
              </a:solidFill>
              <a:latin typeface="Poppins"/>
              <a:ea typeface="Poppins"/>
              <a:cs typeface="Poppins"/>
              <a:sym typeface="Poppins"/>
            </a:endParaRPr>
          </a:p>
          <a:p>
            <a:pPr marL="0" lvl="0" indent="0" algn="l" rtl="0">
              <a:spcBef>
                <a:spcPts val="1800"/>
              </a:spcBef>
              <a:spcAft>
                <a:spcPts val="0"/>
              </a:spcAft>
              <a:buNone/>
            </a:pPr>
            <a:endParaRPr sz="1350">
              <a:solidFill>
                <a:srgbClr val="0E132B"/>
              </a:solidFill>
              <a:latin typeface="Poppins"/>
              <a:ea typeface="Poppins"/>
              <a:cs typeface="Poppins"/>
              <a:sym typeface="Poppins"/>
            </a:endParaRPr>
          </a:p>
          <a:p>
            <a:pPr marL="0" lvl="0" indent="0" algn="l" rtl="0">
              <a:spcBef>
                <a:spcPts val="18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990"/>
              <a:buFont typeface="Arial"/>
              <a:buNone/>
            </a:pPr>
            <a:r>
              <a:rPr lang="en" sz="1700">
                <a:solidFill>
                  <a:srgbClr val="0E132B"/>
                </a:solidFill>
                <a:latin typeface="Poppins"/>
                <a:ea typeface="Poppins"/>
                <a:cs typeface="Poppins"/>
                <a:sym typeface="Poppins"/>
              </a:rPr>
              <a:t>Type Tool (T) Adobe Illustrator </a:t>
            </a:r>
            <a:r>
              <a:rPr lang="en" sz="1500">
                <a:solidFill>
                  <a:srgbClr val="0E132B"/>
                </a:solidFill>
                <a:latin typeface="Poppins"/>
                <a:ea typeface="Poppins"/>
                <a:cs typeface="Poppins"/>
                <a:sym typeface="Poppins"/>
              </a:rPr>
              <a:t>cont’d</a:t>
            </a:r>
            <a:endParaRPr sz="1500">
              <a:solidFill>
                <a:srgbClr val="0E132B"/>
              </a:solidFill>
              <a:latin typeface="Arial"/>
              <a:ea typeface="Arial"/>
              <a:cs typeface="Arial"/>
              <a:sym typeface="Arial"/>
            </a:endParaRPr>
          </a:p>
          <a:p>
            <a:pPr marL="0" lvl="0" indent="0" algn="l" rtl="0">
              <a:spcBef>
                <a:spcPts val="1500"/>
              </a:spcBef>
              <a:spcAft>
                <a:spcPts val="0"/>
              </a:spcAft>
              <a:buNone/>
            </a:pPr>
            <a:endParaRPr/>
          </a:p>
        </p:txBody>
      </p:sp>
      <p:sp>
        <p:nvSpPr>
          <p:cNvPr id="185" name="Google Shape;185;p29"/>
          <p:cNvSpPr txBox="1">
            <a:spLocks noGrp="1"/>
          </p:cNvSpPr>
          <p:nvPr>
            <p:ph type="body" idx="1"/>
          </p:nvPr>
        </p:nvSpPr>
        <p:spPr>
          <a:xfrm>
            <a:off x="729450" y="2078875"/>
            <a:ext cx="7688700" cy="2777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 Type Tool has various options that you can adjust to customize your text. These options can be found in the Control Panel at the top of the screen. Here are some of the options you can adjust:</a:t>
            </a:r>
            <a:endParaRPr sz="1350">
              <a:solidFill>
                <a:srgbClr val="0E132B"/>
              </a:solidFill>
              <a:latin typeface="Poppins"/>
              <a:ea typeface="Poppins"/>
              <a:cs typeface="Poppins"/>
              <a:sym typeface="Poppins"/>
            </a:endParaRPr>
          </a:p>
          <a:p>
            <a:pPr marL="838200" lvl="0" indent="-314325" algn="l" rtl="0">
              <a:spcBef>
                <a:spcPts val="180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Font: Choose from a wide variety of fonts to change the style of your text.</a:t>
            </a: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Size: Change the size of your text to make it larger or smaller.</a:t>
            </a: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Color: Change the color of your text to match your design.</a:t>
            </a: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Leading: Adjust the space between lines of text.</a:t>
            </a: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Tracking: Adjust the space between characters in your text.</a:t>
            </a: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Kerning: Adjust the space between specific pairs of letters.</a:t>
            </a:r>
            <a:endParaRPr sz="1350">
              <a:solidFill>
                <a:srgbClr val="0E132B"/>
              </a:solidFill>
              <a:latin typeface="Poppins"/>
              <a:ea typeface="Poppins"/>
              <a:cs typeface="Poppins"/>
              <a:sym typeface="Poppins"/>
            </a:endParaRPr>
          </a:p>
          <a:p>
            <a:pPr marL="0" lvl="0" indent="0" algn="l" rtl="0">
              <a:spcBef>
                <a:spcPts val="15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lnSpc>
                <a:spcPct val="115000"/>
              </a:lnSpc>
              <a:spcBef>
                <a:spcPts val="1500"/>
              </a:spcBef>
              <a:spcAft>
                <a:spcPts val="1500"/>
              </a:spcAft>
              <a:buSzPts val="990"/>
              <a:buNone/>
            </a:pPr>
            <a:r>
              <a:rPr lang="en" sz="1700">
                <a:solidFill>
                  <a:srgbClr val="0E132B"/>
                </a:solidFill>
                <a:latin typeface="Arial"/>
                <a:ea typeface="Arial"/>
                <a:cs typeface="Arial"/>
                <a:sym typeface="Arial"/>
              </a:rPr>
              <a:t>Types of Adobe Illustrator Type Tool</a:t>
            </a:r>
            <a:endParaRPr sz="1700"/>
          </a:p>
        </p:txBody>
      </p:sp>
      <p:sp>
        <p:nvSpPr>
          <p:cNvPr id="191" name="Google Shape;191;p30"/>
          <p:cNvSpPr txBox="1">
            <a:spLocks noGrp="1"/>
          </p:cNvSpPr>
          <p:nvPr>
            <p:ph type="body" idx="1"/>
          </p:nvPr>
        </p:nvSpPr>
        <p:spPr>
          <a:xfrm>
            <a:off x="729450" y="1712575"/>
            <a:ext cx="7688700" cy="33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There are different types of Adobe Illustrator type tools that you can use to create different types of text:</a:t>
            </a:r>
            <a:endParaRPr sz="1350">
              <a:solidFill>
                <a:srgbClr val="0E132B"/>
              </a:solidFill>
              <a:latin typeface="Poppins"/>
              <a:ea typeface="Poppins"/>
              <a:cs typeface="Poppins"/>
              <a:sym typeface="Poppins"/>
            </a:endParaRPr>
          </a:p>
          <a:p>
            <a:pPr marL="0" lvl="0" indent="0" algn="l" rtl="0">
              <a:spcBef>
                <a:spcPts val="0"/>
              </a:spcBef>
              <a:spcAft>
                <a:spcPts val="0"/>
              </a:spcAft>
              <a:buNone/>
            </a:pP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AutoNum type="arabicPeriod"/>
            </a:pPr>
            <a:r>
              <a:rPr lang="en" sz="1350">
                <a:solidFill>
                  <a:srgbClr val="0E132B"/>
                </a:solidFill>
                <a:latin typeface="Poppins"/>
                <a:ea typeface="Poppins"/>
                <a:cs typeface="Poppins"/>
                <a:sym typeface="Poppins"/>
              </a:rPr>
              <a:t>Point Type Tool</a:t>
            </a: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a:solidFill>
                  <a:srgbClr val="0E132B"/>
                </a:solidFill>
                <a:latin typeface="Poppins"/>
                <a:ea typeface="Poppins"/>
                <a:cs typeface="Poppins"/>
                <a:sym typeface="Poppins"/>
              </a:rPr>
              <a:t>The point type tool creates a single line of text that is confined within a text box. You can adjust the size and shape of the text box to fit your text. The point type tool is useful for creating simple text elements, such as headlines or captions.</a:t>
            </a:r>
            <a:endParaRPr sz="1350">
              <a:solidFill>
                <a:srgbClr val="0E132B"/>
              </a:solidFill>
              <a:latin typeface="Poppins"/>
              <a:ea typeface="Poppins"/>
              <a:cs typeface="Poppins"/>
              <a:sym typeface="Poppins"/>
            </a:endParaRPr>
          </a:p>
          <a:p>
            <a:pPr marL="0" lvl="0" indent="0" algn="l" rtl="0">
              <a:spcBef>
                <a:spcPts val="0"/>
              </a:spcBef>
              <a:spcAft>
                <a:spcPts val="0"/>
              </a:spcAft>
              <a:buNone/>
            </a:pP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AutoNum type="arabicPeriod" startAt="2"/>
            </a:pPr>
            <a:r>
              <a:rPr lang="en" sz="1350">
                <a:solidFill>
                  <a:srgbClr val="0E132B"/>
                </a:solidFill>
                <a:latin typeface="Poppins"/>
                <a:ea typeface="Poppins"/>
                <a:cs typeface="Poppins"/>
                <a:sym typeface="Poppins"/>
              </a:rPr>
              <a:t>Area Type Tool</a:t>
            </a: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a:solidFill>
                  <a:srgbClr val="0E132B"/>
                </a:solidFill>
                <a:latin typeface="Poppins"/>
                <a:ea typeface="Poppins"/>
                <a:cs typeface="Poppins"/>
                <a:sym typeface="Poppins"/>
              </a:rPr>
              <a:t>The area type tool creates a text box that can be any shape or size. You can enter your text into the text box, and the text will automatically wrap to fit the shape of the box. The area type tool is useful for creating more complex text elements, such as paragraphs of text or text within shapes.</a:t>
            </a:r>
            <a:endParaRPr sz="1350">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700">
                <a:solidFill>
                  <a:srgbClr val="0E132B"/>
                </a:solidFill>
                <a:latin typeface="Arial"/>
                <a:ea typeface="Arial"/>
                <a:cs typeface="Arial"/>
                <a:sym typeface="Arial"/>
              </a:rPr>
              <a:t>Types of Adobe Illustrator Type Tool </a:t>
            </a:r>
            <a:r>
              <a:rPr lang="en" sz="1500">
                <a:solidFill>
                  <a:srgbClr val="0E132B"/>
                </a:solidFill>
                <a:latin typeface="Arial"/>
                <a:ea typeface="Arial"/>
                <a:cs typeface="Arial"/>
                <a:sym typeface="Arial"/>
              </a:rPr>
              <a:t>cont’d</a:t>
            </a:r>
            <a:endParaRPr sz="1500"/>
          </a:p>
          <a:p>
            <a:pPr marL="0" lvl="0" indent="0" algn="l" rtl="0">
              <a:spcBef>
                <a:spcPts val="1500"/>
              </a:spcBef>
              <a:spcAft>
                <a:spcPts val="0"/>
              </a:spcAft>
              <a:buNone/>
            </a:pPr>
            <a:endParaRPr/>
          </a:p>
        </p:txBody>
      </p:sp>
      <p:sp>
        <p:nvSpPr>
          <p:cNvPr id="197" name="Google Shape;197;p31"/>
          <p:cNvSpPr txBox="1">
            <a:spLocks noGrp="1"/>
          </p:cNvSpPr>
          <p:nvPr>
            <p:ph type="body" idx="1"/>
          </p:nvPr>
        </p:nvSpPr>
        <p:spPr>
          <a:xfrm>
            <a:off x="729450" y="1773625"/>
            <a:ext cx="7688700" cy="3266100"/>
          </a:xfrm>
          <a:prstGeom prst="rect">
            <a:avLst/>
          </a:prstGeom>
        </p:spPr>
        <p:txBody>
          <a:bodyPr spcFirstLastPara="1" wrap="square" lIns="91425" tIns="91425" rIns="91425" bIns="91425" anchor="t" anchorCtr="0">
            <a:noAutofit/>
          </a:bodyPr>
          <a:lstStyle/>
          <a:p>
            <a:pPr marL="838200" lvl="0" indent="-323850" algn="l" rtl="0">
              <a:lnSpc>
                <a:spcPct val="105000"/>
              </a:lnSpc>
              <a:spcBef>
                <a:spcPts val="0"/>
              </a:spcBef>
              <a:spcAft>
                <a:spcPts val="0"/>
              </a:spcAft>
              <a:buClr>
                <a:srgbClr val="0E132B"/>
              </a:buClr>
              <a:buSzPts val="1500"/>
              <a:buFont typeface="Poppins"/>
              <a:buAutoNum type="arabicPeriod" startAt="3"/>
            </a:pPr>
            <a:r>
              <a:rPr lang="en" sz="1500">
                <a:solidFill>
                  <a:srgbClr val="0E132B"/>
                </a:solidFill>
                <a:latin typeface="Poppins"/>
                <a:ea typeface="Poppins"/>
                <a:cs typeface="Poppins"/>
                <a:sym typeface="Poppins"/>
              </a:rPr>
              <a:t>Type on a Path Tool</a:t>
            </a:r>
            <a:endParaRPr sz="1500">
              <a:solidFill>
                <a:srgbClr val="0E132B"/>
              </a:solidFill>
              <a:latin typeface="Poppins"/>
              <a:ea typeface="Poppins"/>
              <a:cs typeface="Poppins"/>
              <a:sym typeface="Poppins"/>
            </a:endParaRPr>
          </a:p>
          <a:p>
            <a:pPr marL="0" lvl="0" indent="0" algn="l" rtl="0">
              <a:lnSpc>
                <a:spcPct val="105000"/>
              </a:lnSpc>
              <a:spcBef>
                <a:spcPts val="0"/>
              </a:spcBef>
              <a:spcAft>
                <a:spcPts val="0"/>
              </a:spcAft>
              <a:buNone/>
            </a:pPr>
            <a:r>
              <a:rPr lang="en" sz="1500">
                <a:solidFill>
                  <a:srgbClr val="0E132B"/>
                </a:solidFill>
                <a:latin typeface="Poppins"/>
                <a:ea typeface="Poppins"/>
                <a:cs typeface="Poppins"/>
                <a:sym typeface="Poppins"/>
              </a:rPr>
              <a:t>The type on a path tool allows you to add text along the path of a shape or line. You can adjust the position, orientation, and spacing of the text along the path. The type on a path tool is useful for creating text that follows the curve of a shape or line.</a:t>
            </a:r>
            <a:endParaRPr sz="1500">
              <a:solidFill>
                <a:srgbClr val="0E132B"/>
              </a:solidFill>
              <a:latin typeface="Poppins"/>
              <a:ea typeface="Poppins"/>
              <a:cs typeface="Poppins"/>
              <a:sym typeface="Poppins"/>
            </a:endParaRPr>
          </a:p>
          <a:p>
            <a:pPr marL="0" lvl="0" indent="0" algn="l" rtl="0">
              <a:lnSpc>
                <a:spcPct val="105000"/>
              </a:lnSpc>
              <a:spcBef>
                <a:spcPts val="0"/>
              </a:spcBef>
              <a:spcAft>
                <a:spcPts val="0"/>
              </a:spcAft>
              <a:buNone/>
            </a:pPr>
            <a:endParaRPr sz="1500">
              <a:solidFill>
                <a:srgbClr val="0E132B"/>
              </a:solidFill>
              <a:latin typeface="Poppins"/>
              <a:ea typeface="Poppins"/>
              <a:cs typeface="Poppins"/>
              <a:sym typeface="Poppins"/>
            </a:endParaRPr>
          </a:p>
          <a:p>
            <a:pPr marL="838200" lvl="0" indent="-323850" algn="l" rtl="0">
              <a:lnSpc>
                <a:spcPct val="105000"/>
              </a:lnSpc>
              <a:spcBef>
                <a:spcPts val="0"/>
              </a:spcBef>
              <a:spcAft>
                <a:spcPts val="0"/>
              </a:spcAft>
              <a:buClr>
                <a:srgbClr val="0E132B"/>
              </a:buClr>
              <a:buSzPts val="1500"/>
              <a:buFont typeface="Poppins"/>
              <a:buAutoNum type="arabicPeriod" startAt="4"/>
            </a:pPr>
            <a:r>
              <a:rPr lang="en" sz="1500">
                <a:solidFill>
                  <a:srgbClr val="0E132B"/>
                </a:solidFill>
                <a:latin typeface="Poppins"/>
                <a:ea typeface="Poppins"/>
                <a:cs typeface="Poppins"/>
                <a:sym typeface="Poppins"/>
              </a:rPr>
              <a:t>Vertical Type Tool</a:t>
            </a:r>
            <a:endParaRPr sz="1500">
              <a:solidFill>
                <a:srgbClr val="0E132B"/>
              </a:solidFill>
              <a:latin typeface="Poppins"/>
              <a:ea typeface="Poppins"/>
              <a:cs typeface="Poppins"/>
              <a:sym typeface="Poppins"/>
            </a:endParaRPr>
          </a:p>
          <a:p>
            <a:pPr marL="0" lvl="0" indent="0" algn="l" rtl="0">
              <a:lnSpc>
                <a:spcPct val="105000"/>
              </a:lnSpc>
              <a:spcBef>
                <a:spcPts val="0"/>
              </a:spcBef>
              <a:spcAft>
                <a:spcPts val="0"/>
              </a:spcAft>
              <a:buNone/>
            </a:pPr>
            <a:r>
              <a:rPr lang="en" sz="1500">
                <a:solidFill>
                  <a:srgbClr val="0E132B"/>
                </a:solidFill>
                <a:latin typeface="Poppins"/>
                <a:ea typeface="Poppins"/>
                <a:cs typeface="Poppins"/>
                <a:sym typeface="Poppins"/>
              </a:rPr>
              <a:t>The vertical type tool allows you to enter text vertically instead of horizontally. You can adjust the size, font, and other properties of the text just like with the horizontal type tool. The vertical type tool is useful for creating text elements in languages that are traditionally written vertically, such as Chinese or Japanese.</a:t>
            </a:r>
            <a:endParaRPr sz="1500">
              <a:solidFill>
                <a:srgbClr val="0E132B"/>
              </a:solidFill>
              <a:latin typeface="Poppins"/>
              <a:ea typeface="Poppins"/>
              <a:cs typeface="Poppins"/>
              <a:sym typeface="Poppins"/>
            </a:endParaRPr>
          </a:p>
          <a:p>
            <a:pPr marL="0" lvl="0" indent="0" algn="l" rtl="0">
              <a:lnSpc>
                <a:spcPct val="105000"/>
              </a:lnSpc>
              <a:spcBef>
                <a:spcPts val="0"/>
              </a:spcBef>
              <a:spcAft>
                <a:spcPts val="0"/>
              </a:spcAft>
              <a:buNone/>
            </a:pPr>
            <a:endParaRPr sz="1350">
              <a:solidFill>
                <a:srgbClr val="0E132B"/>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Adobe Illustrator interface Overview</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50">
                <a:solidFill>
                  <a:srgbClr val="0E132B"/>
                </a:solidFill>
                <a:latin typeface="Poppins"/>
                <a:ea typeface="Poppins"/>
                <a:cs typeface="Poppins"/>
                <a:sym typeface="Poppins"/>
              </a:rPr>
              <a:t>This powerful vector graphics editor has been an industry standard for decades, and it offers a vast range of features and tools that can help you create stunning artwork and designs.</a:t>
            </a:r>
            <a:endParaRPr sz="1450">
              <a:solidFill>
                <a:srgbClr val="0E132B"/>
              </a:solidFill>
              <a:latin typeface="Poppins"/>
              <a:ea typeface="Poppins"/>
              <a:cs typeface="Poppins"/>
              <a:sym typeface="Poppins"/>
            </a:endParaRPr>
          </a:p>
          <a:p>
            <a:pPr marL="0" lvl="0" indent="0" algn="l" rtl="0">
              <a:spcBef>
                <a:spcPts val="1800"/>
              </a:spcBef>
              <a:spcAft>
                <a:spcPts val="0"/>
              </a:spcAft>
              <a:buNone/>
            </a:pPr>
            <a:r>
              <a:rPr lang="en" sz="1450">
                <a:solidFill>
                  <a:srgbClr val="0E132B"/>
                </a:solidFill>
                <a:latin typeface="Poppins"/>
                <a:ea typeface="Poppins"/>
                <a:cs typeface="Poppins"/>
                <a:sym typeface="Poppins"/>
              </a:rPr>
              <a:t>However, like any complex software, Illustrator can be overwhelming at first, and it can take some time to master all its features and shortcuts.</a:t>
            </a:r>
            <a:endParaRPr sz="1450">
              <a:solidFill>
                <a:srgbClr val="0E132B"/>
              </a:solidFill>
              <a:latin typeface="Poppins"/>
              <a:ea typeface="Poppins"/>
              <a:cs typeface="Poppins"/>
              <a:sym typeface="Poppins"/>
            </a:endParaRPr>
          </a:p>
          <a:p>
            <a:pPr marL="0" lvl="0" indent="0" algn="l" rtl="0">
              <a:spcBef>
                <a:spcPts val="18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729450" y="1254700"/>
            <a:ext cx="7688700" cy="44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Type tool </a:t>
            </a:r>
            <a:r>
              <a:rPr lang="en" sz="1500"/>
              <a:t>cont’d</a:t>
            </a:r>
            <a:endParaRPr sz="1500"/>
          </a:p>
        </p:txBody>
      </p:sp>
      <p:sp>
        <p:nvSpPr>
          <p:cNvPr id="203" name="Google Shape;203;p32"/>
          <p:cNvSpPr txBox="1">
            <a:spLocks noGrp="1"/>
          </p:cNvSpPr>
          <p:nvPr>
            <p:ph type="body" idx="1"/>
          </p:nvPr>
        </p:nvSpPr>
        <p:spPr>
          <a:xfrm>
            <a:off x="729450" y="1697200"/>
            <a:ext cx="8032800" cy="3327300"/>
          </a:xfrm>
          <a:prstGeom prst="rect">
            <a:avLst/>
          </a:prstGeom>
        </p:spPr>
        <p:txBody>
          <a:bodyPr spcFirstLastPara="1" wrap="square" lIns="91425" tIns="91425" rIns="91425" bIns="91425" anchor="t" anchorCtr="0">
            <a:noAutofit/>
          </a:bodyPr>
          <a:lstStyle/>
          <a:p>
            <a:pPr marL="457200" lvl="0" indent="-314325" algn="l" rtl="0">
              <a:spcBef>
                <a:spcPts val="0"/>
              </a:spcBef>
              <a:spcAft>
                <a:spcPts val="0"/>
              </a:spcAft>
              <a:buClr>
                <a:srgbClr val="0E132B"/>
              </a:buClr>
              <a:buSzPts val="1350"/>
              <a:buFont typeface="Poppins"/>
              <a:buAutoNum type="arabicPeriod"/>
            </a:pPr>
            <a:r>
              <a:rPr lang="en" sz="1350" b="1">
                <a:solidFill>
                  <a:srgbClr val="0E132B"/>
                </a:solidFill>
                <a:latin typeface="Poppins"/>
                <a:ea typeface="Poppins"/>
                <a:cs typeface="Poppins"/>
                <a:sym typeface="Poppins"/>
              </a:rPr>
              <a:t>Creating a Text Box</a:t>
            </a:r>
            <a:endParaRPr sz="1350" b="1">
              <a:solidFill>
                <a:srgbClr val="0E132B"/>
              </a:solidFill>
              <a:latin typeface="Poppins"/>
              <a:ea typeface="Poppins"/>
              <a:cs typeface="Poppins"/>
              <a:sym typeface="Poppins"/>
            </a:endParaRPr>
          </a:p>
          <a:p>
            <a:pPr marL="457200" lvl="0" indent="0" algn="l" rtl="0">
              <a:spcBef>
                <a:spcPts val="0"/>
              </a:spcBef>
              <a:spcAft>
                <a:spcPts val="0"/>
              </a:spcAft>
              <a:buNone/>
            </a:pPr>
            <a:r>
              <a:rPr lang="en" sz="1350">
                <a:solidFill>
                  <a:srgbClr val="0E132B"/>
                </a:solidFill>
                <a:latin typeface="Poppins"/>
                <a:ea typeface="Poppins"/>
                <a:cs typeface="Poppins"/>
                <a:sym typeface="Poppins"/>
              </a:rPr>
              <a:t>To create a text box, select the type tool from the toolbar or press the “T” key on your keyboard. Click and drag on the artboard to create a text box. You can also create a text box by clicking once on the artboard and then typing.</a:t>
            </a:r>
            <a:endParaRPr sz="1350">
              <a:solidFill>
                <a:srgbClr val="0E132B"/>
              </a:solidFill>
              <a:latin typeface="Poppins"/>
              <a:ea typeface="Poppins"/>
              <a:cs typeface="Poppins"/>
              <a:sym typeface="Poppins"/>
            </a:endParaRPr>
          </a:p>
          <a:p>
            <a:pPr marL="457200" lvl="0" indent="0" algn="l" rtl="0">
              <a:spcBef>
                <a:spcPts val="0"/>
              </a:spcBef>
              <a:spcAft>
                <a:spcPts val="0"/>
              </a:spcAft>
              <a:buNone/>
            </a:pPr>
            <a:endParaRPr sz="1350">
              <a:solidFill>
                <a:srgbClr val="0E132B"/>
              </a:solidFill>
              <a:latin typeface="Poppins"/>
              <a:ea typeface="Poppins"/>
              <a:cs typeface="Poppins"/>
              <a:sym typeface="Poppins"/>
            </a:endParaRPr>
          </a:p>
          <a:p>
            <a:pPr marL="457200" lvl="0" indent="-314325" algn="l" rtl="0">
              <a:spcBef>
                <a:spcPts val="0"/>
              </a:spcBef>
              <a:spcAft>
                <a:spcPts val="0"/>
              </a:spcAft>
              <a:buClr>
                <a:srgbClr val="0E132B"/>
              </a:buClr>
              <a:buSzPts val="1350"/>
              <a:buFont typeface="Poppins"/>
              <a:buAutoNum type="arabicPeriod"/>
            </a:pPr>
            <a:r>
              <a:rPr lang="en" sz="1350" b="1">
                <a:solidFill>
                  <a:srgbClr val="0E132B"/>
                </a:solidFill>
                <a:latin typeface="Poppins"/>
                <a:ea typeface="Poppins"/>
                <a:cs typeface="Poppins"/>
                <a:sym typeface="Poppins"/>
              </a:rPr>
              <a:t>Choosing Fonts</a:t>
            </a:r>
            <a:endParaRPr sz="1350" b="1">
              <a:solidFill>
                <a:srgbClr val="0E132B"/>
              </a:solidFill>
              <a:latin typeface="Poppins"/>
              <a:ea typeface="Poppins"/>
              <a:cs typeface="Poppins"/>
              <a:sym typeface="Poppins"/>
            </a:endParaRPr>
          </a:p>
          <a:p>
            <a:pPr marL="457200" lvl="0" indent="0" algn="l" rtl="0">
              <a:spcBef>
                <a:spcPts val="0"/>
              </a:spcBef>
              <a:spcAft>
                <a:spcPts val="0"/>
              </a:spcAft>
              <a:buNone/>
            </a:pPr>
            <a:r>
              <a:rPr lang="en" sz="1350">
                <a:solidFill>
                  <a:srgbClr val="0E132B"/>
                </a:solidFill>
                <a:latin typeface="Poppins"/>
                <a:ea typeface="Poppins"/>
                <a:cs typeface="Poppins"/>
                <a:sym typeface="Poppins"/>
              </a:rPr>
              <a:t>To choose a font, select the text you want to change and choose a font from the font dropdown in the toolbar or in the character panel. You can also change the font size, color, and other properties using the same tools.</a:t>
            </a:r>
            <a:endParaRPr sz="1350">
              <a:solidFill>
                <a:srgbClr val="0E132B"/>
              </a:solidFill>
              <a:latin typeface="Poppins"/>
              <a:ea typeface="Poppins"/>
              <a:cs typeface="Poppins"/>
              <a:sym typeface="Poppins"/>
            </a:endParaRPr>
          </a:p>
          <a:p>
            <a:pPr marL="457200" lvl="0" indent="0" algn="l" rtl="0">
              <a:spcBef>
                <a:spcPts val="0"/>
              </a:spcBef>
              <a:spcAft>
                <a:spcPts val="0"/>
              </a:spcAft>
              <a:buNone/>
            </a:pPr>
            <a:endParaRPr sz="1350">
              <a:solidFill>
                <a:srgbClr val="0E132B"/>
              </a:solidFill>
              <a:latin typeface="Poppins"/>
              <a:ea typeface="Poppins"/>
              <a:cs typeface="Poppins"/>
              <a:sym typeface="Poppins"/>
            </a:endParaRPr>
          </a:p>
          <a:p>
            <a:pPr marL="457200" lvl="0" indent="-314325" algn="l" rtl="0">
              <a:spcBef>
                <a:spcPts val="0"/>
              </a:spcBef>
              <a:spcAft>
                <a:spcPts val="0"/>
              </a:spcAft>
              <a:buClr>
                <a:srgbClr val="0E132B"/>
              </a:buClr>
              <a:buSzPts val="1350"/>
              <a:buFont typeface="Poppins"/>
              <a:buAutoNum type="arabicPeriod"/>
            </a:pPr>
            <a:r>
              <a:rPr lang="en" sz="1350" b="1">
                <a:solidFill>
                  <a:srgbClr val="0E132B"/>
                </a:solidFill>
                <a:latin typeface="Poppins"/>
                <a:ea typeface="Poppins"/>
                <a:cs typeface="Poppins"/>
                <a:sym typeface="Poppins"/>
              </a:rPr>
              <a:t>Creating Text on a Path</a:t>
            </a:r>
            <a:endParaRPr sz="1350" b="1">
              <a:solidFill>
                <a:srgbClr val="0E132B"/>
              </a:solidFill>
              <a:latin typeface="Poppins"/>
              <a:ea typeface="Poppins"/>
              <a:cs typeface="Poppins"/>
              <a:sym typeface="Poppins"/>
            </a:endParaRPr>
          </a:p>
          <a:p>
            <a:pPr marL="457200" lvl="0" indent="0" algn="l" rtl="0">
              <a:spcBef>
                <a:spcPts val="0"/>
              </a:spcBef>
              <a:spcAft>
                <a:spcPts val="0"/>
              </a:spcAft>
              <a:buNone/>
            </a:pPr>
            <a:r>
              <a:rPr lang="en" sz="1350">
                <a:solidFill>
                  <a:srgbClr val="0E132B"/>
                </a:solidFill>
                <a:latin typeface="Poppins"/>
                <a:ea typeface="Poppins"/>
                <a:cs typeface="Poppins"/>
                <a:sym typeface="Poppins"/>
              </a:rPr>
              <a:t>To create text on a path, first create a path using the pen tool or another shape tool. Then, select the type on a path tool from the toolbar or press shift+cmd+T on your keyboard. Click on the path where you want the text to start and begin typing.</a:t>
            </a:r>
            <a:endParaRPr sz="1350">
              <a:solidFill>
                <a:srgbClr val="0E132B"/>
              </a:solidFill>
              <a:latin typeface="Poppins"/>
              <a:ea typeface="Poppins"/>
              <a:cs typeface="Poppins"/>
              <a:sym typeface="Poppins"/>
            </a:endParaRPr>
          </a:p>
          <a:p>
            <a:pPr marL="457200" lvl="0" indent="0" algn="l" rtl="0">
              <a:spcBef>
                <a:spcPts val="0"/>
              </a:spcBef>
              <a:spcAft>
                <a:spcPts val="0"/>
              </a:spcAft>
              <a:buNone/>
            </a:pPr>
            <a:endParaRPr sz="1350">
              <a:solidFill>
                <a:srgbClr val="0E132B"/>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2550">
                <a:solidFill>
                  <a:srgbClr val="0E132B"/>
                </a:solidFill>
                <a:latin typeface="Poppins"/>
                <a:ea typeface="Poppins"/>
                <a:cs typeface="Poppins"/>
                <a:sym typeface="Poppins"/>
              </a:rPr>
              <a:t>Gradient Tool (G) – Adobe Illustrator</a:t>
            </a:r>
            <a:endParaRPr sz="2550">
              <a:solidFill>
                <a:srgbClr val="0E132B"/>
              </a:solidFill>
              <a:latin typeface="Poppins"/>
              <a:ea typeface="Poppins"/>
              <a:cs typeface="Poppins"/>
              <a:sym typeface="Poppins"/>
            </a:endParaRPr>
          </a:p>
          <a:p>
            <a:pPr marL="0" lvl="0" indent="0" algn="l" rtl="0">
              <a:lnSpc>
                <a:spcPct val="115000"/>
              </a:lnSpc>
              <a:spcBef>
                <a:spcPts val="1500"/>
              </a:spcBef>
              <a:spcAft>
                <a:spcPts val="0"/>
              </a:spcAft>
              <a:buNone/>
            </a:pPr>
            <a:endParaRPr sz="11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09" name="Google Shape;209;p33"/>
          <p:cNvSpPr txBox="1">
            <a:spLocks noGrp="1"/>
          </p:cNvSpPr>
          <p:nvPr>
            <p:ph type="body" idx="1"/>
          </p:nvPr>
        </p:nvSpPr>
        <p:spPr>
          <a:xfrm>
            <a:off x="729450" y="1853850"/>
            <a:ext cx="7688700" cy="31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 Gradient Tool (</a:t>
            </a:r>
            <a:r>
              <a:rPr lang="en" sz="1350" i="1">
                <a:solidFill>
                  <a:srgbClr val="0E132B"/>
                </a:solidFill>
                <a:latin typeface="Poppins"/>
                <a:ea typeface="Poppins"/>
                <a:cs typeface="Poppins"/>
                <a:sym typeface="Poppins"/>
              </a:rPr>
              <a:t>shortcut: G</a:t>
            </a:r>
            <a:r>
              <a:rPr lang="en" sz="1350">
                <a:solidFill>
                  <a:srgbClr val="0E132B"/>
                </a:solidFill>
                <a:latin typeface="Poppins"/>
                <a:ea typeface="Poppins"/>
                <a:cs typeface="Poppins"/>
                <a:sym typeface="Poppins"/>
              </a:rPr>
              <a:t>) in Adobe Illustrator allows you to create and edit gradients, which are a popular design element in digital artwork. Gradients can add depth and dimension to your designs and can be customized in various ways.</a:t>
            </a:r>
            <a:endParaRPr sz="1350">
              <a:solidFill>
                <a:srgbClr val="0E132B"/>
              </a:solidFill>
              <a:latin typeface="Poppins"/>
              <a:ea typeface="Poppins"/>
              <a:cs typeface="Poppins"/>
              <a:sym typeface="Poppins"/>
            </a:endParaRPr>
          </a:p>
          <a:p>
            <a:pPr marL="0" lvl="0" indent="0" algn="l" rtl="0">
              <a:spcBef>
                <a:spcPts val="0"/>
              </a:spcBef>
              <a:spcAft>
                <a:spcPts val="0"/>
              </a:spcAft>
              <a:buNone/>
            </a:pP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b="1" i="1">
                <a:solidFill>
                  <a:srgbClr val="0E132B"/>
                </a:solidFill>
                <a:latin typeface="Poppins"/>
                <a:ea typeface="Poppins"/>
                <a:cs typeface="Poppins"/>
                <a:sym typeface="Poppins"/>
              </a:rPr>
              <a:t>To use the Gradient Tool,</a:t>
            </a:r>
            <a:endParaRPr sz="1350" b="1" i="1">
              <a:solidFill>
                <a:srgbClr val="0E132B"/>
              </a:solidFill>
              <a:latin typeface="Poppins"/>
              <a:ea typeface="Poppins"/>
              <a:cs typeface="Poppins"/>
              <a:sym typeface="Poppins"/>
            </a:endParaRPr>
          </a:p>
          <a:p>
            <a:pPr marL="457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Select the object or path that you want to apply the gradient to, and then click and drag on the object to create the gradient.</a:t>
            </a:r>
            <a:endParaRPr sz="1350">
              <a:solidFill>
                <a:srgbClr val="0E132B"/>
              </a:solidFill>
              <a:latin typeface="Poppins"/>
              <a:ea typeface="Poppins"/>
              <a:cs typeface="Poppins"/>
              <a:sym typeface="Poppins"/>
            </a:endParaRPr>
          </a:p>
          <a:p>
            <a:pPr marL="457200" lvl="0" indent="-314325" algn="l" rtl="0">
              <a:spcBef>
                <a:spcPts val="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You can adjust the gradient’s angle, color stops, and opacity by using the Gradient panel or the Control panel.</a:t>
            </a:r>
            <a:endParaRPr sz="1350">
              <a:solidFill>
                <a:srgbClr val="0E132B"/>
              </a:solidFill>
              <a:latin typeface="Poppins"/>
              <a:ea typeface="Poppins"/>
              <a:cs typeface="Poppins"/>
              <a:sym typeface="Poppins"/>
            </a:endParaRPr>
          </a:p>
          <a:p>
            <a:pPr marL="457200" lvl="0" indent="0" algn="l" rtl="0">
              <a:spcBef>
                <a:spcPts val="0"/>
              </a:spcBef>
              <a:spcAft>
                <a:spcPts val="0"/>
              </a:spcAft>
              <a:buNone/>
            </a:pPr>
            <a:endParaRPr sz="1350">
              <a:solidFill>
                <a:srgbClr val="0E132B"/>
              </a:solidFill>
              <a:latin typeface="Poppins"/>
              <a:ea typeface="Poppins"/>
              <a:cs typeface="Poppins"/>
              <a:sym typeface="Poppins"/>
            </a:endParaRPr>
          </a:p>
          <a:p>
            <a:pPr marL="0" lvl="0" indent="0" algn="l" rtl="0">
              <a:spcBef>
                <a:spcPts val="0"/>
              </a:spcBef>
              <a:spcAft>
                <a:spcPts val="0"/>
              </a:spcAft>
              <a:buNone/>
            </a:pPr>
            <a:endParaRPr sz="1350">
              <a:solidFill>
                <a:srgbClr val="0E132B"/>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990"/>
              <a:buNone/>
            </a:pPr>
            <a:r>
              <a:rPr lang="en" sz="1700">
                <a:solidFill>
                  <a:srgbClr val="0E132B"/>
                </a:solidFill>
                <a:latin typeface="Poppins"/>
                <a:ea typeface="Poppins"/>
                <a:cs typeface="Poppins"/>
                <a:sym typeface="Poppins"/>
              </a:rPr>
              <a:t>Gradient Tool (G) – Adobe Illustrator </a:t>
            </a:r>
            <a:r>
              <a:rPr lang="en" sz="1600">
                <a:solidFill>
                  <a:srgbClr val="0E132B"/>
                </a:solidFill>
                <a:latin typeface="Poppins"/>
                <a:ea typeface="Poppins"/>
                <a:cs typeface="Poppins"/>
                <a:sym typeface="Poppins"/>
              </a:rPr>
              <a:t>Cont’d</a:t>
            </a:r>
            <a:endParaRPr sz="1600">
              <a:solidFill>
                <a:srgbClr val="0E132B"/>
              </a:solidFill>
              <a:latin typeface="Poppins"/>
              <a:ea typeface="Poppins"/>
              <a:cs typeface="Poppins"/>
              <a:sym typeface="Poppins"/>
            </a:endParaRPr>
          </a:p>
          <a:p>
            <a:pPr marL="0" lvl="0" indent="0" algn="l" rtl="0">
              <a:spcBef>
                <a:spcPts val="1500"/>
              </a:spcBef>
              <a:spcAft>
                <a:spcPts val="0"/>
              </a:spcAft>
              <a:buSzPts val="990"/>
              <a:buNone/>
            </a:pPr>
            <a:endParaRPr sz="2340"/>
          </a:p>
        </p:txBody>
      </p:sp>
      <p:sp>
        <p:nvSpPr>
          <p:cNvPr id="215" name="Google Shape;215;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b="1">
                <a:solidFill>
                  <a:srgbClr val="0E132B"/>
                </a:solidFill>
                <a:latin typeface="Poppins"/>
                <a:ea typeface="Poppins"/>
                <a:cs typeface="Poppins"/>
                <a:sym typeface="Poppins"/>
              </a:rPr>
              <a:t>NOTE: </a:t>
            </a:r>
            <a:r>
              <a:rPr lang="en" sz="1350">
                <a:solidFill>
                  <a:srgbClr val="0E132B"/>
                </a:solidFill>
                <a:latin typeface="Poppins"/>
                <a:ea typeface="Poppins"/>
                <a:cs typeface="Poppins"/>
                <a:sym typeface="Poppins"/>
              </a:rPr>
              <a:t>The Gradient Tool also has a few hidden features that can make your workflow more efficient. Eg, if you hold down the Shift key while creating a gradient, Illustrator will constrain the angle of the gradient to multiples of 45 degrees.</a:t>
            </a: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a:solidFill>
                  <a:srgbClr val="0E132B"/>
                </a:solidFill>
                <a:latin typeface="Poppins"/>
                <a:ea typeface="Poppins"/>
                <a:cs typeface="Poppins"/>
                <a:sym typeface="Poppins"/>
              </a:rPr>
              <a:t>You can also use the Eyedropper Tool (</a:t>
            </a:r>
            <a:r>
              <a:rPr lang="en" sz="1350" i="1">
                <a:solidFill>
                  <a:srgbClr val="0E132B"/>
                </a:solidFill>
                <a:latin typeface="Poppins"/>
                <a:ea typeface="Poppins"/>
                <a:cs typeface="Poppins"/>
                <a:sym typeface="Poppins"/>
              </a:rPr>
              <a:t>shortcut: I</a:t>
            </a:r>
            <a:r>
              <a:rPr lang="en" sz="1350">
                <a:solidFill>
                  <a:srgbClr val="0E132B"/>
                </a:solidFill>
                <a:latin typeface="Poppins"/>
                <a:ea typeface="Poppins"/>
                <a:cs typeface="Poppins"/>
                <a:sym typeface="Poppins"/>
              </a:rPr>
              <a:t>) to sample colors from other objects in your artwork and apply them to your gradient.</a:t>
            </a:r>
            <a:endParaRPr sz="1350">
              <a:solidFill>
                <a:srgbClr val="0E132B"/>
              </a:solidFill>
              <a:latin typeface="Poppins"/>
              <a:ea typeface="Poppins"/>
              <a:cs typeface="Poppins"/>
              <a:sym typeface="Poppins"/>
            </a:endParaRPr>
          </a:p>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727650" y="1050939"/>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2550" dirty="0">
                <a:solidFill>
                  <a:srgbClr val="0E132B"/>
                </a:solidFill>
                <a:latin typeface="Arial"/>
                <a:ea typeface="Arial"/>
                <a:cs typeface="Arial"/>
                <a:sym typeface="Arial"/>
              </a:rPr>
              <a:t>Line Segment Tool (\)</a:t>
            </a:r>
            <a:endParaRPr sz="1100" b="0" dirty="0">
              <a:solidFill>
                <a:srgbClr val="000000"/>
              </a:solidFill>
              <a:latin typeface="Arial"/>
              <a:ea typeface="Arial"/>
              <a:cs typeface="Arial"/>
              <a:sym typeface="Arial"/>
            </a:endParaRPr>
          </a:p>
          <a:p>
            <a:pPr marL="0" lvl="0" indent="0" algn="l" rtl="0">
              <a:spcBef>
                <a:spcPts val="1500"/>
              </a:spcBef>
              <a:spcAft>
                <a:spcPts val="0"/>
              </a:spcAft>
              <a:buNone/>
            </a:pPr>
            <a:endParaRPr dirty="0"/>
          </a:p>
        </p:txBody>
      </p:sp>
      <p:sp>
        <p:nvSpPr>
          <p:cNvPr id="221" name="Google Shape;221;p35"/>
          <p:cNvSpPr txBox="1">
            <a:spLocks noGrp="1"/>
          </p:cNvSpPr>
          <p:nvPr>
            <p:ph type="body" idx="1"/>
          </p:nvPr>
        </p:nvSpPr>
        <p:spPr>
          <a:xfrm>
            <a:off x="729450" y="1685950"/>
            <a:ext cx="7688700" cy="333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0E132B"/>
                </a:solidFill>
                <a:latin typeface="Poppins"/>
                <a:ea typeface="Poppins"/>
                <a:cs typeface="Poppins"/>
                <a:sym typeface="Poppins"/>
              </a:rPr>
              <a:t>The line segment tool is a basic drawing tool in Adobe Illustrator that is used to draw straight lines. It is a simple tool, but it can be used in many ways to create complex shapes and designs. The line segment tool can be found in the toolbar on the left-hand side of the Adobe Illustrator interface.</a:t>
            </a:r>
            <a:endParaRPr sz="1350" dirty="0">
              <a:solidFill>
                <a:srgbClr val="0E132B"/>
              </a:solidFill>
              <a:latin typeface="Poppins"/>
              <a:ea typeface="Poppins"/>
              <a:cs typeface="Poppins"/>
              <a:sym typeface="Poppins"/>
            </a:endParaRPr>
          </a:p>
          <a:p>
            <a:pPr marL="0" lvl="0" indent="0" algn="l" rtl="0">
              <a:spcBef>
                <a:spcPts val="0"/>
              </a:spcBef>
              <a:spcAft>
                <a:spcPts val="0"/>
              </a:spcAft>
              <a:buNone/>
            </a:pPr>
            <a:endParaRPr sz="1350" dirty="0">
              <a:solidFill>
                <a:srgbClr val="0E132B"/>
              </a:solidFill>
              <a:latin typeface="Poppins"/>
              <a:ea typeface="Poppins"/>
              <a:cs typeface="Poppins"/>
              <a:sym typeface="Poppins"/>
            </a:endParaRPr>
          </a:p>
          <a:p>
            <a:pPr marL="0" lvl="0" indent="0" algn="l" rtl="0">
              <a:spcBef>
                <a:spcPts val="0"/>
              </a:spcBef>
              <a:spcAft>
                <a:spcPts val="0"/>
              </a:spcAft>
              <a:buNone/>
            </a:pPr>
            <a:r>
              <a:rPr lang="en" sz="1350" b="1" i="1" dirty="0">
                <a:solidFill>
                  <a:srgbClr val="0E132B"/>
                </a:solidFill>
                <a:latin typeface="Poppins"/>
                <a:ea typeface="Poppins"/>
                <a:cs typeface="Poppins"/>
                <a:sym typeface="Poppins"/>
              </a:rPr>
              <a:t>To use the line segment tool, </a:t>
            </a:r>
            <a:endParaRPr sz="1350" b="1" i="1" dirty="0">
              <a:solidFill>
                <a:srgbClr val="0E132B"/>
              </a:solidFill>
              <a:latin typeface="Poppins"/>
              <a:ea typeface="Poppins"/>
              <a:cs typeface="Poppins"/>
              <a:sym typeface="Poppins"/>
            </a:endParaRPr>
          </a:p>
          <a:p>
            <a:pPr marL="457200" lvl="0" indent="-314325" algn="l" rtl="0">
              <a:spcBef>
                <a:spcPts val="0"/>
              </a:spcBef>
              <a:spcAft>
                <a:spcPts val="0"/>
              </a:spcAft>
              <a:buClr>
                <a:srgbClr val="0E132B"/>
              </a:buClr>
              <a:buSzPts val="1350"/>
              <a:buFont typeface="Poppins"/>
              <a:buChar char="●"/>
            </a:pPr>
            <a:r>
              <a:rPr lang="en" sz="1350" dirty="0">
                <a:solidFill>
                  <a:srgbClr val="0E132B"/>
                </a:solidFill>
                <a:latin typeface="Poppins"/>
                <a:ea typeface="Poppins"/>
                <a:cs typeface="Poppins"/>
                <a:sym typeface="Poppins"/>
              </a:rPr>
              <a:t>Simply select it from the toolbar and click and drag on the artboard to draw a line. You can also hold down the shift key to draw a straight line at a 45-degree angle.</a:t>
            </a:r>
            <a:endParaRPr sz="1350" dirty="0">
              <a:solidFill>
                <a:srgbClr val="0E132B"/>
              </a:solidFill>
              <a:latin typeface="Poppins"/>
              <a:ea typeface="Poppins"/>
              <a:cs typeface="Poppins"/>
              <a:sym typeface="Poppins"/>
            </a:endParaRPr>
          </a:p>
          <a:p>
            <a:pPr marL="457200" lvl="0" indent="0" algn="l" rtl="0">
              <a:spcBef>
                <a:spcPts val="0"/>
              </a:spcBef>
              <a:spcAft>
                <a:spcPts val="0"/>
              </a:spcAft>
              <a:buNone/>
            </a:pPr>
            <a:endParaRPr sz="1350" dirty="0">
              <a:solidFill>
                <a:srgbClr val="0E132B"/>
              </a:solidFill>
              <a:latin typeface="Poppins"/>
              <a:ea typeface="Poppins"/>
              <a:cs typeface="Poppins"/>
              <a:sym typeface="Poppins"/>
            </a:endParaRPr>
          </a:p>
          <a:p>
            <a:pPr marL="0" lvl="0" indent="0" algn="l" rtl="0">
              <a:spcBef>
                <a:spcPts val="0"/>
              </a:spcBef>
              <a:spcAft>
                <a:spcPts val="0"/>
              </a:spcAft>
              <a:buNone/>
            </a:pPr>
            <a:r>
              <a:rPr lang="en" sz="1350" dirty="0">
                <a:solidFill>
                  <a:srgbClr val="0E132B"/>
                </a:solidFill>
                <a:latin typeface="Poppins"/>
                <a:ea typeface="Poppins"/>
                <a:cs typeface="Poppins"/>
                <a:sym typeface="Poppins"/>
              </a:rPr>
              <a:t>The line segment tool can be used to create basic shapes such as rectangles, triangles, and polygons, as well as more complex shapes such as curves and spirals.</a:t>
            </a:r>
            <a:endParaRPr sz="1350" dirty="0">
              <a:solidFill>
                <a:srgbClr val="0E132B"/>
              </a:solidFill>
              <a:latin typeface="Poppins"/>
              <a:ea typeface="Poppins"/>
              <a:cs typeface="Poppins"/>
              <a:sym typeface="Poppins"/>
            </a:endParaRPr>
          </a:p>
          <a:p>
            <a:pPr marL="0" lvl="0" indent="0" algn="l" rtl="0">
              <a:spcBef>
                <a:spcPts val="0"/>
              </a:spcBef>
              <a:spcAft>
                <a:spcPts val="0"/>
              </a:spcAft>
              <a:buNone/>
            </a:pPr>
            <a:endParaRPr sz="1350" dirty="0">
              <a:solidFill>
                <a:srgbClr val="0E132B"/>
              </a:solidFill>
              <a:latin typeface="Poppins"/>
              <a:ea typeface="Poppins"/>
              <a:cs typeface="Poppins"/>
              <a:sym typeface="Poppins"/>
            </a:endParaRPr>
          </a:p>
          <a:p>
            <a:pPr marL="0" lvl="0" indent="0" algn="l" rtl="0">
              <a:spcBef>
                <a:spcPts val="0"/>
              </a:spcBef>
              <a:spcAft>
                <a:spcPts val="0"/>
              </a:spcAft>
              <a:buNone/>
            </a:pPr>
            <a:r>
              <a:rPr lang="en" sz="1350" dirty="0">
                <a:solidFill>
                  <a:srgbClr val="0E132B"/>
                </a:solidFill>
                <a:latin typeface="Poppins"/>
                <a:ea typeface="Poppins"/>
                <a:cs typeface="Poppins"/>
                <a:sym typeface="Poppins"/>
              </a:rPr>
              <a:t>The line segment tool has various properties that can be adjusted to customize your lines. These properties include stroke weight, stroke color, stroke style, and arrowheads.</a:t>
            </a:r>
            <a:endParaRPr sz="1350" dirty="0">
              <a:solidFill>
                <a:srgbClr val="0E132B"/>
              </a:solidFill>
              <a:latin typeface="Poppins"/>
              <a:ea typeface="Poppins"/>
              <a:cs typeface="Poppins"/>
              <a:sym typeface="Poppins"/>
            </a:endParaRPr>
          </a:p>
          <a:p>
            <a:pPr marL="0" lvl="0" indent="0" algn="l" rtl="0">
              <a:spcBef>
                <a:spcPts val="0"/>
              </a:spcBef>
              <a:spcAft>
                <a:spcPts val="0"/>
              </a:spcAft>
              <a:buNone/>
            </a:pPr>
            <a:endParaRPr sz="1350" dirty="0">
              <a:solidFill>
                <a:srgbClr val="0E132B"/>
              </a:solidFill>
              <a:latin typeface="Poppins"/>
              <a:ea typeface="Poppins"/>
              <a:cs typeface="Poppins"/>
              <a:sym typeface="Poppins"/>
            </a:endParaRPr>
          </a:p>
          <a:p>
            <a:pPr marL="0" lvl="0" indent="0" algn="l" rtl="0">
              <a:spcBef>
                <a:spcPts val="0"/>
              </a:spcBef>
              <a:spcAft>
                <a:spcPts val="0"/>
              </a:spcAft>
              <a:buNone/>
            </a:pPr>
            <a:r>
              <a:rPr lang="en" sz="1350" dirty="0">
                <a:solidFill>
                  <a:srgbClr val="0E132B"/>
                </a:solidFill>
                <a:latin typeface="Poppins"/>
                <a:ea typeface="Poppins"/>
                <a:cs typeface="Poppins"/>
                <a:sym typeface="Poppins"/>
              </a:rPr>
              <a:t>You can also adjust the length and angle of your lines by selecting them with the selection tool and dragging the endpoints or using the transform panel</a:t>
            </a:r>
            <a:r>
              <a:rPr lang="en" sz="1350" dirty="0">
                <a:solidFill>
                  <a:srgbClr val="0E132B"/>
                </a:solidFill>
                <a:highlight>
                  <a:srgbClr val="FBFBFB"/>
                </a:highlight>
                <a:latin typeface="Arial"/>
                <a:ea typeface="Arial"/>
                <a:cs typeface="Arial"/>
                <a:sym typeface="Arial"/>
              </a:rPr>
              <a:t>.</a:t>
            </a:r>
            <a:endParaRPr sz="13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1850">
                <a:solidFill>
                  <a:srgbClr val="0E132B"/>
                </a:solidFill>
                <a:latin typeface="Poppins"/>
                <a:ea typeface="Poppins"/>
                <a:cs typeface="Poppins"/>
                <a:sym typeface="Poppins"/>
              </a:rPr>
              <a:t>Types of Line Segment Tool</a:t>
            </a:r>
            <a:endParaRPr sz="1850">
              <a:solidFill>
                <a:srgbClr val="0E132B"/>
              </a:solidFill>
              <a:latin typeface="Poppins"/>
              <a:ea typeface="Poppins"/>
              <a:cs typeface="Poppins"/>
              <a:sym typeface="Poppins"/>
            </a:endParaRPr>
          </a:p>
          <a:p>
            <a:pPr marL="0" lvl="0" indent="0" algn="l" rtl="0">
              <a:lnSpc>
                <a:spcPct val="115000"/>
              </a:lnSpc>
              <a:spcBef>
                <a:spcPts val="1500"/>
              </a:spcBef>
              <a:spcAft>
                <a:spcPts val="0"/>
              </a:spcAft>
              <a:buNone/>
            </a:pPr>
            <a:endParaRPr sz="11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27" name="Google Shape;227;p36"/>
          <p:cNvSpPr txBox="1">
            <a:spLocks noGrp="1"/>
          </p:cNvSpPr>
          <p:nvPr>
            <p:ph type="body" idx="1"/>
          </p:nvPr>
        </p:nvSpPr>
        <p:spPr>
          <a:xfrm>
            <a:off x="729450" y="1853850"/>
            <a:ext cx="7688700" cy="29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There are various types of line segment tools that can be used to create different types of lines in Adobe Illustrator.</a:t>
            </a:r>
            <a:endParaRPr sz="1350">
              <a:solidFill>
                <a:srgbClr val="0E132B"/>
              </a:solidFill>
              <a:latin typeface="Poppins"/>
              <a:ea typeface="Poppins"/>
              <a:cs typeface="Poppins"/>
              <a:sym typeface="Poppins"/>
            </a:endParaRPr>
          </a:p>
          <a:p>
            <a:pPr marL="0" lvl="0" indent="0" algn="l" rtl="0">
              <a:spcBef>
                <a:spcPts val="0"/>
              </a:spcBef>
              <a:spcAft>
                <a:spcPts val="0"/>
              </a:spcAft>
              <a:buNone/>
            </a:pP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AutoNum type="arabicPeriod"/>
            </a:pPr>
            <a:r>
              <a:rPr lang="en" sz="1350">
                <a:solidFill>
                  <a:srgbClr val="0E132B"/>
                </a:solidFill>
                <a:latin typeface="Poppins"/>
                <a:ea typeface="Poppins"/>
                <a:cs typeface="Poppins"/>
                <a:sym typeface="Poppins"/>
              </a:rPr>
              <a:t>Basic Line Segment Tool</a:t>
            </a: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a:solidFill>
                  <a:srgbClr val="0E132B"/>
                </a:solidFill>
                <a:latin typeface="Poppins"/>
                <a:ea typeface="Poppins"/>
                <a:cs typeface="Poppins"/>
                <a:sym typeface="Poppins"/>
              </a:rPr>
              <a:t>The basic line segment tool is the default line segment tool in Adobe Illustrator. It is used to create straight lines and paths.</a:t>
            </a: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a:solidFill>
                  <a:srgbClr val="0E132B"/>
                </a:solidFill>
                <a:latin typeface="Poppins"/>
                <a:ea typeface="Poppins"/>
                <a:cs typeface="Poppins"/>
                <a:sym typeface="Poppins"/>
              </a:rPr>
              <a:t>To use this tool, select the line segment tool from the toolbar, click on the artboard to set the starting point of the line, drag the mouse to set the length and angle of the line, and release the mouse to create the line.</a:t>
            </a:r>
            <a:endParaRPr sz="1350">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1850">
                <a:solidFill>
                  <a:srgbClr val="0E132B"/>
                </a:solidFill>
                <a:latin typeface="Poppins"/>
                <a:ea typeface="Poppins"/>
                <a:cs typeface="Poppins"/>
                <a:sym typeface="Poppins"/>
              </a:rPr>
              <a:t>Types of Line Segment Tool </a:t>
            </a:r>
            <a:r>
              <a:rPr lang="en" sz="1627">
                <a:solidFill>
                  <a:srgbClr val="0E132B"/>
                </a:solidFill>
                <a:latin typeface="Poppins"/>
                <a:ea typeface="Poppins"/>
                <a:cs typeface="Poppins"/>
                <a:sym typeface="Poppins"/>
              </a:rPr>
              <a:t>cont’d</a:t>
            </a:r>
            <a:endParaRPr sz="1627">
              <a:solidFill>
                <a:srgbClr val="0E132B"/>
              </a:solidFill>
              <a:latin typeface="Poppins"/>
              <a:ea typeface="Poppins"/>
              <a:cs typeface="Poppins"/>
              <a:sym typeface="Poppins"/>
            </a:endParaRPr>
          </a:p>
          <a:p>
            <a:pPr marL="0" lvl="0" indent="0" algn="l" rtl="0">
              <a:spcBef>
                <a:spcPts val="1500"/>
              </a:spcBef>
              <a:spcAft>
                <a:spcPts val="0"/>
              </a:spcAft>
              <a:buNone/>
            </a:pPr>
            <a:endParaRPr/>
          </a:p>
        </p:txBody>
      </p:sp>
      <p:sp>
        <p:nvSpPr>
          <p:cNvPr id="233" name="Google Shape;233;p37"/>
          <p:cNvSpPr txBox="1">
            <a:spLocks noGrp="1"/>
          </p:cNvSpPr>
          <p:nvPr>
            <p:ph type="body" idx="1"/>
          </p:nvPr>
        </p:nvSpPr>
        <p:spPr>
          <a:xfrm>
            <a:off x="729450" y="1853850"/>
            <a:ext cx="7688700" cy="3140100"/>
          </a:xfrm>
          <a:prstGeom prst="rect">
            <a:avLst/>
          </a:prstGeom>
        </p:spPr>
        <p:txBody>
          <a:bodyPr spcFirstLastPara="1" wrap="square" lIns="91425" tIns="91425" rIns="91425" bIns="91425" anchor="t" anchorCtr="0">
            <a:noAutofit/>
          </a:bodyPr>
          <a:lstStyle/>
          <a:p>
            <a:pPr marL="838200" lvl="0" indent="-314325" algn="l" rtl="0">
              <a:spcBef>
                <a:spcPts val="0"/>
              </a:spcBef>
              <a:spcAft>
                <a:spcPts val="0"/>
              </a:spcAft>
              <a:buClr>
                <a:srgbClr val="0E132B"/>
              </a:buClr>
              <a:buSzPts val="1350"/>
              <a:buFont typeface="Poppins"/>
              <a:buAutoNum type="arabicPeriod" startAt="2"/>
            </a:pPr>
            <a:r>
              <a:rPr lang="en" sz="1350">
                <a:solidFill>
                  <a:srgbClr val="0E132B"/>
                </a:solidFill>
                <a:latin typeface="Poppins"/>
                <a:ea typeface="Poppins"/>
                <a:cs typeface="Poppins"/>
                <a:sym typeface="Poppins"/>
              </a:rPr>
              <a:t>Arc Tool</a:t>
            </a: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a:solidFill>
                  <a:srgbClr val="0E132B"/>
                </a:solidFill>
                <a:latin typeface="Poppins"/>
                <a:ea typeface="Poppins"/>
                <a:cs typeface="Poppins"/>
                <a:sym typeface="Poppins"/>
              </a:rPr>
              <a:t>The arc tool is used to create curved lines and paths. With this tool, you can create arcs of different sizes and angles.</a:t>
            </a: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a:solidFill>
                  <a:srgbClr val="0E132B"/>
                </a:solidFill>
                <a:latin typeface="Poppins"/>
                <a:ea typeface="Poppins"/>
                <a:cs typeface="Poppins"/>
                <a:sym typeface="Poppins"/>
              </a:rPr>
              <a:t>To use this tool, select the arc tool from the toolbar, click on the artboard to set the starting point of the arc, drag the mouse to set the radius and angle of the arc, and release the mouse to create the arc.</a:t>
            </a:r>
            <a:endParaRPr sz="1350">
              <a:solidFill>
                <a:srgbClr val="0E132B"/>
              </a:solidFill>
              <a:latin typeface="Poppins"/>
              <a:ea typeface="Poppins"/>
              <a:cs typeface="Poppins"/>
              <a:sym typeface="Poppins"/>
            </a:endParaRPr>
          </a:p>
          <a:p>
            <a:pPr marL="0" lvl="0" indent="0" algn="l" rtl="0">
              <a:spcBef>
                <a:spcPts val="0"/>
              </a:spcBef>
              <a:spcAft>
                <a:spcPts val="0"/>
              </a:spcAft>
              <a:buNone/>
            </a:pPr>
            <a:endParaRPr sz="1350">
              <a:solidFill>
                <a:srgbClr val="0E132B"/>
              </a:solidFill>
              <a:latin typeface="Poppins"/>
              <a:ea typeface="Poppins"/>
              <a:cs typeface="Poppins"/>
              <a:sym typeface="Poppins"/>
            </a:endParaRPr>
          </a:p>
          <a:p>
            <a:pPr marL="838200" lvl="0" indent="-314325" algn="l" rtl="0">
              <a:spcBef>
                <a:spcPts val="0"/>
              </a:spcBef>
              <a:spcAft>
                <a:spcPts val="0"/>
              </a:spcAft>
              <a:buClr>
                <a:srgbClr val="0E132B"/>
              </a:buClr>
              <a:buSzPts val="1350"/>
              <a:buFont typeface="Poppins"/>
              <a:buAutoNum type="arabicPeriod" startAt="3"/>
            </a:pPr>
            <a:r>
              <a:rPr lang="en" sz="1350">
                <a:solidFill>
                  <a:srgbClr val="0E132B"/>
                </a:solidFill>
                <a:latin typeface="Poppins"/>
                <a:ea typeface="Poppins"/>
                <a:cs typeface="Poppins"/>
                <a:sym typeface="Poppins"/>
              </a:rPr>
              <a:t>Spiral Tool</a:t>
            </a: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a:solidFill>
                  <a:srgbClr val="0E132B"/>
                </a:solidFill>
                <a:latin typeface="Poppins"/>
                <a:ea typeface="Poppins"/>
                <a:cs typeface="Poppins"/>
                <a:sym typeface="Poppins"/>
              </a:rPr>
              <a:t>The spiral tool is used to create spiral lines and paths. With this tool, you can create spirals of different sizes and styles.</a:t>
            </a:r>
            <a:endParaRPr sz="1350">
              <a:solidFill>
                <a:srgbClr val="0E132B"/>
              </a:solidFill>
              <a:latin typeface="Poppins"/>
              <a:ea typeface="Poppins"/>
              <a:cs typeface="Poppins"/>
              <a:sym typeface="Poppins"/>
            </a:endParaRPr>
          </a:p>
          <a:p>
            <a:pPr marL="0" lvl="0" indent="0" algn="l" rtl="0">
              <a:spcBef>
                <a:spcPts val="0"/>
              </a:spcBef>
              <a:spcAft>
                <a:spcPts val="0"/>
              </a:spcAft>
              <a:buNone/>
            </a:pPr>
            <a:r>
              <a:rPr lang="en" sz="1350">
                <a:solidFill>
                  <a:srgbClr val="0E132B"/>
                </a:solidFill>
                <a:latin typeface="Poppins"/>
                <a:ea typeface="Poppins"/>
                <a:cs typeface="Poppins"/>
                <a:sym typeface="Poppins"/>
              </a:rPr>
              <a:t>To use this tool, select the spiral tool from the toolbar, click on the artboard to set the starting point of the spiral, drag the mouse to set the size and shape of the spiral, and release the mouse to create the spiral.</a:t>
            </a:r>
            <a:endParaRPr sz="13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1850">
                <a:solidFill>
                  <a:srgbClr val="0E132B"/>
                </a:solidFill>
                <a:latin typeface="Poppins"/>
                <a:ea typeface="Poppins"/>
                <a:cs typeface="Poppins"/>
                <a:sym typeface="Poppins"/>
              </a:rPr>
              <a:t>Types of Line Segment Tool </a:t>
            </a:r>
            <a:r>
              <a:rPr lang="en" sz="1627">
                <a:solidFill>
                  <a:srgbClr val="0E132B"/>
                </a:solidFill>
                <a:latin typeface="Poppins"/>
                <a:ea typeface="Poppins"/>
                <a:cs typeface="Poppins"/>
                <a:sym typeface="Poppins"/>
              </a:rPr>
              <a:t>cont’d</a:t>
            </a:r>
            <a:endParaRPr sz="1627">
              <a:solidFill>
                <a:srgbClr val="0E132B"/>
              </a:solidFill>
              <a:latin typeface="Poppins"/>
              <a:ea typeface="Poppins"/>
              <a:cs typeface="Poppins"/>
              <a:sym typeface="Poppins"/>
            </a:endParaRPr>
          </a:p>
          <a:p>
            <a:pPr marL="0" lvl="0" indent="0" algn="l" rtl="0">
              <a:spcBef>
                <a:spcPts val="1500"/>
              </a:spcBef>
              <a:spcAft>
                <a:spcPts val="0"/>
              </a:spcAft>
              <a:buNone/>
            </a:pPr>
            <a:endParaRPr/>
          </a:p>
        </p:txBody>
      </p:sp>
      <p:sp>
        <p:nvSpPr>
          <p:cNvPr id="239" name="Google Shape;239;p38"/>
          <p:cNvSpPr txBox="1">
            <a:spLocks noGrp="1"/>
          </p:cNvSpPr>
          <p:nvPr>
            <p:ph type="body" idx="1"/>
          </p:nvPr>
        </p:nvSpPr>
        <p:spPr>
          <a:xfrm>
            <a:off x="729450" y="1853850"/>
            <a:ext cx="7688700" cy="2911200"/>
          </a:xfrm>
          <a:prstGeom prst="rect">
            <a:avLst/>
          </a:prstGeom>
        </p:spPr>
        <p:txBody>
          <a:bodyPr spcFirstLastPara="1" wrap="square" lIns="91425" tIns="91425" rIns="91425" bIns="91425" anchor="t" anchorCtr="0">
            <a:normAutofit/>
          </a:bodyPr>
          <a:lstStyle/>
          <a:p>
            <a:pPr marL="838200" lvl="0" indent="-314325" algn="l" rtl="0">
              <a:spcBef>
                <a:spcPts val="1500"/>
              </a:spcBef>
              <a:spcAft>
                <a:spcPts val="0"/>
              </a:spcAft>
              <a:buClr>
                <a:srgbClr val="0E132B"/>
              </a:buClr>
              <a:buSzPts val="1350"/>
              <a:buFont typeface="Poppins"/>
              <a:buAutoNum type="arabicPeriod" startAt="4"/>
            </a:pPr>
            <a:r>
              <a:rPr lang="en" sz="1350">
                <a:solidFill>
                  <a:srgbClr val="0E132B"/>
                </a:solidFill>
                <a:latin typeface="Poppins"/>
                <a:ea typeface="Poppins"/>
                <a:cs typeface="Poppins"/>
                <a:sym typeface="Poppins"/>
              </a:rPr>
              <a:t>Rectangular Grid Tool</a:t>
            </a:r>
            <a:endParaRPr sz="1350">
              <a:solidFill>
                <a:srgbClr val="0E132B"/>
              </a:solidFill>
              <a:latin typeface="Poppins"/>
              <a:ea typeface="Poppins"/>
              <a:cs typeface="Poppins"/>
              <a:sym typeface="Poppins"/>
            </a:endParaRPr>
          </a:p>
          <a:p>
            <a:pPr marL="0" lvl="0" indent="0" algn="l" rtl="0">
              <a:spcBef>
                <a:spcPts val="1500"/>
              </a:spcBef>
              <a:spcAft>
                <a:spcPts val="0"/>
              </a:spcAft>
              <a:buNone/>
            </a:pPr>
            <a:r>
              <a:rPr lang="en" sz="1350">
                <a:solidFill>
                  <a:srgbClr val="0E132B"/>
                </a:solidFill>
                <a:latin typeface="Poppins"/>
                <a:ea typeface="Poppins"/>
                <a:cs typeface="Poppins"/>
                <a:sym typeface="Poppins"/>
              </a:rPr>
              <a:t>The rectangular grid tool is used to create grids of rectangular shapes. With this tool, you can create grids of different sizes and spacing.</a:t>
            </a:r>
            <a:endParaRPr sz="1350">
              <a:solidFill>
                <a:srgbClr val="0E132B"/>
              </a:solidFill>
              <a:latin typeface="Poppins"/>
              <a:ea typeface="Poppins"/>
              <a:cs typeface="Poppins"/>
              <a:sym typeface="Poppins"/>
            </a:endParaRPr>
          </a:p>
          <a:p>
            <a:pPr marL="0" lvl="0" indent="0" algn="l" rtl="0">
              <a:spcBef>
                <a:spcPts val="1800"/>
              </a:spcBef>
              <a:spcAft>
                <a:spcPts val="0"/>
              </a:spcAft>
              <a:buNone/>
            </a:pPr>
            <a:r>
              <a:rPr lang="en" sz="1350">
                <a:solidFill>
                  <a:srgbClr val="0E132B"/>
                </a:solidFill>
                <a:latin typeface="Poppins"/>
                <a:ea typeface="Poppins"/>
                <a:cs typeface="Poppins"/>
                <a:sym typeface="Poppins"/>
              </a:rPr>
              <a:t>To use this tool, select the rectangular grid tool from the toolbar, click on the artboard to set the starting point of the grid, drag the mouse to set the size and spacing of the grid, and release the mouse to create the grid.</a:t>
            </a:r>
            <a:endParaRPr sz="1350">
              <a:solidFill>
                <a:srgbClr val="0E132B"/>
              </a:solidFill>
              <a:latin typeface="Poppins"/>
              <a:ea typeface="Poppins"/>
              <a:cs typeface="Poppins"/>
              <a:sym typeface="Poppins"/>
            </a:endParaRPr>
          </a:p>
          <a:p>
            <a:pPr marL="0" lvl="0" indent="0" algn="l" rtl="0">
              <a:spcBef>
                <a:spcPts val="18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727650" y="1244222"/>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2550" dirty="0">
                <a:solidFill>
                  <a:srgbClr val="0E132B"/>
                </a:solidFill>
                <a:latin typeface="Poppins"/>
                <a:ea typeface="Poppins"/>
                <a:cs typeface="Poppins"/>
                <a:sym typeface="Poppins"/>
              </a:rPr>
              <a:t>Adobe Illustrator Eraser Tool</a:t>
            </a:r>
            <a:endParaRPr sz="2550" dirty="0">
              <a:solidFill>
                <a:srgbClr val="0E132B"/>
              </a:solidFill>
              <a:latin typeface="Poppins"/>
              <a:ea typeface="Poppins"/>
              <a:cs typeface="Poppins"/>
              <a:sym typeface="Poppins"/>
            </a:endParaRPr>
          </a:p>
          <a:p>
            <a:pPr marL="0" lvl="0" indent="0" algn="l" rtl="0">
              <a:lnSpc>
                <a:spcPct val="115000"/>
              </a:lnSpc>
              <a:spcBef>
                <a:spcPts val="1500"/>
              </a:spcBef>
              <a:spcAft>
                <a:spcPts val="0"/>
              </a:spcAft>
              <a:buNone/>
            </a:pPr>
            <a:endParaRPr sz="1100" b="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245" name="Google Shape;245;p39"/>
          <p:cNvSpPr txBox="1">
            <a:spLocks noGrp="1"/>
          </p:cNvSpPr>
          <p:nvPr>
            <p:ph type="body" idx="1"/>
          </p:nvPr>
        </p:nvSpPr>
        <p:spPr>
          <a:xfrm>
            <a:off x="727650" y="1978357"/>
            <a:ext cx="7688700" cy="30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dirty="0">
                <a:solidFill>
                  <a:srgbClr val="0E132B"/>
                </a:solidFill>
                <a:latin typeface="Poppins"/>
                <a:ea typeface="Poppins"/>
                <a:cs typeface="Poppins"/>
                <a:sym typeface="Poppins"/>
              </a:rPr>
              <a:t>The eraser tool in Adobe Illustrator is used to delete or remove parts of an object or path. The eraser tool works by erasing the part of the object or path that it touches. This tool is useful for making quick adjustments to your design without having to use the selection tool and delete unnecessary paths or objects.</a:t>
            </a:r>
            <a:endParaRPr sz="1350" dirty="0">
              <a:solidFill>
                <a:srgbClr val="0E132B"/>
              </a:solidFill>
              <a:latin typeface="Poppins"/>
              <a:ea typeface="Poppins"/>
              <a:cs typeface="Poppins"/>
              <a:sym typeface="Poppins"/>
            </a:endParaRPr>
          </a:p>
          <a:p>
            <a:pPr marL="0" lvl="0" indent="0" algn="l" rtl="0">
              <a:spcBef>
                <a:spcPts val="1800"/>
              </a:spcBef>
              <a:spcAft>
                <a:spcPts val="0"/>
              </a:spcAft>
              <a:buNone/>
            </a:pPr>
            <a:r>
              <a:rPr lang="en" sz="1350" dirty="0">
                <a:solidFill>
                  <a:srgbClr val="0E132B"/>
                </a:solidFill>
                <a:latin typeface="Poppins"/>
                <a:ea typeface="Poppins"/>
                <a:cs typeface="Poppins"/>
                <a:sym typeface="Poppins"/>
              </a:rPr>
              <a:t>To use the eraser tool, you can select it from the toolbar or press Shift+E on your keyboard. Once you have selected the eraser tool, you can adjust its size and shape by using the bracket keys on your keyboard.</a:t>
            </a:r>
            <a:endParaRPr sz="1350" dirty="0">
              <a:solidFill>
                <a:srgbClr val="0E132B"/>
              </a:solidFill>
              <a:latin typeface="Poppins"/>
              <a:ea typeface="Poppins"/>
              <a:cs typeface="Poppins"/>
              <a:sym typeface="Poppins"/>
            </a:endParaRPr>
          </a:p>
          <a:p>
            <a:pPr marL="0" lvl="0" indent="0" algn="l" rtl="0">
              <a:spcBef>
                <a:spcPts val="1800"/>
              </a:spcBef>
              <a:spcAft>
                <a:spcPts val="120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727650" y="1159162"/>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1850" dirty="0">
                <a:solidFill>
                  <a:srgbClr val="0E132B"/>
                </a:solidFill>
                <a:latin typeface="Poppins"/>
                <a:ea typeface="Poppins"/>
                <a:cs typeface="Poppins"/>
                <a:sym typeface="Poppins"/>
              </a:rPr>
              <a:t>Types of Eraser Tool </a:t>
            </a:r>
            <a:r>
              <a:rPr lang="en" sz="1650" dirty="0">
                <a:solidFill>
                  <a:srgbClr val="0E132B"/>
                </a:solidFill>
                <a:latin typeface="Poppins"/>
                <a:ea typeface="Poppins"/>
                <a:cs typeface="Poppins"/>
                <a:sym typeface="Poppins"/>
              </a:rPr>
              <a:t>cont’d</a:t>
            </a:r>
            <a:endParaRPr sz="1650" dirty="0">
              <a:solidFill>
                <a:srgbClr val="0E132B"/>
              </a:solidFill>
              <a:latin typeface="Poppins"/>
              <a:ea typeface="Poppins"/>
              <a:cs typeface="Poppins"/>
              <a:sym typeface="Poppins"/>
            </a:endParaRPr>
          </a:p>
          <a:p>
            <a:pPr marL="0" lvl="0" indent="0" algn="l" rtl="0">
              <a:lnSpc>
                <a:spcPct val="115000"/>
              </a:lnSpc>
              <a:spcBef>
                <a:spcPts val="1500"/>
              </a:spcBef>
              <a:spcAft>
                <a:spcPts val="0"/>
              </a:spcAft>
              <a:buNone/>
            </a:pPr>
            <a:endParaRPr sz="1100" b="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251" name="Google Shape;251;p40"/>
          <p:cNvSpPr txBox="1">
            <a:spLocks noGrp="1"/>
          </p:cNvSpPr>
          <p:nvPr>
            <p:ph type="body" idx="1"/>
          </p:nvPr>
        </p:nvSpPr>
        <p:spPr>
          <a:xfrm>
            <a:off x="729450" y="1853850"/>
            <a:ext cx="7688700" cy="30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There are three types of eraser tools in Adobe Illustrator:</a:t>
            </a:r>
            <a:endParaRPr sz="1350">
              <a:solidFill>
                <a:srgbClr val="0E132B"/>
              </a:solidFill>
              <a:latin typeface="Poppins"/>
              <a:ea typeface="Poppins"/>
              <a:cs typeface="Poppins"/>
              <a:sym typeface="Poppins"/>
            </a:endParaRPr>
          </a:p>
          <a:p>
            <a:pPr marL="838200" lvl="0" indent="-314325" algn="l" rtl="0">
              <a:spcBef>
                <a:spcPts val="1800"/>
              </a:spcBef>
              <a:spcAft>
                <a:spcPts val="0"/>
              </a:spcAft>
              <a:buClr>
                <a:srgbClr val="0E132B"/>
              </a:buClr>
              <a:buSzPts val="1350"/>
              <a:buFont typeface="Poppins"/>
              <a:buAutoNum type="arabicPeriod"/>
            </a:pPr>
            <a:r>
              <a:rPr lang="en" sz="1350">
                <a:solidFill>
                  <a:srgbClr val="0E132B"/>
                </a:solidFill>
                <a:latin typeface="Poppins"/>
                <a:ea typeface="Poppins"/>
                <a:cs typeface="Poppins"/>
                <a:sym typeface="Poppins"/>
              </a:rPr>
              <a:t>Eraser Tool</a:t>
            </a:r>
            <a:endParaRPr sz="1350">
              <a:solidFill>
                <a:srgbClr val="0E132B"/>
              </a:solidFill>
              <a:latin typeface="Poppins"/>
              <a:ea typeface="Poppins"/>
              <a:cs typeface="Poppins"/>
              <a:sym typeface="Poppins"/>
            </a:endParaRPr>
          </a:p>
          <a:p>
            <a:pPr marL="0" lvl="0" indent="0" algn="l" rtl="0">
              <a:spcBef>
                <a:spcPts val="1500"/>
              </a:spcBef>
              <a:spcAft>
                <a:spcPts val="0"/>
              </a:spcAft>
              <a:buNone/>
            </a:pPr>
            <a:r>
              <a:rPr lang="en" sz="1350">
                <a:solidFill>
                  <a:srgbClr val="0E132B"/>
                </a:solidFill>
                <a:latin typeface="Poppins"/>
                <a:ea typeface="Poppins"/>
                <a:cs typeface="Poppins"/>
                <a:sym typeface="Poppins"/>
              </a:rPr>
              <a:t>Eraser tool is the basic eraser tool that is used to erase parts of an object or path. This tool erases parts of the object or path by making them transparent. The eraser tool can be used to erase parts of a path, a group of paths, or an object.</a:t>
            </a:r>
            <a:endParaRPr sz="1350">
              <a:solidFill>
                <a:srgbClr val="0E132B"/>
              </a:solidFill>
              <a:latin typeface="Poppins"/>
              <a:ea typeface="Poppins"/>
              <a:cs typeface="Poppins"/>
              <a:sym typeface="Poppins"/>
            </a:endParaRPr>
          </a:p>
          <a:p>
            <a:pPr marL="838200" lvl="0" indent="-314325" algn="l" rtl="0">
              <a:spcBef>
                <a:spcPts val="1800"/>
              </a:spcBef>
              <a:spcAft>
                <a:spcPts val="0"/>
              </a:spcAft>
              <a:buClr>
                <a:srgbClr val="0E132B"/>
              </a:buClr>
              <a:buSzPts val="1350"/>
              <a:buFont typeface="Poppins"/>
              <a:buAutoNum type="arabicPeriod" startAt="2"/>
            </a:pPr>
            <a:r>
              <a:rPr lang="en" sz="1350">
                <a:solidFill>
                  <a:srgbClr val="0E132B"/>
                </a:solidFill>
                <a:latin typeface="Poppins"/>
                <a:ea typeface="Poppins"/>
                <a:cs typeface="Poppins"/>
                <a:sym typeface="Poppins"/>
              </a:rPr>
              <a:t>Scissors Tool</a:t>
            </a:r>
            <a:endParaRPr sz="1350">
              <a:solidFill>
                <a:srgbClr val="0E132B"/>
              </a:solidFill>
              <a:latin typeface="Poppins"/>
              <a:ea typeface="Poppins"/>
              <a:cs typeface="Poppins"/>
              <a:sym typeface="Poppins"/>
            </a:endParaRPr>
          </a:p>
          <a:p>
            <a:pPr marL="0" lvl="0" indent="0" algn="l" rtl="0">
              <a:spcBef>
                <a:spcPts val="1500"/>
              </a:spcBef>
              <a:spcAft>
                <a:spcPts val="1800"/>
              </a:spcAft>
              <a:buNone/>
            </a:pPr>
            <a:r>
              <a:rPr lang="en" sz="1350">
                <a:solidFill>
                  <a:srgbClr val="0E132B"/>
                </a:solidFill>
                <a:latin typeface="Poppins"/>
                <a:ea typeface="Poppins"/>
                <a:cs typeface="Poppins"/>
                <a:sym typeface="Poppins"/>
              </a:rPr>
              <a:t>Scissors tool is used to cut a path into two or more parts. This tool works by selecting a point on the path and cutting it. Once the path is cut, you can use the eraser tool to erase the part of the path that you don’t need</a:t>
            </a:r>
            <a:endParaRPr sz="135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1850">
                <a:solidFill>
                  <a:srgbClr val="0E132B"/>
                </a:solidFill>
                <a:latin typeface="Poppins"/>
                <a:ea typeface="Poppins"/>
                <a:cs typeface="Poppins"/>
                <a:sym typeface="Poppins"/>
              </a:rPr>
              <a:t>Types of Eraser Tool </a:t>
            </a:r>
            <a:r>
              <a:rPr lang="en" sz="1650">
                <a:solidFill>
                  <a:srgbClr val="0E132B"/>
                </a:solidFill>
                <a:latin typeface="Poppins"/>
                <a:ea typeface="Poppins"/>
                <a:cs typeface="Poppins"/>
                <a:sym typeface="Poppins"/>
              </a:rPr>
              <a:t>cont’d</a:t>
            </a:r>
            <a:endParaRPr sz="1650">
              <a:solidFill>
                <a:srgbClr val="0E132B"/>
              </a:solidFill>
              <a:latin typeface="Poppins"/>
              <a:ea typeface="Poppins"/>
              <a:cs typeface="Poppins"/>
              <a:sym typeface="Poppins"/>
            </a:endParaRPr>
          </a:p>
          <a:p>
            <a:pPr marL="0" lvl="0" indent="0" algn="l" rtl="0">
              <a:spcBef>
                <a:spcPts val="1500"/>
              </a:spcBef>
              <a:spcAft>
                <a:spcPts val="0"/>
              </a:spcAft>
              <a:buNone/>
            </a:pPr>
            <a:endParaRPr/>
          </a:p>
        </p:txBody>
      </p:sp>
      <p:sp>
        <p:nvSpPr>
          <p:cNvPr id="257" name="Google Shape;257;p41"/>
          <p:cNvSpPr txBox="1">
            <a:spLocks noGrp="1"/>
          </p:cNvSpPr>
          <p:nvPr>
            <p:ph type="body" idx="1"/>
          </p:nvPr>
        </p:nvSpPr>
        <p:spPr>
          <a:xfrm>
            <a:off x="729450" y="1853850"/>
            <a:ext cx="7688700" cy="2926500"/>
          </a:xfrm>
          <a:prstGeom prst="rect">
            <a:avLst/>
          </a:prstGeom>
        </p:spPr>
        <p:txBody>
          <a:bodyPr spcFirstLastPara="1" wrap="square" lIns="91425" tIns="91425" rIns="91425" bIns="91425" anchor="t" anchorCtr="0">
            <a:normAutofit/>
          </a:bodyPr>
          <a:lstStyle/>
          <a:p>
            <a:pPr marL="838200" lvl="0" indent="-314325" algn="l" rtl="0">
              <a:spcBef>
                <a:spcPts val="1500"/>
              </a:spcBef>
              <a:spcAft>
                <a:spcPts val="0"/>
              </a:spcAft>
              <a:buClr>
                <a:srgbClr val="0E132B"/>
              </a:buClr>
              <a:buSzPts val="1350"/>
              <a:buFont typeface="Poppins"/>
              <a:buAutoNum type="arabicPeriod" startAt="3"/>
            </a:pPr>
            <a:r>
              <a:rPr lang="en" sz="1350">
                <a:solidFill>
                  <a:srgbClr val="0E132B"/>
                </a:solidFill>
                <a:latin typeface="Poppins"/>
                <a:ea typeface="Poppins"/>
                <a:cs typeface="Poppins"/>
                <a:sym typeface="Poppins"/>
              </a:rPr>
              <a:t>Knife Tool</a:t>
            </a:r>
            <a:endParaRPr sz="1350">
              <a:solidFill>
                <a:srgbClr val="0E132B"/>
              </a:solidFill>
              <a:latin typeface="Poppins"/>
              <a:ea typeface="Poppins"/>
              <a:cs typeface="Poppins"/>
              <a:sym typeface="Poppins"/>
            </a:endParaRPr>
          </a:p>
          <a:p>
            <a:pPr marL="0" lvl="0" indent="0" algn="l" rtl="0">
              <a:spcBef>
                <a:spcPts val="1500"/>
              </a:spcBef>
              <a:spcAft>
                <a:spcPts val="0"/>
              </a:spcAft>
              <a:buNone/>
            </a:pPr>
            <a:r>
              <a:rPr lang="en" sz="1350">
                <a:solidFill>
                  <a:srgbClr val="0E132B"/>
                </a:solidFill>
                <a:latin typeface="Poppins"/>
                <a:ea typeface="Poppins"/>
                <a:cs typeface="Poppins"/>
                <a:sym typeface="Poppins"/>
              </a:rPr>
              <a:t>Knife tool is used to cut a path into two parts. This tool works by drawing a straight line over the path that you want to cut. Once the line is drawn, you can use the eraser tool to erase the part of the path that you don’t need.</a:t>
            </a:r>
            <a:endParaRPr sz="1350">
              <a:solidFill>
                <a:srgbClr val="0E132B"/>
              </a:solidFill>
              <a:latin typeface="Poppins"/>
              <a:ea typeface="Poppins"/>
              <a:cs typeface="Poppins"/>
              <a:sym typeface="Poppins"/>
            </a:endParaRPr>
          </a:p>
          <a:p>
            <a:pPr marL="0" lvl="0" indent="0" algn="l" rtl="0">
              <a:spcBef>
                <a:spcPts val="1800"/>
              </a:spcBef>
              <a:spcAft>
                <a:spcPts val="1800"/>
              </a:spcAft>
              <a:buNone/>
            </a:pPr>
            <a:r>
              <a:rPr lang="en" sz="1350">
                <a:solidFill>
                  <a:srgbClr val="0E132B"/>
                </a:solidFill>
                <a:latin typeface="Poppins"/>
                <a:ea typeface="Poppins"/>
                <a:cs typeface="Poppins"/>
                <a:sym typeface="Poppins"/>
              </a:rPr>
              <a:t>The eraser tool is a powerful tool that can be used to quickly edit your designs. However, it is important to use the eraser tool with caution, as it can permanently delete parts of your design. It is always a good idea to save a copy of your design before making any major changes.</a:t>
            </a:r>
            <a:endParaRPr sz="13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Illustrator tools</a:t>
            </a:r>
            <a:endParaRPr/>
          </a:p>
        </p:txBody>
      </p:sp>
      <p:pic>
        <p:nvPicPr>
          <p:cNvPr id="99" name="Google Shape;99;p15"/>
          <p:cNvPicPr preferRelativeResize="0"/>
          <p:nvPr/>
        </p:nvPicPr>
        <p:blipFill>
          <a:blip r:embed="rId3">
            <a:alphaModFix/>
          </a:blip>
          <a:stretch>
            <a:fillRect/>
          </a:stretch>
        </p:blipFill>
        <p:spPr>
          <a:xfrm>
            <a:off x="3636335" y="594024"/>
            <a:ext cx="4040372" cy="4549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2550">
                <a:solidFill>
                  <a:srgbClr val="0E132B"/>
                </a:solidFill>
                <a:latin typeface="Poppins"/>
                <a:ea typeface="Poppins"/>
                <a:cs typeface="Poppins"/>
                <a:sym typeface="Poppins"/>
              </a:rPr>
              <a:t>Pathfinder Panel in Adobe Illustrator</a:t>
            </a:r>
            <a:endParaRPr sz="1100" b="0">
              <a:solidFill>
                <a:srgbClr val="000000"/>
              </a:solidFill>
              <a:latin typeface="Arial"/>
              <a:ea typeface="Arial"/>
              <a:cs typeface="Arial"/>
              <a:sym typeface="Arial"/>
            </a:endParaRPr>
          </a:p>
          <a:p>
            <a:pPr marL="0" lvl="0" indent="0" algn="l" rtl="0">
              <a:spcBef>
                <a:spcPts val="1500"/>
              </a:spcBef>
              <a:spcAft>
                <a:spcPts val="0"/>
              </a:spcAft>
              <a:buNone/>
            </a:pPr>
            <a:endParaRPr/>
          </a:p>
        </p:txBody>
      </p:sp>
      <p:sp>
        <p:nvSpPr>
          <p:cNvPr id="263" name="Google Shape;263;p42"/>
          <p:cNvSpPr txBox="1">
            <a:spLocks noGrp="1"/>
          </p:cNvSpPr>
          <p:nvPr>
            <p:ph type="body" idx="1"/>
          </p:nvPr>
        </p:nvSpPr>
        <p:spPr>
          <a:xfrm>
            <a:off x="729450" y="1956775"/>
            <a:ext cx="7688700" cy="300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 Pathfinder panel in Adobe Illustrator allows you to combine, subtract, and divide shapes and paths to create more complex shapes and designs.</a:t>
            </a:r>
            <a:endParaRPr sz="1350">
              <a:solidFill>
                <a:srgbClr val="0E132B"/>
              </a:solidFill>
              <a:latin typeface="Poppins"/>
              <a:ea typeface="Poppins"/>
              <a:cs typeface="Poppins"/>
              <a:sym typeface="Poppins"/>
            </a:endParaRPr>
          </a:p>
          <a:p>
            <a:pPr marL="0" lvl="0" indent="0" algn="l" rtl="0">
              <a:spcBef>
                <a:spcPts val="1200"/>
              </a:spcBef>
              <a:spcAft>
                <a:spcPts val="1200"/>
              </a:spcAft>
              <a:buNone/>
            </a:pPr>
            <a:endParaRPr sz="1350">
              <a:solidFill>
                <a:srgbClr val="0E132B"/>
              </a:solidFill>
              <a:latin typeface="Poppins"/>
              <a:ea typeface="Poppins"/>
              <a:cs typeface="Poppins"/>
              <a:sym typeface="Poppins"/>
            </a:endParaRPr>
          </a:p>
        </p:txBody>
      </p:sp>
      <p:pic>
        <p:nvPicPr>
          <p:cNvPr id="264" name="Google Shape;264;p42"/>
          <p:cNvPicPr preferRelativeResize="0"/>
          <p:nvPr/>
        </p:nvPicPr>
        <p:blipFill>
          <a:blip r:embed="rId3">
            <a:alphaModFix/>
          </a:blip>
          <a:stretch>
            <a:fillRect/>
          </a:stretch>
        </p:blipFill>
        <p:spPr>
          <a:xfrm>
            <a:off x="932553" y="2713450"/>
            <a:ext cx="3853122" cy="2250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1850">
                <a:solidFill>
                  <a:srgbClr val="0E132B"/>
                </a:solidFill>
                <a:latin typeface="Poppins"/>
                <a:ea typeface="Poppins"/>
                <a:cs typeface="Poppins"/>
                <a:sym typeface="Poppins"/>
              </a:rPr>
              <a:t>Pathfinder Panel in Adobe Illustrator </a:t>
            </a:r>
            <a:r>
              <a:rPr lang="en" sz="1627">
                <a:solidFill>
                  <a:srgbClr val="0E132B"/>
                </a:solidFill>
                <a:latin typeface="Poppins"/>
                <a:ea typeface="Poppins"/>
                <a:cs typeface="Poppins"/>
                <a:sym typeface="Poppins"/>
              </a:rPr>
              <a:t>cont’d</a:t>
            </a:r>
            <a:endParaRPr sz="1627" b="0">
              <a:solidFill>
                <a:srgbClr val="000000"/>
              </a:solidFill>
              <a:latin typeface="Arial"/>
              <a:ea typeface="Arial"/>
              <a:cs typeface="Arial"/>
              <a:sym typeface="Arial"/>
            </a:endParaRPr>
          </a:p>
          <a:p>
            <a:pPr marL="0" lvl="0" indent="0" algn="l" rtl="0">
              <a:spcBef>
                <a:spcPts val="1500"/>
              </a:spcBef>
              <a:spcAft>
                <a:spcPts val="0"/>
              </a:spcAft>
              <a:buNone/>
            </a:pPr>
            <a:endParaRPr/>
          </a:p>
        </p:txBody>
      </p:sp>
      <p:sp>
        <p:nvSpPr>
          <p:cNvPr id="270" name="Google Shape;270;p43"/>
          <p:cNvSpPr txBox="1">
            <a:spLocks noGrp="1"/>
          </p:cNvSpPr>
          <p:nvPr>
            <p:ph type="body" idx="1"/>
          </p:nvPr>
        </p:nvSpPr>
        <p:spPr>
          <a:xfrm>
            <a:off x="729450" y="1853850"/>
            <a:ext cx="7688700" cy="321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The Pathfinder panel can be a powerful tool for creating logos, icons, and other graphics that require intricate shapes and paths.</a:t>
            </a:r>
            <a:endParaRPr sz="1350">
              <a:solidFill>
                <a:srgbClr val="0E132B"/>
              </a:solidFill>
              <a:latin typeface="Poppins"/>
              <a:ea typeface="Poppins"/>
              <a:cs typeface="Poppins"/>
              <a:sym typeface="Poppins"/>
            </a:endParaRPr>
          </a:p>
          <a:p>
            <a:pPr marL="0" lvl="0" indent="0" algn="l" rtl="0">
              <a:spcBef>
                <a:spcPts val="1800"/>
              </a:spcBef>
              <a:spcAft>
                <a:spcPts val="0"/>
              </a:spcAft>
              <a:buNone/>
            </a:pPr>
            <a:r>
              <a:rPr lang="en" sz="1350" b="1" i="1">
                <a:solidFill>
                  <a:srgbClr val="0E132B"/>
                </a:solidFill>
                <a:latin typeface="Poppins"/>
                <a:ea typeface="Poppins"/>
                <a:cs typeface="Poppins"/>
                <a:sym typeface="Poppins"/>
              </a:rPr>
              <a:t>To access the Pathfinder panel,</a:t>
            </a:r>
            <a:endParaRPr sz="1350" b="1" i="1">
              <a:solidFill>
                <a:srgbClr val="0E132B"/>
              </a:solidFill>
              <a:latin typeface="Poppins"/>
              <a:ea typeface="Poppins"/>
              <a:cs typeface="Poppins"/>
              <a:sym typeface="Poppins"/>
            </a:endParaRPr>
          </a:p>
          <a:p>
            <a:pPr marL="457200" lvl="0" indent="-314325" algn="l" rtl="0">
              <a:spcBef>
                <a:spcPts val="180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Go to Window &gt; Pathfinder. The panel contains several options for combining and manipulating shapes, such as Unite, Minus Front, Intersect, and Exclude. Experimenting with these options can help you create unique and complex shapes that would be difficult to create with the Shape Tools alone.</a:t>
            </a:r>
            <a:endParaRPr sz="1350">
              <a:solidFill>
                <a:srgbClr val="0E132B"/>
              </a:solidFill>
              <a:latin typeface="Poppins"/>
              <a:ea typeface="Poppins"/>
              <a:cs typeface="Poppins"/>
              <a:sym typeface="Poppins"/>
            </a:endParaRPr>
          </a:p>
          <a:p>
            <a:pPr marL="0" lvl="0" indent="0" algn="l" rtl="0">
              <a:spcBef>
                <a:spcPts val="18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2550">
                <a:solidFill>
                  <a:srgbClr val="0E132B"/>
                </a:solidFill>
                <a:latin typeface="Poppins"/>
                <a:ea typeface="Poppins"/>
                <a:cs typeface="Poppins"/>
                <a:sym typeface="Poppins"/>
              </a:rPr>
              <a:t>Layers Panel in Adobe Illustrator</a:t>
            </a:r>
            <a:endParaRPr sz="1100" b="0">
              <a:solidFill>
                <a:srgbClr val="000000"/>
              </a:solidFill>
              <a:latin typeface="Arial"/>
              <a:ea typeface="Arial"/>
              <a:cs typeface="Arial"/>
              <a:sym typeface="Arial"/>
            </a:endParaRPr>
          </a:p>
          <a:p>
            <a:pPr marL="0" lvl="0" indent="0" algn="l" rtl="0">
              <a:spcBef>
                <a:spcPts val="1500"/>
              </a:spcBef>
              <a:spcAft>
                <a:spcPts val="0"/>
              </a:spcAft>
              <a:buNone/>
            </a:pPr>
            <a:endParaRPr/>
          </a:p>
        </p:txBody>
      </p:sp>
      <p:sp>
        <p:nvSpPr>
          <p:cNvPr id="276" name="Google Shape;276;p44"/>
          <p:cNvSpPr txBox="1">
            <a:spLocks noGrp="1"/>
          </p:cNvSpPr>
          <p:nvPr>
            <p:ph type="body" idx="1"/>
          </p:nvPr>
        </p:nvSpPr>
        <p:spPr>
          <a:xfrm>
            <a:off x="729450" y="1956775"/>
            <a:ext cx="7688700" cy="291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0E132B"/>
                </a:solidFill>
                <a:highlight>
                  <a:srgbClr val="FBFBFB"/>
                </a:highlight>
                <a:latin typeface="Poppins"/>
                <a:ea typeface="Poppins"/>
                <a:cs typeface="Poppins"/>
                <a:sym typeface="Poppins"/>
              </a:rPr>
              <a:t>The Layers panel in Adobe Illustrator allows you to organize and manage your artwork into layers, similar to how you would organize your Photoshop files.</a:t>
            </a:r>
            <a:endParaRPr sz="1350">
              <a:solidFill>
                <a:srgbClr val="0E132B"/>
              </a:solidFill>
              <a:highlight>
                <a:srgbClr val="FBFBFB"/>
              </a:highlight>
              <a:latin typeface="Poppins"/>
              <a:ea typeface="Poppins"/>
              <a:cs typeface="Poppins"/>
              <a:sym typeface="Poppins"/>
            </a:endParaRPr>
          </a:p>
          <a:p>
            <a:pPr marL="0" lvl="0" indent="0" algn="l" rtl="0">
              <a:spcBef>
                <a:spcPts val="1200"/>
              </a:spcBef>
              <a:spcAft>
                <a:spcPts val="1200"/>
              </a:spcAft>
              <a:buNone/>
            </a:pPr>
            <a:endParaRPr sz="1350">
              <a:solidFill>
                <a:srgbClr val="0E132B"/>
              </a:solidFill>
              <a:highlight>
                <a:srgbClr val="FBFBFB"/>
              </a:highlight>
              <a:latin typeface="Poppins"/>
              <a:ea typeface="Poppins"/>
              <a:cs typeface="Poppins"/>
              <a:sym typeface="Poppins"/>
            </a:endParaRPr>
          </a:p>
        </p:txBody>
      </p:sp>
      <p:pic>
        <p:nvPicPr>
          <p:cNvPr id="277" name="Google Shape;277;p44"/>
          <p:cNvPicPr preferRelativeResize="0"/>
          <p:nvPr/>
        </p:nvPicPr>
        <p:blipFill>
          <a:blip r:embed="rId3">
            <a:alphaModFix/>
          </a:blip>
          <a:stretch>
            <a:fillRect/>
          </a:stretch>
        </p:blipFill>
        <p:spPr>
          <a:xfrm>
            <a:off x="920968" y="2571750"/>
            <a:ext cx="2425583" cy="2300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700">
                <a:solidFill>
                  <a:srgbClr val="0E132B"/>
                </a:solidFill>
                <a:latin typeface="Poppins"/>
                <a:ea typeface="Poppins"/>
                <a:cs typeface="Poppins"/>
                <a:sym typeface="Poppins"/>
              </a:rPr>
              <a:t>Layers Panel in Adobe Illustrator cont’d</a:t>
            </a:r>
            <a:endParaRPr sz="1700" b="0">
              <a:solidFill>
                <a:srgbClr val="000000"/>
              </a:solidFill>
              <a:latin typeface="Arial"/>
              <a:ea typeface="Arial"/>
              <a:cs typeface="Arial"/>
              <a:sym typeface="Arial"/>
            </a:endParaRPr>
          </a:p>
          <a:p>
            <a:pPr marL="0" lvl="0" indent="0" algn="l" rtl="0">
              <a:spcBef>
                <a:spcPts val="1500"/>
              </a:spcBef>
              <a:spcAft>
                <a:spcPts val="0"/>
              </a:spcAft>
              <a:buNone/>
            </a:pPr>
            <a:endParaRPr/>
          </a:p>
        </p:txBody>
      </p:sp>
      <p:sp>
        <p:nvSpPr>
          <p:cNvPr id="283" name="Google Shape;283;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Layers can help you keep your artwork organized and easy to edit, especially when working on complex projects with many elements.</a:t>
            </a:r>
            <a:endParaRPr sz="1350">
              <a:solidFill>
                <a:srgbClr val="0E132B"/>
              </a:solidFill>
              <a:latin typeface="Poppins"/>
              <a:ea typeface="Poppins"/>
              <a:cs typeface="Poppins"/>
              <a:sym typeface="Poppins"/>
            </a:endParaRPr>
          </a:p>
          <a:p>
            <a:pPr marL="0" lvl="0" indent="0" algn="l" rtl="0">
              <a:spcBef>
                <a:spcPts val="1800"/>
              </a:spcBef>
              <a:spcAft>
                <a:spcPts val="0"/>
              </a:spcAft>
              <a:buNone/>
            </a:pPr>
            <a:r>
              <a:rPr lang="en" sz="1350" b="1" i="1">
                <a:solidFill>
                  <a:srgbClr val="0E132B"/>
                </a:solidFill>
                <a:latin typeface="Poppins"/>
                <a:ea typeface="Poppins"/>
                <a:cs typeface="Poppins"/>
                <a:sym typeface="Poppins"/>
              </a:rPr>
              <a:t>To access the Layers panel, </a:t>
            </a:r>
            <a:endParaRPr sz="1350" b="1" i="1">
              <a:solidFill>
                <a:srgbClr val="0E132B"/>
              </a:solidFill>
              <a:latin typeface="Poppins"/>
              <a:ea typeface="Poppins"/>
              <a:cs typeface="Poppins"/>
              <a:sym typeface="Poppins"/>
            </a:endParaRPr>
          </a:p>
          <a:p>
            <a:pPr marL="457200" lvl="0" indent="-314325" algn="l" rtl="0">
              <a:spcBef>
                <a:spcPts val="180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Go to Window &gt; Layers. The panel allows you to create, rename, and reorder layers, as well as hide and lock individual layers. You can also use the panel to group and organize objects within a layer.</a:t>
            </a:r>
            <a:endParaRPr sz="1350">
              <a:solidFill>
                <a:srgbClr val="0E132B"/>
              </a:solidFill>
              <a:latin typeface="Poppins"/>
              <a:ea typeface="Poppins"/>
              <a:cs typeface="Poppins"/>
              <a:sym typeface="Poppins"/>
            </a:endParaRPr>
          </a:p>
          <a:p>
            <a:pPr marL="0" lvl="0" indent="0" algn="l" rtl="0">
              <a:spcBef>
                <a:spcPts val="180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2300">
                <a:solidFill>
                  <a:srgbClr val="0E132B"/>
                </a:solidFill>
                <a:latin typeface="Poppins"/>
                <a:ea typeface="Poppins"/>
                <a:cs typeface="Poppins"/>
                <a:sym typeface="Poppins"/>
              </a:rPr>
              <a:t>Customizing Your Adobe Illustrator Workspace</a:t>
            </a:r>
            <a:endParaRPr sz="2300">
              <a:solidFill>
                <a:srgbClr val="0E132B"/>
              </a:solidFill>
              <a:latin typeface="Poppins"/>
              <a:ea typeface="Poppins"/>
              <a:cs typeface="Poppins"/>
              <a:sym typeface="Poppins"/>
            </a:endParaRPr>
          </a:p>
          <a:p>
            <a:pPr marL="0" lvl="0" indent="0" algn="l" rtl="0">
              <a:spcBef>
                <a:spcPts val="1500"/>
              </a:spcBef>
              <a:spcAft>
                <a:spcPts val="0"/>
              </a:spcAft>
              <a:buNone/>
            </a:pPr>
            <a:endParaRPr/>
          </a:p>
        </p:txBody>
      </p:sp>
      <p:sp>
        <p:nvSpPr>
          <p:cNvPr id="289" name="Google Shape;289;p46"/>
          <p:cNvSpPr txBox="1">
            <a:spLocks noGrp="1"/>
          </p:cNvSpPr>
          <p:nvPr>
            <p:ph type="body" idx="1"/>
          </p:nvPr>
        </p:nvSpPr>
        <p:spPr>
          <a:xfrm>
            <a:off x="729450" y="1853850"/>
            <a:ext cx="7688700" cy="30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Adobe Illustrator allows you to customize your workspace to suit your preferences and workflow. You can arrange your panels, change your interface color, and even create your own custom shortcuts.</a:t>
            </a:r>
            <a:endParaRPr sz="1350">
              <a:solidFill>
                <a:srgbClr val="0E132B"/>
              </a:solidFill>
              <a:latin typeface="Poppins"/>
              <a:ea typeface="Poppins"/>
              <a:cs typeface="Poppins"/>
              <a:sym typeface="Poppins"/>
            </a:endParaRPr>
          </a:p>
          <a:p>
            <a:pPr marL="0" lvl="0" indent="0" algn="l" rtl="0">
              <a:spcBef>
                <a:spcPts val="1800"/>
              </a:spcBef>
              <a:spcAft>
                <a:spcPts val="0"/>
              </a:spcAft>
              <a:buNone/>
            </a:pPr>
            <a:r>
              <a:rPr lang="en" sz="1350" b="1" i="1">
                <a:solidFill>
                  <a:srgbClr val="0E132B"/>
                </a:solidFill>
                <a:latin typeface="Poppins"/>
                <a:ea typeface="Poppins"/>
                <a:cs typeface="Poppins"/>
                <a:sym typeface="Poppins"/>
              </a:rPr>
              <a:t>To customize your workspace,</a:t>
            </a:r>
            <a:endParaRPr sz="1350" b="1" i="1">
              <a:solidFill>
                <a:srgbClr val="0E132B"/>
              </a:solidFill>
              <a:latin typeface="Poppins"/>
              <a:ea typeface="Poppins"/>
              <a:cs typeface="Poppins"/>
              <a:sym typeface="Poppins"/>
            </a:endParaRPr>
          </a:p>
          <a:p>
            <a:pPr marL="457200" lvl="0" indent="-314325" algn="l" rtl="0">
              <a:spcBef>
                <a:spcPts val="1800"/>
              </a:spcBef>
              <a:spcAft>
                <a:spcPts val="0"/>
              </a:spcAft>
              <a:buClr>
                <a:srgbClr val="0E132B"/>
              </a:buClr>
              <a:buSzPts val="1350"/>
              <a:buFont typeface="Poppins"/>
              <a:buChar char="●"/>
            </a:pPr>
            <a:r>
              <a:rPr lang="en" sz="1350">
                <a:solidFill>
                  <a:srgbClr val="0E132B"/>
                </a:solidFill>
                <a:latin typeface="Poppins"/>
                <a:ea typeface="Poppins"/>
                <a:cs typeface="Poppins"/>
                <a:sym typeface="Poppins"/>
              </a:rPr>
              <a:t>Go to Window &gt; Workspace &gt; New Workspace. From here, you can adjust the layout of your panels, save your preferences, and even export your workspace to share with others.</a:t>
            </a:r>
            <a:endParaRPr sz="1350">
              <a:solidFill>
                <a:srgbClr val="0E132B"/>
              </a:solidFill>
              <a:latin typeface="Poppins"/>
              <a:ea typeface="Poppins"/>
              <a:cs typeface="Poppins"/>
              <a:sym typeface="Poppins"/>
            </a:endParaRPr>
          </a:p>
          <a:p>
            <a:pPr marL="0" lvl="0" indent="0" algn="l" rtl="0">
              <a:spcBef>
                <a:spcPts val="18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oppins"/>
                <a:ea typeface="Poppins"/>
                <a:cs typeface="Poppins"/>
                <a:sym typeface="Poppins"/>
              </a:rPr>
              <a:t>Wrapping up</a:t>
            </a:r>
            <a:endParaRPr>
              <a:latin typeface="Poppins"/>
              <a:ea typeface="Poppins"/>
              <a:cs typeface="Poppins"/>
              <a:sym typeface="Poppins"/>
            </a:endParaRPr>
          </a:p>
        </p:txBody>
      </p:sp>
      <p:sp>
        <p:nvSpPr>
          <p:cNvPr id="295" name="Google Shape;295;p47"/>
          <p:cNvSpPr txBox="1">
            <a:spLocks noGrp="1"/>
          </p:cNvSpPr>
          <p:nvPr>
            <p:ph type="body" idx="1"/>
          </p:nvPr>
        </p:nvSpPr>
        <p:spPr>
          <a:xfrm>
            <a:off x="729450" y="1853850"/>
            <a:ext cx="7688700" cy="3124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350">
                <a:solidFill>
                  <a:srgbClr val="0E132B"/>
                </a:solidFill>
                <a:latin typeface="Poppins"/>
                <a:ea typeface="Poppins"/>
                <a:cs typeface="Poppins"/>
                <a:sym typeface="Poppins"/>
              </a:rPr>
              <a:t>I</a:t>
            </a:r>
            <a:r>
              <a:rPr lang="en" sz="1450">
                <a:solidFill>
                  <a:srgbClr val="0E132B"/>
                </a:solidFill>
                <a:latin typeface="Poppins"/>
                <a:ea typeface="Poppins"/>
                <a:cs typeface="Poppins"/>
                <a:sym typeface="Poppins"/>
              </a:rPr>
              <a:t>n conclusion, Adobe Illustrator is an incredibly powerful tool for designers and artists of all levels. With its wide range of features and tools, you can create stunning designs that are sure to impress. </a:t>
            </a:r>
            <a:endParaRPr sz="1450">
              <a:solidFill>
                <a:srgbClr val="0E132B"/>
              </a:solidFill>
              <a:latin typeface="Poppins"/>
              <a:ea typeface="Poppins"/>
              <a:cs typeface="Poppins"/>
              <a:sym typeface="Poppins"/>
            </a:endParaRPr>
          </a:p>
          <a:p>
            <a:pPr marL="0" lvl="0" indent="0" algn="l" rtl="0">
              <a:spcBef>
                <a:spcPts val="1800"/>
              </a:spcBef>
              <a:spcAft>
                <a:spcPts val="0"/>
              </a:spcAft>
              <a:buNone/>
            </a:pPr>
            <a:r>
              <a:rPr lang="en" sz="1450">
                <a:solidFill>
                  <a:srgbClr val="0E132B"/>
                </a:solidFill>
                <a:latin typeface="Poppins"/>
                <a:ea typeface="Poppins"/>
                <a:cs typeface="Poppins"/>
                <a:sym typeface="Poppins"/>
              </a:rPr>
              <a:t>And by mastering tools like the </a:t>
            </a:r>
            <a:r>
              <a:rPr lang="en" sz="1450" i="1">
                <a:solidFill>
                  <a:srgbClr val="0E132B"/>
                </a:solidFill>
                <a:latin typeface="Poppins"/>
                <a:ea typeface="Poppins"/>
                <a:cs typeface="Poppins"/>
                <a:sym typeface="Poppins"/>
              </a:rPr>
              <a:t>Shaper tool</a:t>
            </a:r>
            <a:r>
              <a:rPr lang="en" sz="1450">
                <a:solidFill>
                  <a:srgbClr val="0E132B"/>
                </a:solidFill>
                <a:latin typeface="Poppins"/>
                <a:ea typeface="Poppins"/>
                <a:cs typeface="Poppins"/>
                <a:sym typeface="Poppins"/>
              </a:rPr>
              <a:t> and </a:t>
            </a:r>
            <a:r>
              <a:rPr lang="en" sz="1450" i="1">
                <a:solidFill>
                  <a:srgbClr val="0E132B"/>
                </a:solidFill>
                <a:latin typeface="Poppins"/>
                <a:ea typeface="Poppins"/>
                <a:cs typeface="Poppins"/>
                <a:sym typeface="Poppins"/>
              </a:rPr>
              <a:t>Blob Brush tool,</a:t>
            </a:r>
            <a:r>
              <a:rPr lang="en" sz="1450">
                <a:solidFill>
                  <a:srgbClr val="0E132B"/>
                </a:solidFill>
                <a:latin typeface="Poppins"/>
                <a:ea typeface="Poppins"/>
                <a:cs typeface="Poppins"/>
                <a:sym typeface="Poppins"/>
              </a:rPr>
              <a:t> you can take your designs to the next level and bring your creative vision to life.</a:t>
            </a:r>
            <a:endParaRPr sz="1450">
              <a:solidFill>
                <a:srgbClr val="0E132B"/>
              </a:solidFill>
              <a:latin typeface="Poppins"/>
              <a:ea typeface="Poppins"/>
              <a:cs typeface="Poppins"/>
              <a:sym typeface="Poppins"/>
            </a:endParaRPr>
          </a:p>
          <a:p>
            <a:pPr marL="0" lvl="0" indent="0" algn="l" rtl="0">
              <a:spcBef>
                <a:spcPts val="1800"/>
              </a:spcBef>
              <a:spcAft>
                <a:spcPts val="0"/>
              </a:spcAft>
              <a:buNone/>
            </a:pPr>
            <a:r>
              <a:rPr lang="en" sz="1450">
                <a:solidFill>
                  <a:srgbClr val="0E132B"/>
                </a:solidFill>
                <a:latin typeface="Poppins"/>
                <a:ea typeface="Poppins"/>
                <a:cs typeface="Poppins"/>
                <a:sym typeface="Poppins"/>
              </a:rPr>
              <a:t>While learning Illustrator may seem daunting at first, with practice and perseverance, you can become a skilled designer and use the program to its full potential. Whether you’re creating logos, illustrations, or anything in between, adobe Illustrator has the tools you need to get the job done.</a:t>
            </a:r>
            <a:endParaRPr sz="1450">
              <a:solidFill>
                <a:srgbClr val="0E132B"/>
              </a:solidFill>
              <a:latin typeface="Poppins"/>
              <a:ea typeface="Poppins"/>
              <a:cs typeface="Poppins"/>
              <a:sym typeface="Poppins"/>
            </a:endParaRPr>
          </a:p>
          <a:p>
            <a:pPr marL="0" lvl="0" indent="0" algn="l" rtl="0">
              <a:spcBef>
                <a:spcPts val="1800"/>
              </a:spcBef>
              <a:spcAft>
                <a:spcPts val="1800"/>
              </a:spcAft>
              <a:buNone/>
            </a:pPr>
            <a:r>
              <a:rPr lang="en" sz="1450">
                <a:solidFill>
                  <a:srgbClr val="0E132B"/>
                </a:solidFill>
                <a:latin typeface="Poppins"/>
                <a:ea typeface="Poppins"/>
                <a:cs typeface="Poppins"/>
                <a:sym typeface="Poppins"/>
              </a:rPr>
              <a:t>To take your designs to the next level,, start experimenting with the tools and features in Adobe Illustrator. With a little bit of creativity and a lot of hard work, the possibilities are endless.</a:t>
            </a:r>
            <a:endParaRPr sz="1450">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210265"/>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1500"/>
              </a:spcAft>
              <a:buNone/>
            </a:pPr>
            <a:r>
              <a:rPr lang="en" sz="2300" dirty="0">
                <a:solidFill>
                  <a:srgbClr val="0E132B"/>
                </a:solidFill>
                <a:latin typeface="Arial"/>
                <a:ea typeface="Arial"/>
                <a:cs typeface="Arial"/>
                <a:sym typeface="Arial"/>
              </a:rPr>
              <a:t>Adobe Illustrator Selection Tool (V)</a:t>
            </a:r>
            <a:endParaRPr sz="2300" dirty="0">
              <a:solidFill>
                <a:srgbClr val="0E132B"/>
              </a:solidFill>
              <a:highlight>
                <a:srgbClr val="FBFBFB"/>
              </a:highlight>
              <a:latin typeface="Arial"/>
              <a:ea typeface="Arial"/>
              <a:cs typeface="Arial"/>
              <a:sym typeface="Arial"/>
            </a:endParaRPr>
          </a:p>
        </p:txBody>
      </p:sp>
      <p:sp>
        <p:nvSpPr>
          <p:cNvPr id="105" name="Google Shape;105;p16"/>
          <p:cNvSpPr txBox="1">
            <a:spLocks noGrp="1"/>
          </p:cNvSpPr>
          <p:nvPr>
            <p:ph type="body" idx="1"/>
          </p:nvPr>
        </p:nvSpPr>
        <p:spPr>
          <a:xfrm>
            <a:off x="729450" y="1967022"/>
            <a:ext cx="7688700" cy="285922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dirty="0">
                <a:solidFill>
                  <a:srgbClr val="0E132B"/>
                </a:solidFill>
                <a:latin typeface="Poppins"/>
                <a:ea typeface="Poppins"/>
                <a:cs typeface="Poppins"/>
                <a:sym typeface="Poppins"/>
              </a:rPr>
              <a:t>The Selection Tool (</a:t>
            </a:r>
            <a:r>
              <a:rPr lang="en" sz="1350" i="1" dirty="0">
                <a:solidFill>
                  <a:srgbClr val="0E132B"/>
                </a:solidFill>
                <a:latin typeface="Poppins"/>
                <a:ea typeface="Poppins"/>
                <a:cs typeface="Poppins"/>
                <a:sym typeface="Poppins"/>
              </a:rPr>
              <a:t>shortcut: V</a:t>
            </a:r>
            <a:r>
              <a:rPr lang="en" sz="1350" dirty="0">
                <a:solidFill>
                  <a:srgbClr val="0E132B"/>
                </a:solidFill>
                <a:latin typeface="Poppins"/>
                <a:ea typeface="Poppins"/>
                <a:cs typeface="Poppins"/>
                <a:sym typeface="Poppins"/>
              </a:rPr>
              <a:t>) is one of the most basic and essential tools in Adobe Illustrator. It allows you to select, move, and transform objects and paths in your artwork.</a:t>
            </a:r>
            <a:endParaRPr sz="1350" dirty="0">
              <a:solidFill>
                <a:srgbClr val="0E132B"/>
              </a:solidFill>
              <a:latin typeface="Poppins"/>
              <a:ea typeface="Poppins"/>
              <a:cs typeface="Poppins"/>
              <a:sym typeface="Poppins"/>
            </a:endParaRPr>
          </a:p>
          <a:p>
            <a:pPr marL="0" lvl="0" indent="0" algn="l" rtl="0">
              <a:spcBef>
                <a:spcPts val="1800"/>
              </a:spcBef>
              <a:spcAft>
                <a:spcPts val="0"/>
              </a:spcAft>
              <a:buNone/>
            </a:pPr>
            <a:endParaRPr sz="1350" dirty="0">
              <a:solidFill>
                <a:srgbClr val="0E132B"/>
              </a:solidFill>
              <a:latin typeface="Poppins"/>
              <a:ea typeface="Poppins"/>
              <a:cs typeface="Poppins"/>
              <a:sym typeface="Poppins"/>
            </a:endParaRPr>
          </a:p>
          <a:p>
            <a:pPr marL="0" lvl="0" indent="0" algn="l" rtl="0">
              <a:spcBef>
                <a:spcPts val="1800"/>
              </a:spcBef>
              <a:spcAft>
                <a:spcPts val="1200"/>
              </a:spcAft>
              <a:buNone/>
            </a:pPr>
            <a:endParaRPr dirty="0"/>
          </a:p>
        </p:txBody>
      </p:sp>
      <p:pic>
        <p:nvPicPr>
          <p:cNvPr id="106" name="Google Shape;106;p16"/>
          <p:cNvPicPr preferRelativeResize="0"/>
          <p:nvPr/>
        </p:nvPicPr>
        <p:blipFill>
          <a:blip r:embed="rId3">
            <a:alphaModFix/>
          </a:blip>
          <a:stretch>
            <a:fillRect/>
          </a:stretch>
        </p:blipFill>
        <p:spPr>
          <a:xfrm>
            <a:off x="849950" y="2870790"/>
            <a:ext cx="3030934" cy="17516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lnSpc>
                <a:spcPct val="115000"/>
              </a:lnSpc>
              <a:spcBef>
                <a:spcPts val="1500"/>
              </a:spcBef>
              <a:spcAft>
                <a:spcPts val="1500"/>
              </a:spcAft>
              <a:buNone/>
            </a:pPr>
            <a:r>
              <a:rPr lang="en" sz="1700" u="sng" dirty="0">
                <a:solidFill>
                  <a:srgbClr val="0E132B"/>
                </a:solidFill>
                <a:latin typeface="Arial"/>
                <a:ea typeface="Arial"/>
                <a:cs typeface="Arial"/>
                <a:sym typeface="Arial"/>
              </a:rPr>
              <a:t>Adobe Illustrator Selection Tool (V) </a:t>
            </a:r>
            <a:r>
              <a:rPr lang="en" sz="1366" u="sng" dirty="0">
                <a:solidFill>
                  <a:srgbClr val="0E132B"/>
                </a:solidFill>
                <a:latin typeface="Arial"/>
                <a:ea typeface="Arial"/>
                <a:cs typeface="Arial"/>
                <a:sym typeface="Arial"/>
              </a:rPr>
              <a:t>Cont’d</a:t>
            </a:r>
            <a:endParaRPr sz="2266" u="sng" dirty="0"/>
          </a:p>
        </p:txBody>
      </p:sp>
      <p:sp>
        <p:nvSpPr>
          <p:cNvPr id="112" name="Google Shape;112;p17"/>
          <p:cNvSpPr txBox="1">
            <a:spLocks noGrp="1"/>
          </p:cNvSpPr>
          <p:nvPr>
            <p:ph type="body" idx="1"/>
          </p:nvPr>
        </p:nvSpPr>
        <p:spPr>
          <a:xfrm>
            <a:off x="729450" y="2078875"/>
            <a:ext cx="7688700" cy="28695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sz="1350" b="1" i="1" dirty="0">
                <a:solidFill>
                  <a:srgbClr val="0E132B"/>
                </a:solidFill>
                <a:latin typeface="Arial"/>
                <a:ea typeface="Arial"/>
                <a:cs typeface="Arial"/>
                <a:sym typeface="Arial"/>
              </a:rPr>
              <a:t>T</a:t>
            </a:r>
            <a:r>
              <a:rPr lang="en" sz="1350" b="1" i="1" dirty="0">
                <a:solidFill>
                  <a:srgbClr val="0E132B"/>
                </a:solidFill>
                <a:latin typeface="Poppins"/>
                <a:ea typeface="Poppins"/>
                <a:cs typeface="Poppins"/>
                <a:sym typeface="Poppins"/>
              </a:rPr>
              <a:t>o select an object,</a:t>
            </a:r>
            <a:endParaRPr sz="1350" b="1" i="1" dirty="0">
              <a:solidFill>
                <a:srgbClr val="0E132B"/>
              </a:solidFill>
              <a:latin typeface="Poppins"/>
              <a:ea typeface="Poppins"/>
              <a:cs typeface="Poppins"/>
              <a:sym typeface="Poppins"/>
            </a:endParaRPr>
          </a:p>
          <a:p>
            <a:pPr marL="457200" lvl="0" indent="-314325" algn="l" rtl="0">
              <a:lnSpc>
                <a:spcPct val="150000"/>
              </a:lnSpc>
              <a:spcBef>
                <a:spcPts val="0"/>
              </a:spcBef>
              <a:spcAft>
                <a:spcPts val="0"/>
              </a:spcAft>
              <a:buClr>
                <a:srgbClr val="0E132B"/>
              </a:buClr>
              <a:buSzPts val="1350"/>
              <a:buFont typeface="Poppins"/>
              <a:buChar char="●"/>
            </a:pPr>
            <a:r>
              <a:rPr lang="en" sz="1350" dirty="0">
                <a:solidFill>
                  <a:srgbClr val="0E132B"/>
                </a:solidFill>
                <a:latin typeface="Poppins"/>
                <a:ea typeface="Poppins"/>
                <a:cs typeface="Poppins"/>
                <a:sym typeface="Poppins"/>
              </a:rPr>
              <a:t>Simply click on it with the Selection Tool. </a:t>
            </a:r>
            <a:endParaRPr sz="1350" dirty="0">
              <a:solidFill>
                <a:srgbClr val="0E132B"/>
              </a:solidFill>
              <a:latin typeface="Poppins"/>
              <a:ea typeface="Poppins"/>
              <a:cs typeface="Poppins"/>
              <a:sym typeface="Poppins"/>
            </a:endParaRPr>
          </a:p>
          <a:p>
            <a:pPr marL="457200" lvl="0" indent="-314325" algn="l" rtl="0">
              <a:lnSpc>
                <a:spcPct val="150000"/>
              </a:lnSpc>
              <a:spcBef>
                <a:spcPts val="0"/>
              </a:spcBef>
              <a:spcAft>
                <a:spcPts val="0"/>
              </a:spcAft>
              <a:buClr>
                <a:srgbClr val="0E132B"/>
              </a:buClr>
              <a:buSzPts val="1350"/>
              <a:buFont typeface="Poppins"/>
              <a:buChar char="●"/>
            </a:pPr>
            <a:r>
              <a:rPr lang="en" sz="1350" dirty="0">
                <a:solidFill>
                  <a:srgbClr val="0E132B"/>
                </a:solidFill>
                <a:latin typeface="Poppins"/>
                <a:ea typeface="Poppins"/>
                <a:cs typeface="Poppins"/>
                <a:sym typeface="Poppins"/>
              </a:rPr>
              <a:t>You can also use the Shift key to select multiple objects at once or the Alt key to deselect objects.</a:t>
            </a:r>
            <a:endParaRPr sz="1350" dirty="0">
              <a:solidFill>
                <a:srgbClr val="0E132B"/>
              </a:solidFill>
              <a:latin typeface="Poppins"/>
              <a:ea typeface="Poppins"/>
              <a:cs typeface="Poppins"/>
              <a:sym typeface="Poppins"/>
            </a:endParaRPr>
          </a:p>
          <a:p>
            <a:pPr marL="0" lvl="0" indent="0" algn="l" rtl="0">
              <a:spcBef>
                <a:spcPts val="0"/>
              </a:spcBef>
              <a:spcAft>
                <a:spcPts val="0"/>
              </a:spcAft>
              <a:buNone/>
            </a:pPr>
            <a:r>
              <a:rPr lang="en" sz="1350" dirty="0">
                <a:solidFill>
                  <a:srgbClr val="0E132B"/>
                </a:solidFill>
                <a:latin typeface="Poppins"/>
                <a:ea typeface="Poppins"/>
                <a:cs typeface="Poppins"/>
                <a:sym typeface="Poppins"/>
              </a:rPr>
              <a:t>The selection tool has various sub-tools that can be used to select specific parts of an object. These include:  Direct selection tools, group selection tool, magic wand tool and a lasso tool</a:t>
            </a:r>
            <a:endParaRPr sz="1350" dirty="0">
              <a:solidFill>
                <a:srgbClr val="0E132B"/>
              </a:solidFill>
              <a:latin typeface="Poppins"/>
              <a:ea typeface="Poppins"/>
              <a:cs typeface="Poppins"/>
              <a:sym typeface="Poppins"/>
            </a:endParaRPr>
          </a:p>
          <a:p>
            <a:pPr marL="0" lvl="0" indent="0" algn="l" rtl="0">
              <a:spcBef>
                <a:spcPts val="1800"/>
              </a:spcBef>
              <a:spcAft>
                <a:spcPts val="0"/>
              </a:spcAft>
              <a:buNone/>
            </a:pPr>
            <a:endParaRPr sz="1350" dirty="0">
              <a:solidFill>
                <a:srgbClr val="0E132B"/>
              </a:solidFill>
              <a:latin typeface="Poppins"/>
              <a:ea typeface="Poppins"/>
              <a:cs typeface="Poppins"/>
              <a:sym typeface="Poppins"/>
            </a:endParaRPr>
          </a:p>
          <a:p>
            <a:pPr marL="0" lvl="0" indent="0" algn="l" rtl="0">
              <a:spcBef>
                <a:spcPts val="18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650" y="1242350"/>
            <a:ext cx="7688700" cy="4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Selection sub tools</a:t>
            </a:r>
            <a:endParaRPr sz="1700"/>
          </a:p>
        </p:txBody>
      </p:sp>
      <p:sp>
        <p:nvSpPr>
          <p:cNvPr id="118" name="Google Shape;118;p18"/>
          <p:cNvSpPr txBox="1">
            <a:spLocks noGrp="1"/>
          </p:cNvSpPr>
          <p:nvPr>
            <p:ph type="body" idx="1"/>
          </p:nvPr>
        </p:nvSpPr>
        <p:spPr>
          <a:xfrm>
            <a:off x="729450" y="1499191"/>
            <a:ext cx="8093700" cy="3547559"/>
          </a:xfrm>
          <a:prstGeom prst="rect">
            <a:avLst/>
          </a:prstGeom>
        </p:spPr>
        <p:txBody>
          <a:bodyPr spcFirstLastPara="1" wrap="square" lIns="91425" tIns="91425" rIns="91425" bIns="91425" anchor="t" anchorCtr="0">
            <a:noAutofit/>
          </a:bodyPr>
          <a:lstStyle/>
          <a:p>
            <a:pPr marL="457200" lvl="0" indent="-314325" algn="l" rtl="0">
              <a:spcBef>
                <a:spcPts val="1500"/>
              </a:spcBef>
              <a:spcAft>
                <a:spcPts val="0"/>
              </a:spcAft>
              <a:buClr>
                <a:srgbClr val="0E132B"/>
              </a:buClr>
              <a:buSzPts val="1350"/>
              <a:buFont typeface="Poppins"/>
              <a:buAutoNum type="arabicPeriod"/>
            </a:pPr>
            <a:r>
              <a:rPr lang="en" sz="1350" b="1" dirty="0">
                <a:solidFill>
                  <a:srgbClr val="0E132B"/>
                </a:solidFill>
                <a:latin typeface="Poppins"/>
                <a:ea typeface="Poppins"/>
                <a:cs typeface="Poppins"/>
                <a:sym typeface="Poppins"/>
              </a:rPr>
              <a:t>Direct Selection Tool (shortcut: A):</a:t>
            </a:r>
            <a:r>
              <a:rPr lang="en" sz="1350" dirty="0">
                <a:solidFill>
                  <a:srgbClr val="0E132B"/>
                </a:solidFill>
                <a:latin typeface="Poppins"/>
                <a:ea typeface="Poppins"/>
                <a:cs typeface="Poppins"/>
                <a:sym typeface="Poppins"/>
              </a:rPr>
              <a:t> This tool is used to select individual anchor points and paths within an object.</a:t>
            </a:r>
            <a:endParaRPr sz="1350" dirty="0">
              <a:solidFill>
                <a:srgbClr val="0E132B"/>
              </a:solidFill>
              <a:latin typeface="Poppins"/>
              <a:ea typeface="Poppins"/>
              <a:cs typeface="Poppins"/>
              <a:sym typeface="Poppins"/>
            </a:endParaRPr>
          </a:p>
          <a:p>
            <a:pPr marL="457200" lvl="0" indent="-314325" algn="l" rtl="0">
              <a:spcBef>
                <a:spcPts val="0"/>
              </a:spcBef>
              <a:spcAft>
                <a:spcPts val="0"/>
              </a:spcAft>
              <a:buClr>
                <a:srgbClr val="0E132B"/>
              </a:buClr>
              <a:buSzPts val="1350"/>
              <a:buFont typeface="Poppins"/>
              <a:buAutoNum type="arabicPeriod"/>
            </a:pPr>
            <a:r>
              <a:rPr lang="en" sz="1350" b="1" dirty="0">
                <a:solidFill>
                  <a:srgbClr val="0E132B"/>
                </a:solidFill>
                <a:latin typeface="Poppins"/>
                <a:ea typeface="Poppins"/>
                <a:cs typeface="Poppins"/>
                <a:sym typeface="Poppins"/>
              </a:rPr>
              <a:t>Group Selection Tool:</a:t>
            </a:r>
            <a:r>
              <a:rPr lang="en" sz="1350" dirty="0">
                <a:solidFill>
                  <a:srgbClr val="0E132B"/>
                </a:solidFill>
                <a:latin typeface="Poppins"/>
                <a:ea typeface="Poppins"/>
                <a:cs typeface="Poppins"/>
                <a:sym typeface="Poppins"/>
              </a:rPr>
              <a:t> This tool is used to select entire groups of objects. You can select multiple objects by clicking and dragging over them with the group selection tool.</a:t>
            </a:r>
            <a:endParaRPr sz="1350" dirty="0">
              <a:solidFill>
                <a:srgbClr val="0E132B"/>
              </a:solidFill>
              <a:latin typeface="Poppins"/>
              <a:ea typeface="Poppins"/>
              <a:cs typeface="Poppins"/>
              <a:sym typeface="Poppins"/>
            </a:endParaRPr>
          </a:p>
          <a:p>
            <a:pPr marL="457200" lvl="0" indent="-314325" algn="l" rtl="0">
              <a:spcBef>
                <a:spcPts val="0"/>
              </a:spcBef>
              <a:spcAft>
                <a:spcPts val="0"/>
              </a:spcAft>
              <a:buClr>
                <a:srgbClr val="0E132B"/>
              </a:buClr>
              <a:buSzPts val="1350"/>
              <a:buFont typeface="Poppins"/>
              <a:buAutoNum type="arabicPeriod"/>
            </a:pPr>
            <a:r>
              <a:rPr lang="en" sz="1350" b="1" dirty="0">
                <a:solidFill>
                  <a:srgbClr val="0E132B"/>
                </a:solidFill>
                <a:latin typeface="Poppins"/>
                <a:ea typeface="Poppins"/>
                <a:cs typeface="Poppins"/>
                <a:sym typeface="Poppins"/>
              </a:rPr>
              <a:t>Magic Wand Tool (Y): </a:t>
            </a:r>
            <a:r>
              <a:rPr lang="en" sz="1350" dirty="0">
                <a:solidFill>
                  <a:srgbClr val="0E132B"/>
                </a:solidFill>
                <a:latin typeface="Poppins"/>
                <a:ea typeface="Poppins"/>
                <a:cs typeface="Poppins"/>
                <a:sym typeface="Poppins"/>
              </a:rPr>
              <a:t>This is perfect for selecting objects that have a uniform color or tone and can save you a lot of time when selecting multiple objects with the same color or tone.</a:t>
            </a:r>
            <a:endParaRPr sz="1350" dirty="0">
              <a:solidFill>
                <a:srgbClr val="0E132B"/>
              </a:solidFill>
              <a:latin typeface="Poppins"/>
              <a:ea typeface="Poppins"/>
              <a:cs typeface="Poppins"/>
              <a:sym typeface="Poppins"/>
            </a:endParaRPr>
          </a:p>
          <a:p>
            <a:pPr marL="457200" lvl="0" indent="-314325" algn="l" rtl="0">
              <a:spcBef>
                <a:spcPts val="0"/>
              </a:spcBef>
              <a:spcAft>
                <a:spcPts val="0"/>
              </a:spcAft>
              <a:buClr>
                <a:srgbClr val="0E132B"/>
              </a:buClr>
              <a:buSzPts val="1350"/>
              <a:buFont typeface="Poppins"/>
              <a:buAutoNum type="arabicPeriod"/>
            </a:pPr>
            <a:r>
              <a:rPr lang="en" sz="1350" b="1" dirty="0">
                <a:solidFill>
                  <a:srgbClr val="0E132B"/>
                </a:solidFill>
                <a:latin typeface="Poppins"/>
                <a:ea typeface="Poppins"/>
                <a:cs typeface="Poppins"/>
                <a:sym typeface="Poppins"/>
              </a:rPr>
              <a:t>Lasso Tool (Q): </a:t>
            </a:r>
            <a:r>
              <a:rPr lang="en" sz="1350" dirty="0">
                <a:solidFill>
                  <a:srgbClr val="0E132B"/>
                </a:solidFill>
                <a:latin typeface="Poppins"/>
                <a:ea typeface="Poppins"/>
                <a:cs typeface="Poppins"/>
                <a:sym typeface="Poppins"/>
              </a:rPr>
              <a:t>This tool is used to make a freehand selection of objects. Simply click and drag around the objects you want to select.</a:t>
            </a:r>
            <a:endParaRPr sz="1350" dirty="0">
              <a:solidFill>
                <a:srgbClr val="0E132B"/>
              </a:solidFill>
              <a:latin typeface="Poppins"/>
              <a:ea typeface="Poppins"/>
              <a:cs typeface="Poppins"/>
              <a:sym typeface="Poppins"/>
            </a:endParaRPr>
          </a:p>
          <a:p>
            <a:pPr marL="0" lvl="0" indent="0" algn="l" rtl="0">
              <a:spcBef>
                <a:spcPts val="1500"/>
              </a:spcBef>
              <a:spcAft>
                <a:spcPts val="1500"/>
              </a:spcAft>
              <a:buNone/>
            </a:pPr>
            <a:r>
              <a:rPr lang="en" sz="1350" b="1" dirty="0">
                <a:solidFill>
                  <a:srgbClr val="0E132B"/>
                </a:solidFill>
                <a:latin typeface="Poppins"/>
                <a:ea typeface="Poppins"/>
                <a:cs typeface="Poppins"/>
                <a:sym typeface="Poppins"/>
              </a:rPr>
              <a:t>NOTE:</a:t>
            </a:r>
            <a:r>
              <a:rPr lang="en" sz="1350" dirty="0">
                <a:solidFill>
                  <a:srgbClr val="0E132B"/>
                </a:solidFill>
                <a:latin typeface="Poppins"/>
                <a:ea typeface="Poppins"/>
                <a:cs typeface="Poppins"/>
                <a:sym typeface="Poppins"/>
              </a:rPr>
              <a:t> </a:t>
            </a:r>
            <a:r>
              <a:rPr lang="en" sz="1250" i="1" dirty="0">
                <a:solidFill>
                  <a:srgbClr val="0E132B"/>
                </a:solidFill>
                <a:latin typeface="Poppins"/>
                <a:ea typeface="Poppins"/>
                <a:cs typeface="Poppins"/>
                <a:sym typeface="Poppins"/>
              </a:rPr>
              <a:t>The Selection Tool has a few hidden features that can save you time and effort. Eg, if you double-click on a group of objects with the Selection Tool, Illustrator will enter Isolation mode, which allows you to edit the group’s contents without affecting other objects in your artwork.</a:t>
            </a:r>
            <a:endParaRPr sz="125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180427"/>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1500"/>
              </a:spcAft>
              <a:buNone/>
            </a:pPr>
            <a:r>
              <a:rPr lang="en" sz="2300" dirty="0">
                <a:solidFill>
                  <a:srgbClr val="0E132B"/>
                </a:solidFill>
                <a:latin typeface="Arial"/>
                <a:ea typeface="Arial"/>
                <a:cs typeface="Arial"/>
                <a:sym typeface="Arial"/>
              </a:rPr>
              <a:t>Adobe Illustrator Pen Tool (P)</a:t>
            </a:r>
            <a:endParaRPr sz="2300" dirty="0"/>
          </a:p>
        </p:txBody>
      </p:sp>
      <p:sp>
        <p:nvSpPr>
          <p:cNvPr id="124" name="Google Shape;124;p19"/>
          <p:cNvSpPr txBox="1">
            <a:spLocks noGrp="1"/>
          </p:cNvSpPr>
          <p:nvPr>
            <p:ph type="body" idx="1"/>
          </p:nvPr>
        </p:nvSpPr>
        <p:spPr>
          <a:xfrm>
            <a:off x="729450" y="2048350"/>
            <a:ext cx="7688700" cy="291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dirty="0">
                <a:solidFill>
                  <a:srgbClr val="0E132B"/>
                </a:solidFill>
                <a:latin typeface="Poppins"/>
                <a:ea typeface="Poppins"/>
                <a:cs typeface="Poppins"/>
                <a:sym typeface="Poppins"/>
              </a:rPr>
              <a:t>The Pen Tool (</a:t>
            </a:r>
            <a:r>
              <a:rPr lang="en" sz="1350" i="1" dirty="0">
                <a:solidFill>
                  <a:srgbClr val="0E132B"/>
                </a:solidFill>
                <a:latin typeface="Poppins"/>
                <a:ea typeface="Poppins"/>
                <a:cs typeface="Poppins"/>
                <a:sym typeface="Poppins"/>
              </a:rPr>
              <a:t>shortcut: P</a:t>
            </a:r>
            <a:r>
              <a:rPr lang="en" sz="1350" dirty="0">
                <a:solidFill>
                  <a:srgbClr val="0E132B"/>
                </a:solidFill>
                <a:latin typeface="Poppins"/>
                <a:ea typeface="Poppins"/>
                <a:cs typeface="Poppins"/>
                <a:sym typeface="Poppins"/>
              </a:rPr>
              <a:t>) is one of the most powerful and versatile tools in Adobe Illustrator. It allows you to create and edit paths and shapes with precision and control.</a:t>
            </a:r>
            <a:endParaRPr sz="1350" dirty="0">
              <a:solidFill>
                <a:srgbClr val="0E132B"/>
              </a:solidFill>
              <a:latin typeface="Poppins"/>
              <a:ea typeface="Poppins"/>
              <a:cs typeface="Poppins"/>
              <a:sym typeface="Poppins"/>
            </a:endParaRPr>
          </a:p>
          <a:p>
            <a:pPr marL="0" lvl="0" indent="0" algn="l" rtl="0">
              <a:spcBef>
                <a:spcPts val="1800"/>
              </a:spcBef>
              <a:spcAft>
                <a:spcPts val="0"/>
              </a:spcAft>
              <a:buNone/>
            </a:pPr>
            <a:r>
              <a:rPr lang="en" sz="1350" dirty="0">
                <a:solidFill>
                  <a:srgbClr val="0E132B"/>
                </a:solidFill>
                <a:latin typeface="Poppins"/>
                <a:ea typeface="Poppins"/>
                <a:cs typeface="Poppins"/>
                <a:sym typeface="Poppins"/>
              </a:rPr>
              <a:t>The Pen Tool can be daunting for beginners, but mastering it can open up a whole world of creative possibilities.</a:t>
            </a:r>
            <a:endParaRPr sz="1350" dirty="0">
              <a:solidFill>
                <a:srgbClr val="0E132B"/>
              </a:solidFill>
              <a:latin typeface="Poppins"/>
              <a:ea typeface="Poppins"/>
              <a:cs typeface="Poppins"/>
              <a:sym typeface="Poppins"/>
            </a:endParaRPr>
          </a:p>
          <a:p>
            <a:pPr marL="0" lvl="0" indent="0" algn="l" rtl="0">
              <a:spcBef>
                <a:spcPts val="1800"/>
              </a:spcBef>
              <a:spcAft>
                <a:spcPts val="1200"/>
              </a:spcAft>
              <a:buNone/>
            </a:pPr>
            <a:endParaRPr dirty="0"/>
          </a:p>
        </p:txBody>
      </p:sp>
      <p:pic>
        <p:nvPicPr>
          <p:cNvPr id="125" name="Google Shape;125;p19"/>
          <p:cNvPicPr preferRelativeResize="0"/>
          <p:nvPr/>
        </p:nvPicPr>
        <p:blipFill>
          <a:blip r:embed="rId3">
            <a:alphaModFix/>
          </a:blip>
          <a:stretch>
            <a:fillRect/>
          </a:stretch>
        </p:blipFill>
        <p:spPr>
          <a:xfrm>
            <a:off x="866763" y="3525463"/>
            <a:ext cx="3705225" cy="14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120790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1500"/>
              </a:spcAft>
              <a:buNone/>
            </a:pPr>
            <a:r>
              <a:rPr lang="en" sz="1700" dirty="0">
                <a:solidFill>
                  <a:srgbClr val="0E132B"/>
                </a:solidFill>
                <a:latin typeface="Arial"/>
                <a:ea typeface="Arial"/>
                <a:cs typeface="Arial"/>
                <a:sym typeface="Arial"/>
              </a:rPr>
              <a:t>Adobe Illustrator Pen Tool (P) </a:t>
            </a:r>
            <a:r>
              <a:rPr lang="en" sz="1500" dirty="0">
                <a:solidFill>
                  <a:srgbClr val="0E132B"/>
                </a:solidFill>
                <a:latin typeface="Arial"/>
                <a:ea typeface="Arial"/>
                <a:cs typeface="Arial"/>
                <a:sym typeface="Arial"/>
              </a:rPr>
              <a:t>cont’d</a:t>
            </a:r>
            <a:endParaRPr sz="1500" dirty="0"/>
          </a:p>
        </p:txBody>
      </p:sp>
      <p:sp>
        <p:nvSpPr>
          <p:cNvPr id="131" name="Google Shape;131;p20"/>
          <p:cNvSpPr txBox="1">
            <a:spLocks noGrp="1"/>
          </p:cNvSpPr>
          <p:nvPr>
            <p:ph type="body" idx="1"/>
          </p:nvPr>
        </p:nvSpPr>
        <p:spPr>
          <a:xfrm>
            <a:off x="729450" y="1743100"/>
            <a:ext cx="7688700" cy="32967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sz="1700" b="1" i="1" dirty="0">
                <a:solidFill>
                  <a:srgbClr val="0E132B"/>
                </a:solidFill>
                <a:latin typeface="Poppins"/>
                <a:ea typeface="Poppins"/>
                <a:cs typeface="Poppins"/>
                <a:sym typeface="Poppins"/>
              </a:rPr>
              <a:t>To use the Pen Tool, </a:t>
            </a:r>
            <a:endParaRPr sz="1700" b="1" i="1" dirty="0">
              <a:solidFill>
                <a:srgbClr val="0E132B"/>
              </a:solidFill>
              <a:latin typeface="Poppins"/>
              <a:ea typeface="Poppins"/>
              <a:cs typeface="Poppins"/>
              <a:sym typeface="Poppins"/>
            </a:endParaRPr>
          </a:p>
          <a:p>
            <a:pPr marL="0" lvl="0" indent="0" algn="l" rtl="0">
              <a:spcBef>
                <a:spcPts val="0"/>
              </a:spcBef>
              <a:spcAft>
                <a:spcPts val="0"/>
              </a:spcAft>
              <a:buNone/>
            </a:pPr>
            <a:endParaRPr sz="1700" i="1" dirty="0">
              <a:solidFill>
                <a:srgbClr val="0E132B"/>
              </a:solidFill>
              <a:latin typeface="Poppins"/>
              <a:ea typeface="Poppins"/>
              <a:cs typeface="Poppins"/>
              <a:sym typeface="Poppins"/>
            </a:endParaRPr>
          </a:p>
          <a:p>
            <a:pPr marL="457200" lvl="0" indent="-304165" algn="l" rtl="0">
              <a:spcBef>
                <a:spcPts val="0"/>
              </a:spcBef>
              <a:spcAft>
                <a:spcPts val="0"/>
              </a:spcAft>
              <a:buClr>
                <a:srgbClr val="0E132B"/>
              </a:buClr>
              <a:buSzPct val="100000"/>
              <a:buFont typeface="Poppins"/>
              <a:buChar char="●"/>
            </a:pPr>
            <a:r>
              <a:rPr lang="en" sz="1700" dirty="0">
                <a:solidFill>
                  <a:srgbClr val="0E132B"/>
                </a:solidFill>
                <a:latin typeface="Poppins"/>
                <a:ea typeface="Poppins"/>
                <a:cs typeface="Poppins"/>
                <a:sym typeface="Poppins"/>
              </a:rPr>
              <a:t>Click on the artboard to create a point, and then click and drag to create a curve.</a:t>
            </a:r>
            <a:endParaRPr sz="1700" dirty="0">
              <a:solidFill>
                <a:srgbClr val="0E132B"/>
              </a:solidFill>
              <a:latin typeface="Poppins"/>
              <a:ea typeface="Poppins"/>
              <a:cs typeface="Poppins"/>
              <a:sym typeface="Poppins"/>
            </a:endParaRPr>
          </a:p>
          <a:p>
            <a:pPr marL="457200" lvl="0" indent="-304165" algn="l" rtl="0">
              <a:spcBef>
                <a:spcPts val="0"/>
              </a:spcBef>
              <a:spcAft>
                <a:spcPts val="0"/>
              </a:spcAft>
              <a:buClr>
                <a:srgbClr val="0E132B"/>
              </a:buClr>
              <a:buSzPct val="100000"/>
              <a:buFont typeface="Poppins"/>
              <a:buChar char="●"/>
            </a:pPr>
            <a:r>
              <a:rPr lang="en" sz="1700" dirty="0">
                <a:solidFill>
                  <a:srgbClr val="0E132B"/>
                </a:solidFill>
                <a:latin typeface="Poppins"/>
                <a:ea typeface="Poppins"/>
                <a:cs typeface="Poppins"/>
                <a:sym typeface="Poppins"/>
              </a:rPr>
              <a:t>You can adjust the curve by dragging the handles that appear on the point. If you hold down the Alt key while creating a curve, you can create a sharp corner instead of a curve.</a:t>
            </a:r>
            <a:endParaRPr sz="1700" dirty="0">
              <a:solidFill>
                <a:srgbClr val="0E132B"/>
              </a:solidFill>
              <a:latin typeface="Poppins"/>
              <a:ea typeface="Poppins"/>
              <a:cs typeface="Poppins"/>
              <a:sym typeface="Poppins"/>
            </a:endParaRPr>
          </a:p>
          <a:p>
            <a:pPr marL="0" lvl="0" indent="0" algn="l" rtl="0">
              <a:spcBef>
                <a:spcPts val="1800"/>
              </a:spcBef>
              <a:spcAft>
                <a:spcPts val="0"/>
              </a:spcAft>
              <a:buNone/>
            </a:pPr>
            <a:r>
              <a:rPr lang="en" sz="1700" b="1" dirty="0">
                <a:solidFill>
                  <a:srgbClr val="0E132B"/>
                </a:solidFill>
                <a:latin typeface="Poppins"/>
                <a:ea typeface="Poppins"/>
                <a:cs typeface="Poppins"/>
                <a:sym typeface="Poppins"/>
              </a:rPr>
              <a:t>NOTE: </a:t>
            </a:r>
            <a:r>
              <a:rPr lang="en" sz="1700" dirty="0">
                <a:solidFill>
                  <a:srgbClr val="0E132B"/>
                </a:solidFill>
                <a:latin typeface="Poppins"/>
                <a:ea typeface="Poppins"/>
                <a:cs typeface="Poppins"/>
                <a:sym typeface="Poppins"/>
              </a:rPr>
              <a:t>The Pen Tool also has a few hidden features that can come in handy. Eg, </a:t>
            </a:r>
            <a:endParaRPr sz="1700" dirty="0">
              <a:solidFill>
                <a:srgbClr val="0E132B"/>
              </a:solidFill>
              <a:latin typeface="Poppins"/>
              <a:ea typeface="Poppins"/>
              <a:cs typeface="Poppins"/>
              <a:sym typeface="Poppins"/>
            </a:endParaRPr>
          </a:p>
          <a:p>
            <a:pPr marL="457200" lvl="0" indent="-304165" algn="l" rtl="0">
              <a:spcBef>
                <a:spcPts val="1800"/>
              </a:spcBef>
              <a:spcAft>
                <a:spcPts val="0"/>
              </a:spcAft>
              <a:buClr>
                <a:srgbClr val="0E132B"/>
              </a:buClr>
              <a:buSzPct val="100000"/>
              <a:buFont typeface="Poppins"/>
              <a:buChar char="●"/>
            </a:pPr>
            <a:r>
              <a:rPr lang="en" sz="1700" dirty="0">
                <a:solidFill>
                  <a:srgbClr val="0E132B"/>
                </a:solidFill>
                <a:latin typeface="Poppins"/>
                <a:ea typeface="Poppins"/>
                <a:cs typeface="Poppins"/>
                <a:sym typeface="Poppins"/>
              </a:rPr>
              <a:t>if you hold down the Shift key while creating a curve, Illustrator will constrain the angle of the curve to multiples of 45 degrees.</a:t>
            </a:r>
            <a:endParaRPr sz="1700" dirty="0">
              <a:solidFill>
                <a:srgbClr val="0E132B"/>
              </a:solidFill>
              <a:latin typeface="Poppins"/>
              <a:ea typeface="Poppins"/>
              <a:cs typeface="Poppins"/>
              <a:sym typeface="Poppins"/>
            </a:endParaRPr>
          </a:p>
          <a:p>
            <a:pPr marL="457200" lvl="0" indent="-304165" algn="l" rtl="0">
              <a:spcBef>
                <a:spcPts val="0"/>
              </a:spcBef>
              <a:spcAft>
                <a:spcPts val="0"/>
              </a:spcAft>
              <a:buClr>
                <a:srgbClr val="0E132B"/>
              </a:buClr>
              <a:buSzPct val="100000"/>
              <a:buFont typeface="Poppins"/>
              <a:buChar char="●"/>
            </a:pPr>
            <a:r>
              <a:rPr lang="en" sz="1700" dirty="0">
                <a:solidFill>
                  <a:srgbClr val="0E132B"/>
                </a:solidFill>
                <a:latin typeface="Poppins"/>
                <a:ea typeface="Poppins"/>
                <a:cs typeface="Poppins"/>
                <a:sym typeface="Poppins"/>
              </a:rPr>
              <a:t>You can also use the Convert Anchor Point Tool (shortcut: Shift+C) to convert a smooth point into a corner point or vice versa.</a:t>
            </a:r>
            <a:endParaRPr sz="1700" dirty="0">
              <a:solidFill>
                <a:srgbClr val="0E132B"/>
              </a:solidFill>
              <a:latin typeface="Poppins"/>
              <a:ea typeface="Poppins"/>
              <a:cs typeface="Poppins"/>
              <a:sym typeface="Poppins"/>
            </a:endParaRPr>
          </a:p>
          <a:p>
            <a:pPr marL="0" lvl="0" indent="0" algn="l" rtl="0">
              <a:spcBef>
                <a:spcPts val="1800"/>
              </a:spcBef>
              <a:spcAft>
                <a:spcPts val="1800"/>
              </a:spcAft>
              <a:buNone/>
            </a:pPr>
            <a:r>
              <a:rPr lang="en" sz="1700" dirty="0">
                <a:solidFill>
                  <a:srgbClr val="0E132B"/>
                </a:solidFill>
                <a:latin typeface="Poppins"/>
                <a:ea typeface="Poppins"/>
                <a:cs typeface="Poppins"/>
                <a:sym typeface="Poppins"/>
              </a:rPr>
              <a:t>The pen tool has several different modes that allow you to create different types of paths. The first mode is the “pen tool mode”, which allows you to create straight paths with sharp angle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990"/>
              <a:buNone/>
            </a:pPr>
            <a:r>
              <a:rPr lang="en" sz="1729" dirty="0">
                <a:solidFill>
                  <a:srgbClr val="0E132B"/>
                </a:solidFill>
                <a:latin typeface="Arial"/>
                <a:ea typeface="Arial"/>
                <a:cs typeface="Arial"/>
                <a:sym typeface="Arial"/>
              </a:rPr>
              <a:t>Adobe Illustrator Pen Tool (P) </a:t>
            </a:r>
            <a:r>
              <a:rPr lang="en" sz="1550" dirty="0">
                <a:solidFill>
                  <a:srgbClr val="0E132B"/>
                </a:solidFill>
                <a:latin typeface="Arial"/>
                <a:ea typeface="Arial"/>
                <a:cs typeface="Arial"/>
                <a:sym typeface="Arial"/>
              </a:rPr>
              <a:t>cont’d</a:t>
            </a:r>
            <a:endParaRPr sz="1550" dirty="0"/>
          </a:p>
          <a:p>
            <a:pPr marL="0" lvl="0" indent="0" algn="l" rtl="0">
              <a:lnSpc>
                <a:spcPct val="115000"/>
              </a:lnSpc>
              <a:spcBef>
                <a:spcPts val="1500"/>
              </a:spcBef>
              <a:spcAft>
                <a:spcPts val="1500"/>
              </a:spcAft>
              <a:buSzPts val="990"/>
              <a:buNone/>
            </a:pPr>
            <a:endParaRPr sz="1170" dirty="0">
              <a:solidFill>
                <a:srgbClr val="0E132B"/>
              </a:solidFill>
              <a:latin typeface="Poppins"/>
              <a:ea typeface="Poppins"/>
              <a:cs typeface="Poppins"/>
              <a:sym typeface="Poppins"/>
            </a:endParaRPr>
          </a:p>
        </p:txBody>
      </p:sp>
      <p:sp>
        <p:nvSpPr>
          <p:cNvPr id="137" name="Google Shape;137;p21"/>
          <p:cNvSpPr txBox="1">
            <a:spLocks noGrp="1"/>
          </p:cNvSpPr>
          <p:nvPr>
            <p:ph type="body" idx="1"/>
          </p:nvPr>
        </p:nvSpPr>
        <p:spPr>
          <a:xfrm>
            <a:off x="729450" y="1926250"/>
            <a:ext cx="7688700" cy="30984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b="1" dirty="0">
                <a:solidFill>
                  <a:srgbClr val="0E132B"/>
                </a:solidFill>
                <a:latin typeface="Poppins"/>
                <a:ea typeface="Poppins"/>
                <a:cs typeface="Poppins"/>
                <a:sym typeface="Poppins"/>
              </a:rPr>
              <a:t>CONVERT ANCHOR POINT TOOL</a:t>
            </a:r>
            <a:endParaRPr b="1" dirty="0">
              <a:solidFill>
                <a:srgbClr val="0E132B"/>
              </a:solidFill>
              <a:latin typeface="Poppins"/>
              <a:ea typeface="Poppins"/>
              <a:cs typeface="Poppins"/>
              <a:sym typeface="Poppins"/>
            </a:endParaRPr>
          </a:p>
          <a:p>
            <a:pPr marL="0" lvl="0" indent="0" algn="l" rtl="0">
              <a:spcBef>
                <a:spcPts val="1500"/>
              </a:spcBef>
              <a:spcAft>
                <a:spcPts val="0"/>
              </a:spcAft>
              <a:buNone/>
            </a:pPr>
            <a:r>
              <a:rPr lang="en" sz="1350" dirty="0">
                <a:solidFill>
                  <a:srgbClr val="0E132B"/>
                </a:solidFill>
                <a:latin typeface="Poppins"/>
                <a:ea typeface="Poppins"/>
                <a:cs typeface="Poppins"/>
                <a:sym typeface="Poppins"/>
              </a:rPr>
              <a:t>To create a curved path, select the “anchor point tool” and click on the anchor point that you want to convert. You can then drag the anchor point handles to adjust the curve of the path.</a:t>
            </a:r>
            <a:endParaRPr sz="1350" dirty="0">
              <a:solidFill>
                <a:srgbClr val="0E132B"/>
              </a:solidFill>
              <a:latin typeface="Poppins"/>
              <a:ea typeface="Poppins"/>
              <a:cs typeface="Poppins"/>
              <a:sym typeface="Poppins"/>
            </a:endParaRPr>
          </a:p>
          <a:p>
            <a:pPr marL="0" lvl="0" indent="0" algn="l" rtl="0">
              <a:lnSpc>
                <a:spcPct val="150000"/>
              </a:lnSpc>
              <a:spcBef>
                <a:spcPts val="1500"/>
              </a:spcBef>
              <a:spcAft>
                <a:spcPts val="0"/>
              </a:spcAft>
              <a:buNone/>
            </a:pPr>
            <a:r>
              <a:rPr lang="en" sz="1350" b="1" dirty="0">
                <a:solidFill>
                  <a:srgbClr val="0E132B"/>
                </a:solidFill>
                <a:latin typeface="Poppins"/>
                <a:ea typeface="Poppins"/>
                <a:cs typeface="Poppins"/>
                <a:sym typeface="Poppins"/>
              </a:rPr>
              <a:t>ADD ANCHOR POINT TOOL (+)</a:t>
            </a:r>
            <a:endParaRPr sz="1350" b="1" dirty="0">
              <a:solidFill>
                <a:srgbClr val="0E132B"/>
              </a:solidFill>
              <a:latin typeface="Poppins"/>
              <a:ea typeface="Poppins"/>
              <a:cs typeface="Poppins"/>
              <a:sym typeface="Poppins"/>
            </a:endParaRPr>
          </a:p>
          <a:p>
            <a:pPr marL="0" lvl="0" indent="0" algn="l" rtl="0">
              <a:lnSpc>
                <a:spcPct val="150000"/>
              </a:lnSpc>
              <a:spcBef>
                <a:spcPts val="0"/>
              </a:spcBef>
              <a:spcAft>
                <a:spcPts val="0"/>
              </a:spcAft>
              <a:buNone/>
            </a:pPr>
            <a:r>
              <a:rPr lang="en" sz="1350" dirty="0">
                <a:solidFill>
                  <a:srgbClr val="0E132B"/>
                </a:solidFill>
                <a:latin typeface="Poppins"/>
                <a:ea typeface="Poppins"/>
                <a:cs typeface="Poppins"/>
                <a:sym typeface="Poppins"/>
              </a:rPr>
              <a:t>The next mode is the “add anchor point tool”, which allows you to add additional anchor points to an existing path. To use this mode, select the add anchor point tool and click on the path where you want to add the anchor point.</a:t>
            </a:r>
            <a:endParaRPr sz="135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3612</Words>
  <Application>Microsoft Office PowerPoint</Application>
  <PresentationFormat>On-screen Show (16:9)</PresentationFormat>
  <Paragraphs>178</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Lato</vt:lpstr>
      <vt:lpstr>Poppins</vt:lpstr>
      <vt:lpstr>Raleway</vt:lpstr>
      <vt:lpstr>Streamline</vt:lpstr>
      <vt:lpstr>DESIGN BUILDING BLOCKS ESSENTIALS</vt:lpstr>
      <vt:lpstr>Adobe Illustrator interface Overview</vt:lpstr>
      <vt:lpstr>Illustrator tools</vt:lpstr>
      <vt:lpstr>Adobe Illustrator Selection Tool (V)</vt:lpstr>
      <vt:lpstr>Adobe Illustrator Selection Tool (V) Cont’d</vt:lpstr>
      <vt:lpstr>Selection sub tools</vt:lpstr>
      <vt:lpstr>Adobe Illustrator Pen Tool (P)</vt:lpstr>
      <vt:lpstr>Adobe Illustrator Pen Tool (P) cont’d</vt:lpstr>
      <vt:lpstr>Adobe Illustrator Pen Tool (P) cont’d </vt:lpstr>
      <vt:lpstr>Adobe Illustrator Pen Tool (P) cont’d </vt:lpstr>
      <vt:lpstr>Adobe Illustrator Shape Tools (M)  </vt:lpstr>
      <vt:lpstr>Adobe Illustrator Shape Tools (M) cont’d </vt:lpstr>
      <vt:lpstr>Curvature Tool (Shift+)  </vt:lpstr>
      <vt:lpstr>Curvature Tool (Shift+) cont’d </vt:lpstr>
      <vt:lpstr>Curvature Tool (Shift+~) cont’d </vt:lpstr>
      <vt:lpstr>Type Tool (T) Adobe Illustrator</vt:lpstr>
      <vt:lpstr>Type Tool (T) Adobe Illustrator cont’d </vt:lpstr>
      <vt:lpstr>Types of Adobe Illustrator Type Tool</vt:lpstr>
      <vt:lpstr>Types of Adobe Illustrator Type Tool cont’d </vt:lpstr>
      <vt:lpstr>Type tool cont’d</vt:lpstr>
      <vt:lpstr>Gradient Tool (G) – Adobe Illustrator  </vt:lpstr>
      <vt:lpstr>Gradient Tool (G) – Adobe Illustrator Cont’d </vt:lpstr>
      <vt:lpstr>Line Segment Tool (\) </vt:lpstr>
      <vt:lpstr>Types of Line Segment Tool  </vt:lpstr>
      <vt:lpstr>Types of Line Segment Tool cont’d </vt:lpstr>
      <vt:lpstr>Types of Line Segment Tool cont’d </vt:lpstr>
      <vt:lpstr>Adobe Illustrator Eraser Tool  </vt:lpstr>
      <vt:lpstr>Types of Eraser Tool cont’d  </vt:lpstr>
      <vt:lpstr>Types of Eraser Tool cont’d </vt:lpstr>
      <vt:lpstr>Pathfinder Panel in Adobe Illustrator </vt:lpstr>
      <vt:lpstr>Pathfinder Panel in Adobe Illustrator cont’d </vt:lpstr>
      <vt:lpstr>Layers Panel in Adobe Illustrator </vt:lpstr>
      <vt:lpstr>Layers Panel in Adobe Illustrator cont’d </vt:lpstr>
      <vt:lpstr>Customizing Your Adobe Illustrator Workspace </vt:lpstr>
      <vt:lpstr>Wrapping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ROVENCE KABAHINDA</cp:lastModifiedBy>
  <cp:revision>7</cp:revision>
  <dcterms:modified xsi:type="dcterms:W3CDTF">2024-09-05T08:05:08Z</dcterms:modified>
</cp:coreProperties>
</file>