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db6e783d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db6e783d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db6e783d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db6e783d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db6e783d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db6e783d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db6e783d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db6e783d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db6e783d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db6e783d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db6e78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db6e78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b6e783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b6e783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db6e783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db6e783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db6e783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db6e783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db6e783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db6e783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db6e783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db6e783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db6e783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db6e783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db6e783d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db6e783d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schools.com/colors/colors_names.asp"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schools.com/html/html_links.asp" TargetMode="External"/><Relationship Id="rId4" Type="http://schemas.openxmlformats.org/officeDocument/2006/relationships/hyperlink" Target="https://www.w3schools.com/html/html_images_background.asp" TargetMode="External"/><Relationship Id="rId5" Type="http://schemas.openxmlformats.org/officeDocument/2006/relationships/hyperlink" Target="https://www.w3schools.com/html/html_table_padding_spacing.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HTML COLORS, FAVICON, TABLES AND CSS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3703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51C75"/>
                </a:solidFill>
                <a:latin typeface="Times New Roman"/>
                <a:ea typeface="Times New Roman"/>
                <a:cs typeface="Times New Roman"/>
                <a:sym typeface="Times New Roman"/>
              </a:rPr>
              <a:t>HAJJAT HADIJAH KYAMPEIRE</a:t>
            </a:r>
            <a:endParaRPr>
              <a:solidFill>
                <a:srgbClr val="351C7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5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Border styles</a:t>
            </a:r>
            <a:endParaRPr b="1">
              <a:latin typeface="Times New Roman"/>
              <a:ea typeface="Times New Roman"/>
              <a:cs typeface="Times New Roman"/>
              <a:sym typeface="Times New Roman"/>
            </a:endParaRPr>
          </a:p>
        </p:txBody>
      </p:sp>
      <p:sp>
        <p:nvSpPr>
          <p:cNvPr id="108" name="Google Shape;108;p22"/>
          <p:cNvSpPr txBox="1"/>
          <p:nvPr>
            <p:ph idx="1" type="body"/>
          </p:nvPr>
        </p:nvSpPr>
        <p:spPr>
          <a:xfrm>
            <a:off x="311700" y="691225"/>
            <a:ext cx="8520600" cy="440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2"/>
          <p:cNvPicPr preferRelativeResize="0"/>
          <p:nvPr/>
        </p:nvPicPr>
        <p:blipFill>
          <a:blip r:embed="rId3">
            <a:alphaModFix/>
          </a:blip>
          <a:stretch>
            <a:fillRect/>
          </a:stretch>
        </p:blipFill>
        <p:spPr>
          <a:xfrm>
            <a:off x="311691" y="731350"/>
            <a:ext cx="4182884"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Table Colspan and Rowspan</a:t>
            </a:r>
            <a:endParaRPr b="1">
              <a:latin typeface="Times New Roman"/>
              <a:ea typeface="Times New Roman"/>
              <a:cs typeface="Times New Roman"/>
              <a:sym typeface="Times New Roman"/>
            </a:endParaRPr>
          </a:p>
        </p:txBody>
      </p:sp>
      <p:sp>
        <p:nvSpPr>
          <p:cNvPr id="115" name="Google Shape;115;p23"/>
          <p:cNvSpPr txBox="1"/>
          <p:nvPr>
            <p:ph idx="1" type="body"/>
          </p:nvPr>
        </p:nvSpPr>
        <p:spPr>
          <a:xfrm>
            <a:off x="311700" y="671475"/>
            <a:ext cx="8520600" cy="437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chemeClr val="dk1"/>
                </a:solidFill>
                <a:highlight>
                  <a:srgbClr val="FFFFFF"/>
                </a:highlight>
                <a:latin typeface="Times New Roman"/>
                <a:ea typeface="Times New Roman"/>
                <a:cs typeface="Times New Roman"/>
                <a:sym typeface="Times New Roman"/>
              </a:rPr>
              <a:t>To make a cell span over multiple columns, use the </a:t>
            </a:r>
            <a:r>
              <a:rPr b="1" lang="en" sz="1600">
                <a:solidFill>
                  <a:srgbClr val="DC143C"/>
                </a:solidFill>
                <a:latin typeface="Times New Roman"/>
                <a:ea typeface="Times New Roman"/>
                <a:cs typeface="Times New Roman"/>
                <a:sym typeface="Times New Roman"/>
              </a:rPr>
              <a:t>colspan</a:t>
            </a:r>
            <a:r>
              <a:rPr b="1" lang="en" sz="1600">
                <a:solidFill>
                  <a:schemeClr val="dk1"/>
                </a:solidFill>
                <a:highlight>
                  <a:srgbClr val="FFFFFF"/>
                </a:highlight>
                <a:latin typeface="Times New Roman"/>
                <a:ea typeface="Times New Roman"/>
                <a:cs typeface="Times New Roman"/>
                <a:sym typeface="Times New Roman"/>
              </a:rPr>
              <a:t> attribute:</a:t>
            </a:r>
            <a:endParaRPr b="1" sz="16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table</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th</a:t>
            </a:r>
            <a:r>
              <a:rPr lang="en" sz="1150">
                <a:solidFill>
                  <a:srgbClr val="FF0000"/>
                </a:solidFill>
                <a:latin typeface="Courier New"/>
                <a:ea typeface="Courier New"/>
                <a:cs typeface="Courier New"/>
                <a:sym typeface="Courier New"/>
              </a:rPr>
              <a:t> colspan</a:t>
            </a:r>
            <a:r>
              <a:rPr lang="en" sz="1150">
                <a:solidFill>
                  <a:srgbClr val="0000CD"/>
                </a:solidFill>
                <a:latin typeface="Courier New"/>
                <a:ea typeface="Courier New"/>
                <a:cs typeface="Courier New"/>
                <a:sym typeface="Courier New"/>
              </a:rPr>
              <a:t>="2"&gt;</a:t>
            </a:r>
            <a:r>
              <a:rPr lang="en" sz="1150">
                <a:solidFill>
                  <a:schemeClr val="dk1"/>
                </a:solidFill>
                <a:highlight>
                  <a:srgbClr val="FFFFFF"/>
                </a:highlight>
                <a:latin typeface="Courier New"/>
                <a:ea typeface="Courier New"/>
                <a:cs typeface="Courier New"/>
                <a:sym typeface="Courier New"/>
              </a:rPr>
              <a:t>Name</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/th</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th</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Age</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/th</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Jill</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Smith</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43</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Eve</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Jackson</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57</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/table</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400"/>
              </a:spcBef>
              <a:spcAft>
                <a:spcPts val="0"/>
              </a:spcAft>
              <a:buClr>
                <a:schemeClr val="dk1"/>
              </a:buClr>
              <a:buSzPts val="1100"/>
              <a:buFont typeface="Arial"/>
              <a:buNone/>
            </a:pPr>
            <a:r>
              <a:rPr b="1" lang="en" sz="1600">
                <a:solidFill>
                  <a:schemeClr val="dk1"/>
                </a:solidFill>
                <a:highlight>
                  <a:srgbClr val="FFFFFF"/>
                </a:highlight>
                <a:latin typeface="Times New Roman"/>
                <a:ea typeface="Times New Roman"/>
                <a:cs typeface="Times New Roman"/>
                <a:sym typeface="Times New Roman"/>
              </a:rPr>
              <a:t>To make a cell span over multiple rows, use the </a:t>
            </a:r>
            <a:r>
              <a:rPr b="1" lang="en" sz="1600">
                <a:solidFill>
                  <a:srgbClr val="DC143C"/>
                </a:solidFill>
                <a:highlight>
                  <a:srgbClr val="FFFFFF"/>
                </a:highlight>
                <a:latin typeface="Times New Roman"/>
                <a:ea typeface="Times New Roman"/>
                <a:cs typeface="Times New Roman"/>
                <a:sym typeface="Times New Roman"/>
              </a:rPr>
              <a:t>rowspan</a:t>
            </a:r>
            <a:r>
              <a:rPr b="1" lang="en" sz="1600">
                <a:solidFill>
                  <a:schemeClr val="dk1"/>
                </a:solidFill>
                <a:highlight>
                  <a:srgbClr val="FFFFFF"/>
                </a:highlight>
                <a:latin typeface="Times New Roman"/>
                <a:ea typeface="Times New Roman"/>
                <a:cs typeface="Times New Roman"/>
                <a:sym typeface="Times New Roman"/>
              </a:rPr>
              <a:t> attribute:</a:t>
            </a:r>
            <a:endParaRPr b="1" sz="16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table</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th</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Name</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/th</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Jill</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th</a:t>
            </a:r>
            <a:r>
              <a:rPr lang="en" sz="1150">
                <a:solidFill>
                  <a:srgbClr val="FF0000"/>
                </a:solidFill>
                <a:latin typeface="Courier New"/>
                <a:ea typeface="Courier New"/>
                <a:cs typeface="Courier New"/>
                <a:sym typeface="Courier New"/>
              </a:rPr>
              <a:t> rowspan</a:t>
            </a:r>
            <a:r>
              <a:rPr lang="en" sz="1150">
                <a:solidFill>
                  <a:srgbClr val="0000CD"/>
                </a:solidFill>
                <a:latin typeface="Courier New"/>
                <a:ea typeface="Courier New"/>
                <a:cs typeface="Courier New"/>
                <a:sym typeface="Courier New"/>
              </a:rPr>
              <a:t>="2"&gt;</a:t>
            </a:r>
            <a:r>
              <a:rPr lang="en" sz="1150">
                <a:solidFill>
                  <a:schemeClr val="dk1"/>
                </a:solidFill>
                <a:highlight>
                  <a:srgbClr val="FFFFFF"/>
                </a:highlight>
                <a:latin typeface="Courier New"/>
                <a:ea typeface="Courier New"/>
                <a:cs typeface="Courier New"/>
                <a:sym typeface="Courier New"/>
              </a:rPr>
              <a:t>Phone</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/th</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555-1234</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555-8745</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/td</a:t>
            </a:r>
            <a:r>
              <a:rPr lang="en" sz="1150">
                <a:solidFill>
                  <a:srgbClr val="0000CD"/>
                </a:solidFill>
                <a:latin typeface="Courier New"/>
                <a:ea typeface="Courier New"/>
                <a:cs typeface="Courier New"/>
                <a:sym typeface="Courier New"/>
              </a:rPr>
              <a:t>&gt;&lt;</a:t>
            </a:r>
            <a:r>
              <a:rPr lang="en" sz="1150">
                <a:solidFill>
                  <a:srgbClr val="A52A2A"/>
                </a:solidFill>
                <a:latin typeface="Courier New"/>
                <a:ea typeface="Courier New"/>
                <a:cs typeface="Courier New"/>
                <a:sym typeface="Courier New"/>
              </a:rPr>
              <a:t>/tr</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120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/table</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59900"/>
            <a:ext cx="85206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Table styling</a:t>
            </a:r>
            <a:endParaRPr b="1">
              <a:latin typeface="Times New Roman"/>
              <a:ea typeface="Times New Roman"/>
              <a:cs typeface="Times New Roman"/>
              <a:sym typeface="Times New Roman"/>
            </a:endParaRPr>
          </a:p>
        </p:txBody>
      </p:sp>
      <p:sp>
        <p:nvSpPr>
          <p:cNvPr id="121" name="Google Shape;121;p24"/>
          <p:cNvSpPr txBox="1"/>
          <p:nvPr>
            <p:ph idx="1" type="body"/>
          </p:nvPr>
        </p:nvSpPr>
        <p:spPr>
          <a:xfrm>
            <a:off x="311700" y="641850"/>
            <a:ext cx="8520600" cy="44535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HTML Table - Zebra Stripes</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516">
                <a:solidFill>
                  <a:schemeClr val="dk1"/>
                </a:solidFill>
                <a:highlight>
                  <a:srgbClr val="FFFFFF"/>
                </a:highlight>
                <a:latin typeface="Times New Roman"/>
                <a:ea typeface="Times New Roman"/>
                <a:cs typeface="Times New Roman"/>
                <a:sym typeface="Times New Roman"/>
              </a:rPr>
              <a:t>If you add a background color on every other table row, you will get a nice zebra stripes effect. To style every other table row element, use the </a:t>
            </a:r>
            <a:r>
              <a:rPr lang="en" sz="1516">
                <a:solidFill>
                  <a:srgbClr val="DC143C"/>
                </a:solidFill>
                <a:latin typeface="Times New Roman"/>
                <a:ea typeface="Times New Roman"/>
                <a:cs typeface="Times New Roman"/>
                <a:sym typeface="Times New Roman"/>
              </a:rPr>
              <a:t>:nth-child(even)</a:t>
            </a:r>
            <a:r>
              <a:rPr lang="en" sz="1516">
                <a:solidFill>
                  <a:schemeClr val="dk1"/>
                </a:solidFill>
                <a:highlight>
                  <a:srgbClr val="FFFFFF"/>
                </a:highlight>
                <a:latin typeface="Times New Roman"/>
                <a:ea typeface="Times New Roman"/>
                <a:cs typeface="Times New Roman"/>
                <a:sym typeface="Times New Roman"/>
              </a:rPr>
              <a:t> selector like this:</a:t>
            </a:r>
            <a:endParaRPr sz="1516">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516">
                <a:solidFill>
                  <a:srgbClr val="A52A2A"/>
                </a:solidFill>
                <a:highlight>
                  <a:srgbClr val="FFFFFF"/>
                </a:highlight>
                <a:latin typeface="Times New Roman"/>
                <a:ea typeface="Times New Roman"/>
                <a:cs typeface="Times New Roman"/>
                <a:sym typeface="Times New Roman"/>
              </a:rPr>
              <a:t>tr:nth-child(even) </a:t>
            </a:r>
            <a:r>
              <a:rPr lang="en" sz="1516">
                <a:solidFill>
                  <a:schemeClr val="dk1"/>
                </a:solidFill>
                <a:highlight>
                  <a:srgbClr val="FFFFFF"/>
                </a:highlight>
                <a:latin typeface="Times New Roman"/>
                <a:ea typeface="Times New Roman"/>
                <a:cs typeface="Times New Roman"/>
                <a:sym typeface="Times New Roman"/>
              </a:rPr>
              <a:t>{</a:t>
            </a:r>
            <a:r>
              <a:rPr lang="en" sz="1516">
                <a:solidFill>
                  <a:srgbClr val="FF0000"/>
                </a:solidFill>
                <a:highlight>
                  <a:srgbClr val="FFFFFF"/>
                </a:highlight>
                <a:latin typeface="Times New Roman"/>
                <a:ea typeface="Times New Roman"/>
                <a:cs typeface="Times New Roman"/>
                <a:sym typeface="Times New Roman"/>
              </a:rPr>
              <a:t>background-color</a:t>
            </a:r>
            <a:r>
              <a:rPr lang="en" sz="1516">
                <a:solidFill>
                  <a:schemeClr val="dk1"/>
                </a:solidFill>
                <a:highlight>
                  <a:srgbClr val="FFFFFF"/>
                </a:highlight>
                <a:latin typeface="Times New Roman"/>
                <a:ea typeface="Times New Roman"/>
                <a:cs typeface="Times New Roman"/>
                <a:sym typeface="Times New Roman"/>
              </a:rPr>
              <a:t>:</a:t>
            </a:r>
            <a:r>
              <a:rPr lang="en" sz="1516">
                <a:solidFill>
                  <a:srgbClr val="0000CD"/>
                </a:solidFill>
                <a:highlight>
                  <a:srgbClr val="FFFFFF"/>
                </a:highlight>
                <a:latin typeface="Times New Roman"/>
                <a:ea typeface="Times New Roman"/>
                <a:cs typeface="Times New Roman"/>
                <a:sym typeface="Times New Roman"/>
              </a:rPr>
              <a:t> #D6EEEE</a:t>
            </a:r>
            <a:r>
              <a:rPr lang="en" sz="1516">
                <a:solidFill>
                  <a:schemeClr val="dk1"/>
                </a:solidFill>
                <a:highlight>
                  <a:srgbClr val="FFFFFF"/>
                </a:highlight>
                <a:latin typeface="Times New Roman"/>
                <a:ea typeface="Times New Roman"/>
                <a:cs typeface="Times New Roman"/>
                <a:sym typeface="Times New Roman"/>
              </a:rPr>
              <a:t>;}</a:t>
            </a:r>
            <a:endParaRPr sz="1516">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2400">
                <a:solidFill>
                  <a:schemeClr val="dk1"/>
                </a:solidFill>
                <a:highlight>
                  <a:srgbClr val="FFFFFF"/>
                </a:highlight>
                <a:latin typeface="Times New Roman"/>
                <a:ea typeface="Times New Roman"/>
                <a:cs typeface="Times New Roman"/>
                <a:sym typeface="Times New Roman"/>
              </a:rPr>
              <a:t>HTML Table - Vertical Zebra Stripes</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617">
                <a:solidFill>
                  <a:schemeClr val="dk1"/>
                </a:solidFill>
                <a:highlight>
                  <a:srgbClr val="FFFFFF"/>
                </a:highlight>
                <a:latin typeface="Times New Roman"/>
                <a:ea typeface="Times New Roman"/>
                <a:cs typeface="Times New Roman"/>
                <a:sym typeface="Times New Roman"/>
              </a:rPr>
              <a:t>To make vertical zebra stripes, style every other </a:t>
            </a:r>
            <a:r>
              <a:rPr i="1" lang="en" sz="1617">
                <a:solidFill>
                  <a:schemeClr val="dk1"/>
                </a:solidFill>
                <a:highlight>
                  <a:srgbClr val="FFFFFF"/>
                </a:highlight>
                <a:latin typeface="Times New Roman"/>
                <a:ea typeface="Times New Roman"/>
                <a:cs typeface="Times New Roman"/>
                <a:sym typeface="Times New Roman"/>
              </a:rPr>
              <a:t>column</a:t>
            </a:r>
            <a:r>
              <a:rPr lang="en" sz="1617">
                <a:solidFill>
                  <a:schemeClr val="dk1"/>
                </a:solidFill>
                <a:highlight>
                  <a:srgbClr val="FFFFFF"/>
                </a:highlight>
                <a:latin typeface="Times New Roman"/>
                <a:ea typeface="Times New Roman"/>
                <a:cs typeface="Times New Roman"/>
                <a:sym typeface="Times New Roman"/>
              </a:rPr>
              <a:t>, instead of every other </a:t>
            </a:r>
            <a:r>
              <a:rPr i="1" lang="en" sz="1617">
                <a:solidFill>
                  <a:schemeClr val="dk1"/>
                </a:solidFill>
                <a:highlight>
                  <a:srgbClr val="FFFFFF"/>
                </a:highlight>
                <a:latin typeface="Times New Roman"/>
                <a:ea typeface="Times New Roman"/>
                <a:cs typeface="Times New Roman"/>
                <a:sym typeface="Times New Roman"/>
              </a:rPr>
              <a:t>row</a:t>
            </a:r>
            <a:r>
              <a:rPr lang="en" sz="1617">
                <a:solidFill>
                  <a:schemeClr val="dk1"/>
                </a:solidFill>
                <a:highlight>
                  <a:srgbClr val="FFFFFF"/>
                </a:highlight>
                <a:latin typeface="Times New Roman"/>
                <a:ea typeface="Times New Roman"/>
                <a:cs typeface="Times New Roman"/>
                <a:sym typeface="Times New Roman"/>
              </a:rPr>
              <a:t>.</a:t>
            </a:r>
            <a:endParaRPr sz="1617">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617">
                <a:solidFill>
                  <a:srgbClr val="A52A2A"/>
                </a:solidFill>
                <a:highlight>
                  <a:srgbClr val="FFFFFF"/>
                </a:highlight>
                <a:latin typeface="Times New Roman"/>
                <a:ea typeface="Times New Roman"/>
                <a:cs typeface="Times New Roman"/>
                <a:sym typeface="Times New Roman"/>
              </a:rPr>
              <a:t>td:nth-child(even), th:nth-child(even) </a:t>
            </a:r>
            <a:r>
              <a:rPr lang="en" sz="1617">
                <a:solidFill>
                  <a:schemeClr val="dk1"/>
                </a:solidFill>
                <a:highlight>
                  <a:srgbClr val="FFFFFF"/>
                </a:highlight>
                <a:latin typeface="Times New Roman"/>
                <a:ea typeface="Times New Roman"/>
                <a:cs typeface="Times New Roman"/>
                <a:sym typeface="Times New Roman"/>
              </a:rPr>
              <a:t>{</a:t>
            </a:r>
            <a:r>
              <a:rPr lang="en" sz="1617">
                <a:solidFill>
                  <a:srgbClr val="FF0000"/>
                </a:solidFill>
                <a:highlight>
                  <a:srgbClr val="FFFFFF"/>
                </a:highlight>
                <a:latin typeface="Times New Roman"/>
                <a:ea typeface="Times New Roman"/>
                <a:cs typeface="Times New Roman"/>
                <a:sym typeface="Times New Roman"/>
              </a:rPr>
              <a:t>background-color</a:t>
            </a:r>
            <a:r>
              <a:rPr lang="en" sz="1617">
                <a:solidFill>
                  <a:schemeClr val="dk1"/>
                </a:solidFill>
                <a:highlight>
                  <a:srgbClr val="FFFFFF"/>
                </a:highlight>
                <a:latin typeface="Times New Roman"/>
                <a:ea typeface="Times New Roman"/>
                <a:cs typeface="Times New Roman"/>
                <a:sym typeface="Times New Roman"/>
              </a:rPr>
              <a:t>:</a:t>
            </a:r>
            <a:r>
              <a:rPr lang="en" sz="1617">
                <a:solidFill>
                  <a:srgbClr val="0000CD"/>
                </a:solidFill>
                <a:highlight>
                  <a:srgbClr val="FFFFFF"/>
                </a:highlight>
                <a:latin typeface="Times New Roman"/>
                <a:ea typeface="Times New Roman"/>
                <a:cs typeface="Times New Roman"/>
                <a:sym typeface="Times New Roman"/>
              </a:rPr>
              <a:t> #D6EEEE</a:t>
            </a:r>
            <a:r>
              <a:rPr lang="en" sz="1617">
                <a:solidFill>
                  <a:schemeClr val="dk1"/>
                </a:solidFill>
                <a:highlight>
                  <a:srgbClr val="FFFFFF"/>
                </a:highlight>
                <a:latin typeface="Times New Roman"/>
                <a:ea typeface="Times New Roman"/>
                <a:cs typeface="Times New Roman"/>
                <a:sym typeface="Times New Roman"/>
              </a:rPr>
              <a:t>;}</a:t>
            </a:r>
            <a:endParaRPr sz="1617">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2400">
                <a:solidFill>
                  <a:schemeClr val="dk1"/>
                </a:solidFill>
                <a:highlight>
                  <a:srgbClr val="FFFFFF"/>
                </a:highlight>
                <a:latin typeface="Times New Roman"/>
                <a:ea typeface="Times New Roman"/>
                <a:cs typeface="Times New Roman"/>
                <a:sym typeface="Times New Roman"/>
              </a:rPr>
              <a:t>Hoverable Table</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608">
                <a:solidFill>
                  <a:schemeClr val="dk1"/>
                </a:solidFill>
                <a:highlight>
                  <a:srgbClr val="FFFFFF"/>
                </a:highlight>
                <a:latin typeface="Times New Roman"/>
                <a:ea typeface="Times New Roman"/>
                <a:cs typeface="Times New Roman"/>
                <a:sym typeface="Times New Roman"/>
              </a:rPr>
              <a:t>Use the </a:t>
            </a:r>
            <a:r>
              <a:rPr lang="en" sz="1608">
                <a:solidFill>
                  <a:srgbClr val="DC143C"/>
                </a:solidFill>
                <a:highlight>
                  <a:srgbClr val="FFFFFF"/>
                </a:highlight>
                <a:latin typeface="Times New Roman"/>
                <a:ea typeface="Times New Roman"/>
                <a:cs typeface="Times New Roman"/>
                <a:sym typeface="Times New Roman"/>
              </a:rPr>
              <a:t>:hover</a:t>
            </a:r>
            <a:r>
              <a:rPr lang="en" sz="1608">
                <a:solidFill>
                  <a:schemeClr val="dk1"/>
                </a:solidFill>
                <a:highlight>
                  <a:srgbClr val="FFFFFF"/>
                </a:highlight>
                <a:latin typeface="Times New Roman"/>
                <a:ea typeface="Times New Roman"/>
                <a:cs typeface="Times New Roman"/>
                <a:sym typeface="Times New Roman"/>
              </a:rPr>
              <a:t> selector on </a:t>
            </a:r>
            <a:r>
              <a:rPr lang="en" sz="1608">
                <a:solidFill>
                  <a:srgbClr val="DC143C"/>
                </a:solidFill>
                <a:highlight>
                  <a:srgbClr val="FFFFFF"/>
                </a:highlight>
                <a:latin typeface="Times New Roman"/>
                <a:ea typeface="Times New Roman"/>
                <a:cs typeface="Times New Roman"/>
                <a:sym typeface="Times New Roman"/>
              </a:rPr>
              <a:t>tr</a:t>
            </a:r>
            <a:r>
              <a:rPr lang="en" sz="1608">
                <a:solidFill>
                  <a:schemeClr val="dk1"/>
                </a:solidFill>
                <a:highlight>
                  <a:srgbClr val="FFFFFF"/>
                </a:highlight>
                <a:latin typeface="Times New Roman"/>
                <a:ea typeface="Times New Roman"/>
                <a:cs typeface="Times New Roman"/>
                <a:sym typeface="Times New Roman"/>
              </a:rPr>
              <a:t> to highlight table rows on mouse over:</a:t>
            </a:r>
            <a:endParaRPr sz="1608">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1400"/>
              </a:spcAft>
              <a:buNone/>
            </a:pPr>
            <a:r>
              <a:rPr lang="en" sz="1608">
                <a:solidFill>
                  <a:srgbClr val="A52A2A"/>
                </a:solidFill>
                <a:highlight>
                  <a:srgbClr val="FFFFFF"/>
                </a:highlight>
                <a:latin typeface="Times New Roman"/>
                <a:ea typeface="Times New Roman"/>
                <a:cs typeface="Times New Roman"/>
                <a:sym typeface="Times New Roman"/>
              </a:rPr>
              <a:t>tr:hover </a:t>
            </a:r>
            <a:r>
              <a:rPr lang="en" sz="1608">
                <a:solidFill>
                  <a:schemeClr val="dk1"/>
                </a:solidFill>
                <a:highlight>
                  <a:srgbClr val="FFFFFF"/>
                </a:highlight>
                <a:latin typeface="Times New Roman"/>
                <a:ea typeface="Times New Roman"/>
                <a:cs typeface="Times New Roman"/>
                <a:sym typeface="Times New Roman"/>
              </a:rPr>
              <a:t>{</a:t>
            </a:r>
            <a:r>
              <a:rPr lang="en" sz="1608">
                <a:solidFill>
                  <a:srgbClr val="FF0000"/>
                </a:solidFill>
                <a:highlight>
                  <a:srgbClr val="FFFFFF"/>
                </a:highlight>
                <a:latin typeface="Times New Roman"/>
                <a:ea typeface="Times New Roman"/>
                <a:cs typeface="Times New Roman"/>
                <a:sym typeface="Times New Roman"/>
              </a:rPr>
              <a:t>background-color</a:t>
            </a:r>
            <a:r>
              <a:rPr lang="en" sz="1608">
                <a:solidFill>
                  <a:schemeClr val="dk1"/>
                </a:solidFill>
                <a:highlight>
                  <a:srgbClr val="FFFFFF"/>
                </a:highlight>
                <a:latin typeface="Times New Roman"/>
                <a:ea typeface="Times New Roman"/>
                <a:cs typeface="Times New Roman"/>
                <a:sym typeface="Times New Roman"/>
              </a:rPr>
              <a:t>:</a:t>
            </a:r>
            <a:r>
              <a:rPr lang="en" sz="1608">
                <a:solidFill>
                  <a:srgbClr val="0000CD"/>
                </a:solidFill>
                <a:highlight>
                  <a:srgbClr val="FFFFFF"/>
                </a:highlight>
                <a:latin typeface="Times New Roman"/>
                <a:ea typeface="Times New Roman"/>
                <a:cs typeface="Times New Roman"/>
                <a:sym typeface="Times New Roman"/>
              </a:rPr>
              <a:t> #D6EEEE</a:t>
            </a:r>
            <a:r>
              <a:rPr lang="en" sz="1608">
                <a:solidFill>
                  <a:schemeClr val="dk1"/>
                </a:solidFill>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69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34920"/>
              <a:buFont typeface="Arial"/>
              <a:buNone/>
            </a:pPr>
            <a:r>
              <a:rPr b="1" lang="en" sz="3150">
                <a:highlight>
                  <a:srgbClr val="FFFFFF"/>
                </a:highlight>
                <a:latin typeface="Times New Roman"/>
                <a:ea typeface="Times New Roman"/>
                <a:cs typeface="Times New Roman"/>
                <a:sym typeface="Times New Roman"/>
              </a:rPr>
              <a:t>HTML Table Colgroup</a:t>
            </a:r>
            <a:endParaRPr b="1" sz="3150">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27" name="Google Shape;127;p25"/>
          <p:cNvSpPr txBox="1"/>
          <p:nvPr>
            <p:ph idx="1" type="body"/>
          </p:nvPr>
        </p:nvSpPr>
        <p:spPr>
          <a:xfrm>
            <a:off x="311700" y="770225"/>
            <a:ext cx="8520600" cy="42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If you want to style the two first columns of a table, use the </a:t>
            </a:r>
            <a:r>
              <a:rPr lang="en" sz="1300">
                <a:solidFill>
                  <a:srgbClr val="DC143C"/>
                </a:solidFill>
                <a:latin typeface="Times New Roman"/>
                <a:ea typeface="Times New Roman"/>
                <a:cs typeface="Times New Roman"/>
                <a:sym typeface="Times New Roman"/>
              </a:rPr>
              <a:t>&lt;colgroup&gt;</a:t>
            </a:r>
            <a:r>
              <a:rPr lang="en" sz="1300">
                <a:solidFill>
                  <a:schemeClr val="dk1"/>
                </a:solidFill>
                <a:highlight>
                  <a:srgbClr val="FFFFFF"/>
                </a:highlight>
                <a:latin typeface="Times New Roman"/>
                <a:ea typeface="Times New Roman"/>
                <a:cs typeface="Times New Roman"/>
                <a:sym typeface="Times New Roman"/>
              </a:rPr>
              <a:t> and </a:t>
            </a:r>
            <a:r>
              <a:rPr lang="en" sz="1300">
                <a:solidFill>
                  <a:srgbClr val="DC143C"/>
                </a:solidFill>
                <a:latin typeface="Times New Roman"/>
                <a:ea typeface="Times New Roman"/>
                <a:cs typeface="Times New Roman"/>
                <a:sym typeface="Times New Roman"/>
              </a:rPr>
              <a:t>&lt;col&gt;</a:t>
            </a:r>
            <a:r>
              <a:rPr lang="en" sz="1300">
                <a:solidFill>
                  <a:schemeClr val="dk1"/>
                </a:solidFill>
                <a:highlight>
                  <a:srgbClr val="FFFFFF"/>
                </a:highlight>
                <a:latin typeface="Times New Roman"/>
                <a:ea typeface="Times New Roman"/>
                <a:cs typeface="Times New Roman"/>
                <a:sym typeface="Times New Roman"/>
              </a:rPr>
              <a:t> elements. The </a:t>
            </a:r>
            <a:r>
              <a:rPr lang="en" sz="1300">
                <a:solidFill>
                  <a:srgbClr val="DC143C"/>
                </a:solidFill>
                <a:highlight>
                  <a:srgbClr val="FFFFFF"/>
                </a:highlight>
                <a:latin typeface="Times New Roman"/>
                <a:ea typeface="Times New Roman"/>
                <a:cs typeface="Times New Roman"/>
                <a:sym typeface="Times New Roman"/>
              </a:rPr>
              <a:t>&lt;colgroup&gt;</a:t>
            </a:r>
            <a:r>
              <a:rPr lang="en" sz="1300">
                <a:solidFill>
                  <a:schemeClr val="dk1"/>
                </a:solidFill>
                <a:highlight>
                  <a:srgbClr val="FFFFFF"/>
                </a:highlight>
                <a:latin typeface="Times New Roman"/>
                <a:ea typeface="Times New Roman"/>
                <a:cs typeface="Times New Roman"/>
                <a:sym typeface="Times New Roman"/>
              </a:rPr>
              <a:t> element should be used as a container for the column specifications.</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Each group is specified with a </a:t>
            </a:r>
            <a:r>
              <a:rPr lang="en" sz="1300">
                <a:solidFill>
                  <a:srgbClr val="DC143C"/>
                </a:solidFill>
                <a:highlight>
                  <a:srgbClr val="FFFFFF"/>
                </a:highlight>
                <a:latin typeface="Times New Roman"/>
                <a:ea typeface="Times New Roman"/>
                <a:cs typeface="Times New Roman"/>
                <a:sym typeface="Times New Roman"/>
              </a:rPr>
              <a:t>&lt;col&gt;</a:t>
            </a:r>
            <a:r>
              <a:rPr lang="en" sz="1300">
                <a:solidFill>
                  <a:schemeClr val="dk1"/>
                </a:solidFill>
                <a:highlight>
                  <a:srgbClr val="FFFFFF"/>
                </a:highlight>
                <a:latin typeface="Times New Roman"/>
                <a:ea typeface="Times New Roman"/>
                <a:cs typeface="Times New Roman"/>
                <a:sym typeface="Times New Roman"/>
              </a:rPr>
              <a:t> element.</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The </a:t>
            </a:r>
            <a:r>
              <a:rPr lang="en" sz="1300">
                <a:solidFill>
                  <a:srgbClr val="DC143C"/>
                </a:solidFill>
                <a:highlight>
                  <a:srgbClr val="FFFFFF"/>
                </a:highlight>
                <a:latin typeface="Times New Roman"/>
                <a:ea typeface="Times New Roman"/>
                <a:cs typeface="Times New Roman"/>
                <a:sym typeface="Times New Roman"/>
              </a:rPr>
              <a:t>span</a:t>
            </a:r>
            <a:r>
              <a:rPr lang="en" sz="1300">
                <a:solidFill>
                  <a:schemeClr val="dk1"/>
                </a:solidFill>
                <a:highlight>
                  <a:srgbClr val="FFFFFF"/>
                </a:highlight>
                <a:latin typeface="Times New Roman"/>
                <a:ea typeface="Times New Roman"/>
                <a:cs typeface="Times New Roman"/>
                <a:sym typeface="Times New Roman"/>
              </a:rPr>
              <a:t> attribute specifies how many columns that get the style.</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The </a:t>
            </a:r>
            <a:r>
              <a:rPr lang="en" sz="1300">
                <a:solidFill>
                  <a:srgbClr val="DC143C"/>
                </a:solidFill>
                <a:highlight>
                  <a:srgbClr val="FFFFFF"/>
                </a:highlight>
                <a:latin typeface="Times New Roman"/>
                <a:ea typeface="Times New Roman"/>
                <a:cs typeface="Times New Roman"/>
                <a:sym typeface="Times New Roman"/>
              </a:rPr>
              <a:t>style</a:t>
            </a:r>
            <a:r>
              <a:rPr lang="en" sz="1300">
                <a:solidFill>
                  <a:schemeClr val="dk1"/>
                </a:solidFill>
                <a:highlight>
                  <a:srgbClr val="FFFFFF"/>
                </a:highlight>
                <a:latin typeface="Times New Roman"/>
                <a:ea typeface="Times New Roman"/>
                <a:cs typeface="Times New Roman"/>
                <a:sym typeface="Times New Roman"/>
              </a:rPr>
              <a:t> attribute specifies the style to give the columns.</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table</a:t>
            </a:r>
            <a:r>
              <a:rPr lang="en" sz="1300">
                <a:solidFill>
                  <a:srgbClr val="0000CD"/>
                </a:solidFill>
                <a:latin typeface="Times New Roman"/>
                <a:ea typeface="Times New Roman"/>
                <a:cs typeface="Times New Roman"/>
                <a:sym typeface="Times New Roman"/>
              </a:rPr>
              <a:t>&gt;</a:t>
            </a:r>
            <a:endParaRPr sz="13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  </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colgroup</a:t>
            </a:r>
            <a:r>
              <a:rPr lang="en" sz="1300">
                <a:solidFill>
                  <a:srgbClr val="0000CD"/>
                </a:solidFill>
                <a:latin typeface="Times New Roman"/>
                <a:ea typeface="Times New Roman"/>
                <a:cs typeface="Times New Roman"/>
                <a:sym typeface="Times New Roman"/>
              </a:rPr>
              <a:t>&gt;</a:t>
            </a:r>
            <a:endParaRPr sz="13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    </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col</a:t>
            </a:r>
            <a:r>
              <a:rPr lang="en" sz="1300">
                <a:solidFill>
                  <a:srgbClr val="FF0000"/>
                </a:solidFill>
                <a:latin typeface="Times New Roman"/>
                <a:ea typeface="Times New Roman"/>
                <a:cs typeface="Times New Roman"/>
                <a:sym typeface="Times New Roman"/>
              </a:rPr>
              <a:t> span</a:t>
            </a:r>
            <a:r>
              <a:rPr lang="en" sz="1300">
                <a:solidFill>
                  <a:srgbClr val="0000CD"/>
                </a:solidFill>
                <a:latin typeface="Times New Roman"/>
                <a:ea typeface="Times New Roman"/>
                <a:cs typeface="Times New Roman"/>
                <a:sym typeface="Times New Roman"/>
              </a:rPr>
              <a:t>="2"</a:t>
            </a:r>
            <a:r>
              <a:rPr lang="en" sz="1300">
                <a:solidFill>
                  <a:srgbClr val="FF0000"/>
                </a:solidFill>
                <a:latin typeface="Times New Roman"/>
                <a:ea typeface="Times New Roman"/>
                <a:cs typeface="Times New Roman"/>
                <a:sym typeface="Times New Roman"/>
              </a:rPr>
              <a:t> style</a:t>
            </a:r>
            <a:r>
              <a:rPr lang="en" sz="1300">
                <a:solidFill>
                  <a:srgbClr val="0000CD"/>
                </a:solidFill>
                <a:latin typeface="Times New Roman"/>
                <a:ea typeface="Times New Roman"/>
                <a:cs typeface="Times New Roman"/>
                <a:sym typeface="Times New Roman"/>
              </a:rPr>
              <a:t>="background-color: #D6EEEE"&gt;</a:t>
            </a:r>
            <a:endParaRPr sz="13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  </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/colgroup</a:t>
            </a:r>
            <a:r>
              <a:rPr lang="en" sz="1300">
                <a:solidFill>
                  <a:srgbClr val="0000CD"/>
                </a:solidFill>
                <a:latin typeface="Times New Roman"/>
                <a:ea typeface="Times New Roman"/>
                <a:cs typeface="Times New Roman"/>
                <a:sym typeface="Times New Roman"/>
              </a:rPr>
              <a:t>&gt;</a:t>
            </a:r>
            <a:endParaRPr sz="1300">
              <a:solidFill>
                <a:srgbClr val="0000CD"/>
              </a:solidFill>
              <a:latin typeface="Times New Roman"/>
              <a:ea typeface="Times New Roman"/>
              <a:cs typeface="Times New Roman"/>
              <a:sym typeface="Times New Roman"/>
            </a:endParaRPr>
          </a:p>
          <a:p>
            <a:pPr indent="0" lvl="0" marL="0" rtl="0" algn="l">
              <a:spcBef>
                <a:spcPts val="1200"/>
              </a:spcBef>
              <a:spcAft>
                <a:spcPts val="0"/>
              </a:spcAft>
              <a:buNone/>
            </a:pPr>
            <a:r>
              <a:rPr lang="en" sz="1300">
                <a:solidFill>
                  <a:schemeClr val="dk1"/>
                </a:solidFill>
                <a:highlight>
                  <a:srgbClr val="FFFFFF"/>
                </a:highlight>
                <a:latin typeface="Times New Roman"/>
                <a:ea typeface="Times New Roman"/>
                <a:cs typeface="Times New Roman"/>
                <a:sym typeface="Times New Roman"/>
              </a:rPr>
              <a:t>  </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tr</a:t>
            </a:r>
            <a:r>
              <a:rPr lang="en" sz="1300">
                <a:solidFill>
                  <a:srgbClr val="0000CD"/>
                </a:solidFill>
                <a:latin typeface="Times New Roman"/>
                <a:ea typeface="Times New Roman"/>
                <a:cs typeface="Times New Roman"/>
                <a:sym typeface="Times New Roman"/>
              </a:rPr>
              <a:t>&gt;&lt;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a:t>
            </a:r>
            <a:r>
              <a:rPr lang="en" sz="1300">
                <a:solidFill>
                  <a:schemeClr val="dk1"/>
                </a:solidFill>
                <a:highlight>
                  <a:srgbClr val="FFFFFF"/>
                </a:highlight>
                <a:latin typeface="Times New Roman"/>
                <a:ea typeface="Times New Roman"/>
                <a:cs typeface="Times New Roman"/>
                <a:sym typeface="Times New Roman"/>
              </a:rPr>
              <a:t>MON</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a:t>
            </a:r>
            <a:r>
              <a:rPr lang="en" sz="1300">
                <a:solidFill>
                  <a:schemeClr val="dk1"/>
                </a:solidFill>
                <a:highlight>
                  <a:srgbClr val="FFFFFF"/>
                </a:highlight>
                <a:latin typeface="Times New Roman"/>
                <a:ea typeface="Times New Roman"/>
                <a:cs typeface="Times New Roman"/>
                <a:sym typeface="Times New Roman"/>
              </a:rPr>
              <a:t>TUE</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a:t>
            </a:r>
            <a:r>
              <a:rPr lang="en" sz="1300">
                <a:solidFill>
                  <a:schemeClr val="dk1"/>
                </a:solidFill>
                <a:highlight>
                  <a:srgbClr val="FFFFFF"/>
                </a:highlight>
                <a:latin typeface="Times New Roman"/>
                <a:ea typeface="Times New Roman"/>
                <a:cs typeface="Times New Roman"/>
                <a:sym typeface="Times New Roman"/>
              </a:rPr>
              <a:t>WED</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a:t>
            </a:r>
            <a:r>
              <a:rPr lang="en" sz="1300">
                <a:solidFill>
                  <a:schemeClr val="dk1"/>
                </a:solidFill>
                <a:highlight>
                  <a:srgbClr val="FFFFFF"/>
                </a:highlight>
                <a:latin typeface="Times New Roman"/>
                <a:ea typeface="Times New Roman"/>
                <a:cs typeface="Times New Roman"/>
                <a:sym typeface="Times New Roman"/>
              </a:rPr>
              <a:t>THU</a:t>
            </a:r>
            <a:r>
              <a:rPr lang="en" sz="1300">
                <a:solidFill>
                  <a:srgbClr val="0000CD"/>
                </a:solidFill>
                <a:latin typeface="Times New Roman"/>
                <a:ea typeface="Times New Roman"/>
                <a:cs typeface="Times New Roman"/>
                <a:sym typeface="Times New Roman"/>
              </a:rPr>
              <a:t>&lt;</a:t>
            </a:r>
            <a:r>
              <a:rPr lang="en" sz="1300">
                <a:solidFill>
                  <a:srgbClr val="A52A2A"/>
                </a:solidFill>
                <a:latin typeface="Times New Roman"/>
                <a:ea typeface="Times New Roman"/>
                <a:cs typeface="Times New Roman"/>
                <a:sym typeface="Times New Roman"/>
              </a:rPr>
              <a:t>/th</a:t>
            </a:r>
            <a:r>
              <a:rPr lang="en" sz="1300">
                <a:solidFill>
                  <a:srgbClr val="0000CD"/>
                </a:solidFill>
                <a:latin typeface="Times New Roman"/>
                <a:ea typeface="Times New Roman"/>
                <a:cs typeface="Times New Roman"/>
                <a:sym typeface="Times New Roman"/>
              </a:rPr>
              <a:t>&gt;&lt;/tr&gt;...</a:t>
            </a:r>
            <a:endParaRPr sz="1300">
              <a:solidFill>
                <a:srgbClr val="0000CD"/>
              </a:solidFill>
              <a:latin typeface="Times New Roman"/>
              <a:ea typeface="Times New Roman"/>
              <a:cs typeface="Times New Roman"/>
              <a:sym typeface="Times New Roman"/>
            </a:endParaRPr>
          </a:p>
          <a:p>
            <a:pPr indent="0" lvl="0" marL="0" rtl="0" algn="l">
              <a:spcBef>
                <a:spcPts val="1200"/>
              </a:spcBef>
              <a:spcAft>
                <a:spcPts val="1200"/>
              </a:spcAft>
              <a:buNone/>
            </a:pPr>
            <a:r>
              <a:rPr lang="en" sz="1300">
                <a:solidFill>
                  <a:schemeClr val="dk1"/>
                </a:solidFill>
                <a:highlight>
                  <a:srgbClr val="FFFFFF"/>
                </a:highlight>
                <a:latin typeface="Times New Roman"/>
                <a:ea typeface="Times New Roman"/>
                <a:cs typeface="Times New Roman"/>
                <a:sym typeface="Times New Roman"/>
              </a:rPr>
              <a:t>You can hide columns with the </a:t>
            </a:r>
            <a:r>
              <a:rPr lang="en" sz="1300">
                <a:solidFill>
                  <a:srgbClr val="DC143C"/>
                </a:solidFill>
                <a:latin typeface="Times New Roman"/>
                <a:ea typeface="Times New Roman"/>
                <a:cs typeface="Times New Roman"/>
                <a:sym typeface="Times New Roman"/>
              </a:rPr>
              <a:t>visibility: collapse</a:t>
            </a:r>
            <a:r>
              <a:rPr lang="en" sz="1300">
                <a:solidFill>
                  <a:schemeClr val="dk1"/>
                </a:solidFill>
                <a:highlight>
                  <a:srgbClr val="FFFFFF"/>
                </a:highlight>
                <a:latin typeface="Times New Roman"/>
                <a:ea typeface="Times New Roman"/>
                <a:cs typeface="Times New Roman"/>
                <a:sym typeface="Times New Roman"/>
              </a:rPr>
              <a:t> property: </a:t>
            </a:r>
            <a:r>
              <a:rPr lang="en" sz="1300">
                <a:solidFill>
                  <a:srgbClr val="0000CD"/>
                </a:solidFill>
                <a:highlight>
                  <a:srgbClr val="FFFFFF"/>
                </a:highlight>
                <a:latin typeface="Times New Roman"/>
                <a:ea typeface="Times New Roman"/>
                <a:cs typeface="Times New Roman"/>
                <a:sym typeface="Times New Roman"/>
              </a:rPr>
              <a:t>&lt;</a:t>
            </a:r>
            <a:r>
              <a:rPr lang="en" sz="1300">
                <a:solidFill>
                  <a:srgbClr val="A52A2A"/>
                </a:solidFill>
                <a:highlight>
                  <a:srgbClr val="FFFFFF"/>
                </a:highlight>
                <a:latin typeface="Times New Roman"/>
                <a:ea typeface="Times New Roman"/>
                <a:cs typeface="Times New Roman"/>
                <a:sym typeface="Times New Roman"/>
              </a:rPr>
              <a:t>col</a:t>
            </a:r>
            <a:r>
              <a:rPr lang="en" sz="1300">
                <a:solidFill>
                  <a:srgbClr val="FF0000"/>
                </a:solidFill>
                <a:highlight>
                  <a:srgbClr val="FFFFFF"/>
                </a:highlight>
                <a:latin typeface="Times New Roman"/>
                <a:ea typeface="Times New Roman"/>
                <a:cs typeface="Times New Roman"/>
                <a:sym typeface="Times New Roman"/>
              </a:rPr>
              <a:t> span</a:t>
            </a:r>
            <a:r>
              <a:rPr lang="en" sz="1300">
                <a:solidFill>
                  <a:srgbClr val="0000CD"/>
                </a:solidFill>
                <a:highlight>
                  <a:srgbClr val="FFFFFF"/>
                </a:highlight>
                <a:latin typeface="Times New Roman"/>
                <a:ea typeface="Times New Roman"/>
                <a:cs typeface="Times New Roman"/>
                <a:sym typeface="Times New Roman"/>
              </a:rPr>
              <a:t>="3"</a:t>
            </a:r>
            <a:r>
              <a:rPr lang="en" sz="1300">
                <a:solidFill>
                  <a:srgbClr val="FF0000"/>
                </a:solidFill>
                <a:highlight>
                  <a:srgbClr val="FFFFFF"/>
                </a:highlight>
                <a:latin typeface="Times New Roman"/>
                <a:ea typeface="Times New Roman"/>
                <a:cs typeface="Times New Roman"/>
                <a:sym typeface="Times New Roman"/>
              </a:rPr>
              <a:t> style</a:t>
            </a:r>
            <a:r>
              <a:rPr lang="en" sz="1300">
                <a:solidFill>
                  <a:srgbClr val="0000CD"/>
                </a:solidFill>
                <a:highlight>
                  <a:srgbClr val="FFFFFF"/>
                </a:highlight>
                <a:latin typeface="Times New Roman"/>
                <a:ea typeface="Times New Roman"/>
                <a:cs typeface="Times New Roman"/>
                <a:sym typeface="Times New Roman"/>
              </a:rPr>
              <a:t>="visibility: collapse"&gt;</a:t>
            </a: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latin typeface="Times New Roman"/>
                <a:ea typeface="Times New Roman"/>
                <a:cs typeface="Times New Roman"/>
                <a:sym typeface="Times New Roman"/>
              </a:rPr>
              <a:t>Next Lecture classes, id, lists, HTML graphics, Media,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9000"/>
            <a:ext cx="8782800" cy="50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HTML colors are specified with predefined color names, or with RGB, HEX, HSL, RGBA, or HSLA values.</a:t>
            </a:r>
            <a:r>
              <a:rPr lang="en" sz="1400" u="sng">
                <a:solidFill>
                  <a:schemeClr val="hlink"/>
                </a:solidFill>
                <a:highlight>
                  <a:srgbClr val="FFFFFF"/>
                </a:highlight>
                <a:latin typeface="Times New Roman"/>
                <a:ea typeface="Times New Roman"/>
                <a:cs typeface="Times New Roman"/>
                <a:sym typeface="Times New Roman"/>
                <a:hlinkClick r:id="rId3"/>
              </a:rPr>
              <a:t>Link to 40 standard colors.</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highlight>
                  <a:srgbClr val="FFFFFF"/>
                </a:highlight>
                <a:latin typeface="Times New Roman"/>
                <a:ea typeface="Times New Roman"/>
                <a:cs typeface="Times New Roman"/>
                <a:sym typeface="Times New Roman"/>
              </a:rPr>
              <a:t>&lt;h1 </a:t>
            </a:r>
            <a:r>
              <a:rPr lang="en" sz="1400">
                <a:solidFill>
                  <a:srgbClr val="EA9999"/>
                </a:solidFill>
                <a:highlight>
                  <a:srgbClr val="FFFFFF"/>
                </a:highlight>
                <a:latin typeface="Times New Roman"/>
                <a:ea typeface="Times New Roman"/>
                <a:cs typeface="Times New Roman"/>
                <a:sym typeface="Times New Roman"/>
              </a:rPr>
              <a:t>style</a:t>
            </a:r>
            <a:r>
              <a:rPr lang="en" sz="1400">
                <a:solidFill>
                  <a:srgbClr val="3C78D8"/>
                </a:solidFill>
                <a:highlight>
                  <a:srgbClr val="FFFFFF"/>
                </a:highlight>
                <a:latin typeface="Times New Roman"/>
                <a:ea typeface="Times New Roman"/>
                <a:cs typeface="Times New Roman"/>
                <a:sym typeface="Times New Roman"/>
              </a:rPr>
              <a:t>="background-color:Tomato;"</a:t>
            </a:r>
            <a:r>
              <a:rPr lang="en" sz="1400">
                <a:solidFill>
                  <a:schemeClr val="dk1"/>
                </a:solidFill>
                <a:highlight>
                  <a:srgbClr val="FFFFFF"/>
                </a:highlight>
                <a:latin typeface="Times New Roman"/>
                <a:ea typeface="Times New Roman"/>
                <a:cs typeface="Times New Roman"/>
                <a:sym typeface="Times New Roman"/>
              </a:rPr>
              <a:t>&gt;Tomato&lt;/h1&gt;</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highlight>
                  <a:srgbClr val="FFFFFF"/>
                </a:highlight>
                <a:latin typeface="Times New Roman"/>
                <a:ea typeface="Times New Roman"/>
                <a:cs typeface="Times New Roman"/>
                <a:sym typeface="Times New Roman"/>
              </a:rPr>
              <a:t>Background color:</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h1</a:t>
            </a:r>
            <a:r>
              <a:rPr lang="en" sz="1400">
                <a:solidFill>
                  <a:srgbClr val="FF0000"/>
                </a:solidFill>
                <a:latin typeface="Times New Roman"/>
                <a:ea typeface="Times New Roman"/>
                <a:cs typeface="Times New Roman"/>
                <a:sym typeface="Times New Roman"/>
              </a:rPr>
              <a:t> style</a:t>
            </a:r>
            <a:r>
              <a:rPr lang="en" sz="1400">
                <a:solidFill>
                  <a:srgbClr val="0000CD"/>
                </a:solidFill>
                <a:latin typeface="Times New Roman"/>
                <a:ea typeface="Times New Roman"/>
                <a:cs typeface="Times New Roman"/>
                <a:sym typeface="Times New Roman"/>
              </a:rPr>
              <a:t>="background-color:DodgerBlue;"&gt;</a:t>
            </a:r>
            <a:r>
              <a:rPr lang="en" sz="1400">
                <a:solidFill>
                  <a:schemeClr val="dk1"/>
                </a:solidFill>
                <a:highlight>
                  <a:srgbClr val="FFFFFF"/>
                </a:highlight>
                <a:latin typeface="Times New Roman"/>
                <a:ea typeface="Times New Roman"/>
                <a:cs typeface="Times New Roman"/>
                <a:sym typeface="Times New Roman"/>
              </a:rPr>
              <a:t>Hello World</a:t>
            </a: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/h1</a:t>
            </a:r>
            <a:r>
              <a:rPr lang="en" sz="1400">
                <a:solidFill>
                  <a:srgbClr val="0000CD"/>
                </a:solidFill>
                <a:latin typeface="Times New Roman"/>
                <a:ea typeface="Times New Roman"/>
                <a:cs typeface="Times New Roman"/>
                <a:sym typeface="Times New Roman"/>
              </a:rPr>
              <a:t>&gt;</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CD"/>
                </a:solidFill>
                <a:latin typeface="Times New Roman"/>
                <a:ea typeface="Times New Roman"/>
                <a:cs typeface="Times New Roman"/>
                <a:sym typeface="Times New Roman"/>
              </a:rPr>
              <a:t>Try border-color, and varying color values like;</a:t>
            </a:r>
            <a:endParaRPr b="1"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h1</a:t>
            </a:r>
            <a:r>
              <a:rPr lang="en" sz="1150">
                <a:solidFill>
                  <a:srgbClr val="FF0000"/>
                </a:solidFill>
                <a:latin typeface="Courier New"/>
                <a:ea typeface="Courier New"/>
                <a:cs typeface="Courier New"/>
                <a:sym typeface="Courier New"/>
              </a:rPr>
              <a:t> style</a:t>
            </a:r>
            <a:r>
              <a:rPr lang="en" sz="1150">
                <a:solidFill>
                  <a:srgbClr val="0000CD"/>
                </a:solidFill>
                <a:latin typeface="Courier New"/>
                <a:ea typeface="Courier New"/>
                <a:cs typeface="Courier New"/>
                <a:sym typeface="Courier New"/>
              </a:rPr>
              <a:t>="background-color:rgb(255, 99, 71);"&gt;</a:t>
            </a:r>
            <a:r>
              <a:rPr lang="en" sz="1150">
                <a:solidFill>
                  <a:schemeClr val="dk1"/>
                </a:solidFill>
                <a:highlight>
                  <a:srgbClr val="FFFFFF"/>
                </a:highlight>
                <a:latin typeface="Courier New"/>
                <a:ea typeface="Courier New"/>
                <a:cs typeface="Courier New"/>
                <a:sym typeface="Courier New"/>
              </a:rPr>
              <a:t>...</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/h1</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h1</a:t>
            </a:r>
            <a:r>
              <a:rPr lang="en" sz="1150">
                <a:solidFill>
                  <a:srgbClr val="FF0000"/>
                </a:solidFill>
                <a:latin typeface="Courier New"/>
                <a:ea typeface="Courier New"/>
                <a:cs typeface="Courier New"/>
                <a:sym typeface="Courier New"/>
              </a:rPr>
              <a:t> style</a:t>
            </a:r>
            <a:r>
              <a:rPr lang="en" sz="1150">
                <a:solidFill>
                  <a:srgbClr val="0000CD"/>
                </a:solidFill>
                <a:latin typeface="Courier New"/>
                <a:ea typeface="Courier New"/>
                <a:cs typeface="Courier New"/>
                <a:sym typeface="Courier New"/>
              </a:rPr>
              <a:t>="background-color:#ff6347;"&gt;</a:t>
            </a:r>
            <a:r>
              <a:rPr lang="en" sz="1150">
                <a:solidFill>
                  <a:schemeClr val="dk1"/>
                </a:solidFill>
                <a:highlight>
                  <a:srgbClr val="FFFFFF"/>
                </a:highlight>
                <a:latin typeface="Courier New"/>
                <a:ea typeface="Courier New"/>
                <a:cs typeface="Courier New"/>
                <a:sym typeface="Courier New"/>
              </a:rPr>
              <a:t>...</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/h1</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h1</a:t>
            </a:r>
            <a:r>
              <a:rPr lang="en" sz="1150">
                <a:solidFill>
                  <a:srgbClr val="FF0000"/>
                </a:solidFill>
                <a:latin typeface="Courier New"/>
                <a:ea typeface="Courier New"/>
                <a:cs typeface="Courier New"/>
                <a:sym typeface="Courier New"/>
              </a:rPr>
              <a:t> style</a:t>
            </a:r>
            <a:r>
              <a:rPr lang="en" sz="1150">
                <a:solidFill>
                  <a:srgbClr val="0000CD"/>
                </a:solidFill>
                <a:latin typeface="Courier New"/>
                <a:ea typeface="Courier New"/>
                <a:cs typeface="Courier New"/>
                <a:sym typeface="Courier New"/>
              </a:rPr>
              <a:t>="background-color:hsl(9, 100%, 64%);"&gt;</a:t>
            </a:r>
            <a:r>
              <a:rPr lang="en" sz="1150">
                <a:solidFill>
                  <a:schemeClr val="dk1"/>
                </a:solidFill>
                <a:highlight>
                  <a:srgbClr val="FFFFFF"/>
                </a:highlight>
                <a:latin typeface="Courier New"/>
                <a:ea typeface="Courier New"/>
                <a:cs typeface="Courier New"/>
                <a:sym typeface="Courier New"/>
              </a:rPr>
              <a:t>...</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/h1</a:t>
            </a:r>
            <a:r>
              <a:rPr lang="en" sz="1150">
                <a:solidFill>
                  <a:srgbClr val="0000CD"/>
                </a:solidFill>
                <a:latin typeface="Courier New"/>
                <a:ea typeface="Courier New"/>
                <a:cs typeface="Courier New"/>
                <a:sym typeface="Courier New"/>
              </a:rPr>
              <a:t>&gt;</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highlight>
                <a:srgbClr val="FFFFFF"/>
              </a:highlight>
              <a:latin typeface="Times New Roman"/>
              <a:ea typeface="Times New Roman"/>
              <a:cs typeface="Times New Roman"/>
              <a:sym typeface="Times New Roman"/>
            </a:endParaRPr>
          </a:p>
        </p:txBody>
      </p:sp>
      <p:pic>
        <p:nvPicPr>
          <p:cNvPr id="61" name="Google Shape;61;p14"/>
          <p:cNvPicPr preferRelativeResize="0"/>
          <p:nvPr/>
        </p:nvPicPr>
        <p:blipFill>
          <a:blip r:embed="rId4">
            <a:alphaModFix/>
          </a:blip>
          <a:stretch>
            <a:fillRect/>
          </a:stretch>
        </p:blipFill>
        <p:spPr>
          <a:xfrm>
            <a:off x="454250" y="690800"/>
            <a:ext cx="6971551" cy="162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9925"/>
            <a:ext cx="8520600" cy="48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CSS</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612225"/>
            <a:ext cx="8674200" cy="4443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CSS stands for Cascading Style Sheets.CSS saves a lot of work. It can control the layout of multiple web pages all at once.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400">
                <a:solidFill>
                  <a:schemeClr val="dk1"/>
                </a:solidFill>
                <a:highlight>
                  <a:srgbClr val="FFFFFF"/>
                </a:highlight>
                <a:latin typeface="Times New Roman"/>
                <a:ea typeface="Times New Roman"/>
                <a:cs typeface="Times New Roman"/>
                <a:sym typeface="Times New Roman"/>
              </a:rPr>
              <a:t>With CSS, you can control the color, font, the size of text, the spacing between elements, how elements are positioned and laid out, what background images or background colors are to be used, different displays for different devices and screen sizes, and much more!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highlight>
                  <a:srgbClr val="FFFFFF"/>
                </a:highlight>
                <a:latin typeface="Times New Roman"/>
                <a:ea typeface="Times New Roman"/>
                <a:cs typeface="Times New Roman"/>
                <a:sym typeface="Times New Roman"/>
              </a:rPr>
              <a:t>Using CSS</a:t>
            </a:r>
            <a:endParaRPr b="1" sz="1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CSS can be added to HTML documents in 3 ways:</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1400"/>
              </a:spcBef>
              <a:spcAft>
                <a:spcPts val="0"/>
              </a:spcAft>
              <a:buClr>
                <a:schemeClr val="dk1"/>
              </a:buClr>
              <a:buSzPts val="1400"/>
              <a:buFont typeface="Verdana"/>
              <a:buChar char="●"/>
            </a:pPr>
            <a:r>
              <a:rPr lang="en" sz="1400">
                <a:solidFill>
                  <a:schemeClr val="dk1"/>
                </a:solidFill>
                <a:highlight>
                  <a:srgbClr val="FFFFFF"/>
                </a:highlight>
                <a:latin typeface="Times New Roman"/>
                <a:ea typeface="Times New Roman"/>
                <a:cs typeface="Times New Roman"/>
                <a:sym typeface="Times New Roman"/>
              </a:rPr>
              <a:t>Inline - by using the </a:t>
            </a:r>
            <a:r>
              <a:rPr lang="en" sz="1400">
                <a:solidFill>
                  <a:srgbClr val="DC143C"/>
                </a:solidFill>
                <a:highlight>
                  <a:srgbClr val="FFFFFF"/>
                </a:highlight>
                <a:latin typeface="Times New Roman"/>
                <a:ea typeface="Times New Roman"/>
                <a:cs typeface="Times New Roman"/>
                <a:sym typeface="Times New Roman"/>
              </a:rPr>
              <a:t>style</a:t>
            </a:r>
            <a:r>
              <a:rPr lang="en" sz="1400">
                <a:solidFill>
                  <a:schemeClr val="dk1"/>
                </a:solidFill>
                <a:highlight>
                  <a:srgbClr val="FFFFFF"/>
                </a:highlight>
                <a:latin typeface="Times New Roman"/>
                <a:ea typeface="Times New Roman"/>
                <a:cs typeface="Times New Roman"/>
                <a:sym typeface="Times New Roman"/>
              </a:rPr>
              <a:t> attribute inside HTML elements</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Verdana"/>
              <a:buChar char="●"/>
            </a:pPr>
            <a:r>
              <a:rPr lang="en" sz="1400">
                <a:solidFill>
                  <a:schemeClr val="dk1"/>
                </a:solidFill>
                <a:highlight>
                  <a:srgbClr val="FFFFFF"/>
                </a:highlight>
                <a:latin typeface="Times New Roman"/>
                <a:ea typeface="Times New Roman"/>
                <a:cs typeface="Times New Roman"/>
                <a:sym typeface="Times New Roman"/>
              </a:rPr>
              <a:t>Internal - by using a </a:t>
            </a:r>
            <a:r>
              <a:rPr lang="en" sz="1400">
                <a:solidFill>
                  <a:srgbClr val="DC143C"/>
                </a:solidFill>
                <a:highlight>
                  <a:srgbClr val="FFFFFF"/>
                </a:highlight>
                <a:latin typeface="Times New Roman"/>
                <a:ea typeface="Times New Roman"/>
                <a:cs typeface="Times New Roman"/>
                <a:sym typeface="Times New Roman"/>
              </a:rPr>
              <a:t>&lt;style&gt;</a:t>
            </a:r>
            <a:r>
              <a:rPr lang="en" sz="1400">
                <a:solidFill>
                  <a:schemeClr val="dk1"/>
                </a:solidFill>
                <a:highlight>
                  <a:srgbClr val="FFFFFF"/>
                </a:highlight>
                <a:latin typeface="Times New Roman"/>
                <a:ea typeface="Times New Roman"/>
                <a:cs typeface="Times New Roman"/>
                <a:sym typeface="Times New Roman"/>
              </a:rPr>
              <a:t> element in the </a:t>
            </a:r>
            <a:r>
              <a:rPr lang="en" sz="1400">
                <a:solidFill>
                  <a:srgbClr val="DC143C"/>
                </a:solidFill>
                <a:highlight>
                  <a:srgbClr val="FFFFFF"/>
                </a:highlight>
                <a:latin typeface="Times New Roman"/>
                <a:ea typeface="Times New Roman"/>
                <a:cs typeface="Times New Roman"/>
                <a:sym typeface="Times New Roman"/>
              </a:rPr>
              <a:t>&lt;head&gt;</a:t>
            </a:r>
            <a:r>
              <a:rPr lang="en" sz="1400">
                <a:solidFill>
                  <a:schemeClr val="dk1"/>
                </a:solidFill>
                <a:highlight>
                  <a:srgbClr val="FFFFFF"/>
                </a:highlight>
                <a:latin typeface="Times New Roman"/>
                <a:ea typeface="Times New Roman"/>
                <a:cs typeface="Times New Roman"/>
                <a:sym typeface="Times New Roman"/>
              </a:rPr>
              <a:t> section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Verdana"/>
              <a:buChar char="●"/>
            </a:pPr>
            <a:r>
              <a:rPr lang="en" sz="1400">
                <a:solidFill>
                  <a:schemeClr val="dk1"/>
                </a:solidFill>
                <a:highlight>
                  <a:srgbClr val="FFFFFF"/>
                </a:highlight>
                <a:latin typeface="Times New Roman"/>
                <a:ea typeface="Times New Roman"/>
                <a:cs typeface="Times New Roman"/>
                <a:sym typeface="Times New Roman"/>
              </a:rPr>
              <a:t>External - by using a </a:t>
            </a:r>
            <a:r>
              <a:rPr lang="en" sz="1400">
                <a:solidFill>
                  <a:srgbClr val="DC143C"/>
                </a:solidFill>
                <a:highlight>
                  <a:srgbClr val="FFFFFF"/>
                </a:highlight>
                <a:latin typeface="Times New Roman"/>
                <a:ea typeface="Times New Roman"/>
                <a:cs typeface="Times New Roman"/>
                <a:sym typeface="Times New Roman"/>
              </a:rPr>
              <a:t>&lt;link&gt;</a:t>
            </a:r>
            <a:r>
              <a:rPr lang="en" sz="1400">
                <a:solidFill>
                  <a:schemeClr val="dk1"/>
                </a:solidFill>
                <a:highlight>
                  <a:srgbClr val="FFFFFF"/>
                </a:highlight>
                <a:latin typeface="Times New Roman"/>
                <a:ea typeface="Times New Roman"/>
                <a:cs typeface="Times New Roman"/>
                <a:sym typeface="Times New Roman"/>
              </a:rPr>
              <a:t> element to link to an external CSS file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b="1" lang="en" sz="1400">
                <a:solidFill>
                  <a:schemeClr val="dk1"/>
                </a:solidFill>
                <a:highlight>
                  <a:srgbClr val="FFFFFF"/>
                </a:highlight>
                <a:latin typeface="Times New Roman"/>
                <a:ea typeface="Times New Roman"/>
                <a:cs typeface="Times New Roman"/>
                <a:sym typeface="Times New Roman"/>
              </a:rPr>
              <a:t>Inline CSS</a:t>
            </a:r>
            <a:endParaRPr b="1" sz="1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1400"/>
              </a:spcAft>
              <a:buNone/>
            </a:pPr>
            <a:r>
              <a:rPr lang="en" sz="1400">
                <a:solidFill>
                  <a:schemeClr val="dk1"/>
                </a:solidFill>
                <a:highlight>
                  <a:srgbClr val="FFFFFF"/>
                </a:highlight>
                <a:latin typeface="Times New Roman"/>
                <a:ea typeface="Times New Roman"/>
                <a:cs typeface="Times New Roman"/>
                <a:sym typeface="Times New Roman"/>
              </a:rPr>
              <a:t>An inline CSS is used to apply a unique style to a single HTML element.An inline CSS uses the </a:t>
            </a:r>
            <a:r>
              <a:rPr lang="en" sz="1400">
                <a:solidFill>
                  <a:srgbClr val="DC143C"/>
                </a:solidFill>
                <a:highlight>
                  <a:srgbClr val="FFFFFF"/>
                </a:highlight>
                <a:latin typeface="Times New Roman"/>
                <a:ea typeface="Times New Roman"/>
                <a:cs typeface="Times New Roman"/>
                <a:sym typeface="Times New Roman"/>
              </a:rPr>
              <a:t>style</a:t>
            </a:r>
            <a:r>
              <a:rPr lang="en" sz="1400">
                <a:solidFill>
                  <a:schemeClr val="dk1"/>
                </a:solidFill>
                <a:highlight>
                  <a:srgbClr val="FFFFFF"/>
                </a:highlight>
                <a:latin typeface="Times New Roman"/>
                <a:ea typeface="Times New Roman"/>
                <a:cs typeface="Times New Roman"/>
                <a:sym typeface="Times New Roman"/>
              </a:rPr>
              <a:t> attribute of an HTML element. Like the examples we have been doing. </a:t>
            </a: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h1</a:t>
            </a:r>
            <a:r>
              <a:rPr lang="en" sz="1400">
                <a:solidFill>
                  <a:srgbClr val="FF0000"/>
                </a:solidFill>
                <a:latin typeface="Times New Roman"/>
                <a:ea typeface="Times New Roman"/>
                <a:cs typeface="Times New Roman"/>
                <a:sym typeface="Times New Roman"/>
              </a:rPr>
              <a:t> style</a:t>
            </a:r>
            <a:r>
              <a:rPr lang="en" sz="1400">
                <a:solidFill>
                  <a:srgbClr val="0000CD"/>
                </a:solidFill>
                <a:latin typeface="Times New Roman"/>
                <a:ea typeface="Times New Roman"/>
                <a:cs typeface="Times New Roman"/>
                <a:sym typeface="Times New Roman"/>
              </a:rPr>
              <a:t>="color:blue;"&gt;</a:t>
            </a:r>
            <a:r>
              <a:rPr lang="en" sz="1400">
                <a:solidFill>
                  <a:schemeClr val="dk1"/>
                </a:solidFill>
                <a:highlight>
                  <a:srgbClr val="FFFFFF"/>
                </a:highlight>
                <a:latin typeface="Times New Roman"/>
                <a:ea typeface="Times New Roman"/>
                <a:cs typeface="Times New Roman"/>
                <a:sym typeface="Times New Roman"/>
              </a:rPr>
              <a:t>A Blue Heading</a:t>
            </a: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/h1</a:t>
            </a:r>
            <a:r>
              <a:rPr lang="en" sz="1400">
                <a:solidFill>
                  <a:srgbClr val="0000CD"/>
                </a:solidFill>
                <a:latin typeface="Times New Roman"/>
                <a:ea typeface="Times New Roman"/>
                <a:cs typeface="Times New Roman"/>
                <a:sym typeface="Times New Roman"/>
              </a:rPr>
              <a:t>&gt;</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59250"/>
            <a:ext cx="8520600" cy="4986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b="1" lang="en" sz="1600">
                <a:solidFill>
                  <a:schemeClr val="dk1"/>
                </a:solidFill>
                <a:highlight>
                  <a:srgbClr val="FFFFFF"/>
                </a:highlight>
                <a:latin typeface="Times New Roman"/>
                <a:ea typeface="Times New Roman"/>
                <a:cs typeface="Times New Roman"/>
                <a:sym typeface="Times New Roman"/>
              </a:rPr>
              <a:t>Internal CSS</a:t>
            </a:r>
            <a:endParaRPr b="1" sz="16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An internal CSS is used to define a style for a single HTML page. An internal CSS is defined in the </a:t>
            </a:r>
            <a:r>
              <a:rPr lang="en" sz="1400">
                <a:solidFill>
                  <a:srgbClr val="DC143C"/>
                </a:solidFill>
                <a:highlight>
                  <a:srgbClr val="FFFFFF"/>
                </a:highlight>
                <a:latin typeface="Times New Roman"/>
                <a:ea typeface="Times New Roman"/>
                <a:cs typeface="Times New Roman"/>
                <a:sym typeface="Times New Roman"/>
              </a:rPr>
              <a:t>&lt;head&gt;</a:t>
            </a:r>
            <a:r>
              <a:rPr lang="en" sz="1400">
                <a:solidFill>
                  <a:schemeClr val="dk1"/>
                </a:solidFill>
                <a:highlight>
                  <a:srgbClr val="FFFFFF"/>
                </a:highlight>
                <a:latin typeface="Times New Roman"/>
                <a:ea typeface="Times New Roman"/>
                <a:cs typeface="Times New Roman"/>
                <a:sym typeface="Times New Roman"/>
              </a:rPr>
              <a:t> section of an HTML page, within a </a:t>
            </a:r>
            <a:r>
              <a:rPr lang="en" sz="1400">
                <a:solidFill>
                  <a:srgbClr val="DC143C"/>
                </a:solidFill>
                <a:highlight>
                  <a:srgbClr val="FFFFFF"/>
                </a:highlight>
                <a:latin typeface="Times New Roman"/>
                <a:ea typeface="Times New Roman"/>
                <a:cs typeface="Times New Roman"/>
                <a:sym typeface="Times New Roman"/>
              </a:rPr>
              <a:t>&lt;style&gt;</a:t>
            </a:r>
            <a:r>
              <a:rPr lang="en" sz="1400">
                <a:solidFill>
                  <a:schemeClr val="dk1"/>
                </a:solidFill>
                <a:highlight>
                  <a:srgbClr val="FFFFFF"/>
                </a:highlight>
                <a:latin typeface="Times New Roman"/>
                <a:ea typeface="Times New Roman"/>
                <a:cs typeface="Times New Roman"/>
                <a:sym typeface="Times New Roman"/>
              </a:rPr>
              <a:t> element.</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The following example sets the text color of ALL the </a:t>
            </a:r>
            <a:r>
              <a:rPr lang="en" sz="1400">
                <a:solidFill>
                  <a:srgbClr val="DC143C"/>
                </a:solidFill>
                <a:highlight>
                  <a:srgbClr val="FFFFFF"/>
                </a:highlight>
                <a:latin typeface="Times New Roman"/>
                <a:ea typeface="Times New Roman"/>
                <a:cs typeface="Times New Roman"/>
                <a:sym typeface="Times New Roman"/>
              </a:rPr>
              <a:t>&lt;h1&gt;</a:t>
            </a:r>
            <a:r>
              <a:rPr lang="en" sz="1400">
                <a:solidFill>
                  <a:schemeClr val="dk1"/>
                </a:solidFill>
                <a:highlight>
                  <a:srgbClr val="FFFFFF"/>
                </a:highlight>
                <a:latin typeface="Times New Roman"/>
                <a:ea typeface="Times New Roman"/>
                <a:cs typeface="Times New Roman"/>
                <a:sym typeface="Times New Roman"/>
              </a:rPr>
              <a:t> elements (on that page) to blue, and the text color of ALL the </a:t>
            </a:r>
            <a:r>
              <a:rPr lang="en" sz="1400">
                <a:solidFill>
                  <a:srgbClr val="DC143C"/>
                </a:solidFill>
                <a:highlight>
                  <a:srgbClr val="FFFFFF"/>
                </a:highlight>
                <a:latin typeface="Times New Roman"/>
                <a:ea typeface="Times New Roman"/>
                <a:cs typeface="Times New Roman"/>
                <a:sym typeface="Times New Roman"/>
              </a:rPr>
              <a:t>&lt;p&gt;</a:t>
            </a:r>
            <a:r>
              <a:rPr lang="en" sz="1400">
                <a:solidFill>
                  <a:schemeClr val="dk1"/>
                </a:solidFill>
                <a:highlight>
                  <a:srgbClr val="FFFFFF"/>
                </a:highlight>
                <a:latin typeface="Times New Roman"/>
                <a:ea typeface="Times New Roman"/>
                <a:cs typeface="Times New Roman"/>
                <a:sym typeface="Times New Roman"/>
              </a:rPr>
              <a:t> elements to red. In addition, the page will be displayed with a "powderblue" background color: </a:t>
            </a:r>
            <a:endParaRPr sz="1400">
              <a:solidFill>
                <a:srgbClr val="0000CD"/>
              </a:solidFill>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head</a:t>
            </a:r>
            <a:r>
              <a:rPr lang="en" sz="1400">
                <a:solidFill>
                  <a:srgbClr val="0000CD"/>
                </a:solidFill>
                <a:latin typeface="Times New Roman"/>
                <a:ea typeface="Times New Roman"/>
                <a:cs typeface="Times New Roman"/>
                <a:sym typeface="Times New Roman"/>
              </a:rPr>
              <a:t>&gt;</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style</a:t>
            </a:r>
            <a:r>
              <a:rPr lang="en" sz="1400">
                <a:solidFill>
                  <a:srgbClr val="0000CD"/>
                </a:solidFill>
                <a:latin typeface="Times New Roman"/>
                <a:ea typeface="Times New Roman"/>
                <a:cs typeface="Times New Roman"/>
                <a:sym typeface="Times New Roman"/>
              </a:rPr>
              <a:t>&gt;</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A52A2A"/>
                </a:solidFill>
                <a:latin typeface="Times New Roman"/>
                <a:ea typeface="Times New Roman"/>
                <a:cs typeface="Times New Roman"/>
                <a:sym typeface="Times New Roman"/>
              </a:rPr>
              <a:t>body </a:t>
            </a:r>
            <a:r>
              <a:rPr lang="en" sz="1400">
                <a:solidFill>
                  <a:schemeClr val="dk1"/>
                </a:solidFill>
                <a:latin typeface="Times New Roman"/>
                <a:ea typeface="Times New Roman"/>
                <a:cs typeface="Times New Roman"/>
                <a:sym typeface="Times New Roman"/>
              </a:rPr>
              <a:t>{</a:t>
            </a:r>
            <a:r>
              <a:rPr lang="en" sz="1400">
                <a:solidFill>
                  <a:srgbClr val="FF0000"/>
                </a:solidFill>
                <a:latin typeface="Times New Roman"/>
                <a:ea typeface="Times New Roman"/>
                <a:cs typeface="Times New Roman"/>
                <a:sym typeface="Times New Roman"/>
              </a:rPr>
              <a:t>background-color</a:t>
            </a:r>
            <a:r>
              <a:rPr lang="en" sz="1400">
                <a:solidFill>
                  <a:schemeClr val="dk1"/>
                </a:solidFill>
                <a:latin typeface="Times New Roman"/>
                <a:ea typeface="Times New Roman"/>
                <a:cs typeface="Times New Roman"/>
                <a:sym typeface="Times New Roman"/>
              </a:rPr>
              <a:t>:</a:t>
            </a:r>
            <a:r>
              <a:rPr lang="en" sz="1400">
                <a:solidFill>
                  <a:srgbClr val="0000CD"/>
                </a:solidFill>
                <a:latin typeface="Times New Roman"/>
                <a:ea typeface="Times New Roman"/>
                <a:cs typeface="Times New Roman"/>
                <a:sym typeface="Times New Roman"/>
              </a:rPr>
              <a:t> powderblue</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A52A2A"/>
                </a:solidFill>
                <a:latin typeface="Times New Roman"/>
                <a:ea typeface="Times New Roman"/>
                <a:cs typeface="Times New Roman"/>
                <a:sym typeface="Times New Roman"/>
              </a:rPr>
              <a:t>h1   </a:t>
            </a:r>
            <a:r>
              <a:rPr lang="en" sz="1400">
                <a:solidFill>
                  <a:schemeClr val="dk1"/>
                </a:solidFill>
                <a:latin typeface="Times New Roman"/>
                <a:ea typeface="Times New Roman"/>
                <a:cs typeface="Times New Roman"/>
                <a:sym typeface="Times New Roman"/>
              </a:rPr>
              <a:t>{</a:t>
            </a:r>
            <a:r>
              <a:rPr lang="en" sz="1400">
                <a:solidFill>
                  <a:srgbClr val="FF0000"/>
                </a:solidFill>
                <a:latin typeface="Times New Roman"/>
                <a:ea typeface="Times New Roman"/>
                <a:cs typeface="Times New Roman"/>
                <a:sym typeface="Times New Roman"/>
              </a:rPr>
              <a:t>color</a:t>
            </a:r>
            <a:r>
              <a:rPr lang="en" sz="1400">
                <a:solidFill>
                  <a:schemeClr val="dk1"/>
                </a:solidFill>
                <a:latin typeface="Times New Roman"/>
                <a:ea typeface="Times New Roman"/>
                <a:cs typeface="Times New Roman"/>
                <a:sym typeface="Times New Roman"/>
              </a:rPr>
              <a:t>:</a:t>
            </a:r>
            <a:r>
              <a:rPr lang="en" sz="1400">
                <a:solidFill>
                  <a:srgbClr val="0000CD"/>
                </a:solidFill>
                <a:latin typeface="Times New Roman"/>
                <a:ea typeface="Times New Roman"/>
                <a:cs typeface="Times New Roman"/>
                <a:sym typeface="Times New Roman"/>
              </a:rPr>
              <a:t> blue</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A52A2A"/>
                </a:solidFill>
                <a:latin typeface="Times New Roman"/>
                <a:ea typeface="Times New Roman"/>
                <a:cs typeface="Times New Roman"/>
                <a:sym typeface="Times New Roman"/>
              </a:rPr>
              <a:t>p    </a:t>
            </a:r>
            <a:r>
              <a:rPr lang="en" sz="1400">
                <a:solidFill>
                  <a:schemeClr val="dk1"/>
                </a:solidFill>
                <a:latin typeface="Times New Roman"/>
                <a:ea typeface="Times New Roman"/>
                <a:cs typeface="Times New Roman"/>
                <a:sym typeface="Times New Roman"/>
              </a:rPr>
              <a:t>{</a:t>
            </a:r>
            <a:r>
              <a:rPr lang="en" sz="1400">
                <a:solidFill>
                  <a:srgbClr val="FF0000"/>
                </a:solidFill>
                <a:latin typeface="Times New Roman"/>
                <a:ea typeface="Times New Roman"/>
                <a:cs typeface="Times New Roman"/>
                <a:sym typeface="Times New Roman"/>
              </a:rPr>
              <a:t>color</a:t>
            </a:r>
            <a:r>
              <a:rPr lang="en" sz="1400">
                <a:solidFill>
                  <a:schemeClr val="dk1"/>
                </a:solidFill>
                <a:latin typeface="Times New Roman"/>
                <a:ea typeface="Times New Roman"/>
                <a:cs typeface="Times New Roman"/>
                <a:sym typeface="Times New Roman"/>
              </a:rPr>
              <a:t>:</a:t>
            </a:r>
            <a:r>
              <a:rPr lang="en" sz="1400">
                <a:solidFill>
                  <a:srgbClr val="0000CD"/>
                </a:solidFill>
                <a:latin typeface="Times New Roman"/>
                <a:ea typeface="Times New Roman"/>
                <a:cs typeface="Times New Roman"/>
                <a:sym typeface="Times New Roman"/>
              </a:rPr>
              <a:t> red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/style</a:t>
            </a:r>
            <a:r>
              <a:rPr lang="en" sz="1400">
                <a:solidFill>
                  <a:srgbClr val="0000CD"/>
                </a:solidFill>
                <a:latin typeface="Times New Roman"/>
                <a:ea typeface="Times New Roman"/>
                <a:cs typeface="Times New Roman"/>
                <a:sym typeface="Times New Roman"/>
              </a:rPr>
              <a:t>&gt;</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/head</a:t>
            </a:r>
            <a:r>
              <a:rPr lang="en" sz="1400">
                <a:solidFill>
                  <a:srgbClr val="0000CD"/>
                </a:solidFill>
                <a:latin typeface="Times New Roman"/>
                <a:ea typeface="Times New Roman"/>
                <a:cs typeface="Times New Roman"/>
                <a:sym typeface="Times New Roman"/>
              </a:rPr>
              <a:t>&gt;</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body</a:t>
            </a:r>
            <a:r>
              <a:rPr lang="en" sz="1400">
                <a:solidFill>
                  <a:srgbClr val="0000CD"/>
                </a:solidFill>
                <a:latin typeface="Times New Roman"/>
                <a:ea typeface="Times New Roman"/>
                <a:cs typeface="Times New Roman"/>
                <a:sym typeface="Times New Roman"/>
              </a:rPr>
              <a:t>&gt;&lt;</a:t>
            </a:r>
            <a:r>
              <a:rPr lang="en" sz="1400">
                <a:solidFill>
                  <a:srgbClr val="A52A2A"/>
                </a:solidFill>
                <a:latin typeface="Times New Roman"/>
                <a:ea typeface="Times New Roman"/>
                <a:cs typeface="Times New Roman"/>
                <a:sym typeface="Times New Roman"/>
              </a:rPr>
              <a:t>h1</a:t>
            </a:r>
            <a:r>
              <a:rPr lang="en" sz="1400">
                <a:solidFill>
                  <a:srgbClr val="0000CD"/>
                </a:solidFill>
                <a:latin typeface="Times New Roman"/>
                <a:ea typeface="Times New Roman"/>
                <a:cs typeface="Times New Roman"/>
                <a:sym typeface="Times New Roman"/>
              </a:rPr>
              <a:t>&gt;</a:t>
            </a:r>
            <a:r>
              <a:rPr lang="en" sz="1400">
                <a:solidFill>
                  <a:schemeClr val="dk1"/>
                </a:solidFill>
                <a:highlight>
                  <a:srgbClr val="FFFFFF"/>
                </a:highlight>
                <a:latin typeface="Times New Roman"/>
                <a:ea typeface="Times New Roman"/>
                <a:cs typeface="Times New Roman"/>
                <a:sym typeface="Times New Roman"/>
              </a:rPr>
              <a:t>This is a heading</a:t>
            </a: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/h1</a:t>
            </a:r>
            <a:r>
              <a:rPr lang="en" sz="1400">
                <a:solidFill>
                  <a:srgbClr val="0000CD"/>
                </a:solidFill>
                <a:latin typeface="Times New Roman"/>
                <a:ea typeface="Times New Roman"/>
                <a:cs typeface="Times New Roman"/>
                <a:sym typeface="Times New Roman"/>
              </a:rPr>
              <a:t>&gt;&lt;</a:t>
            </a:r>
            <a:r>
              <a:rPr lang="en" sz="1400">
                <a:solidFill>
                  <a:srgbClr val="A52A2A"/>
                </a:solidFill>
                <a:latin typeface="Times New Roman"/>
                <a:ea typeface="Times New Roman"/>
                <a:cs typeface="Times New Roman"/>
                <a:sym typeface="Times New Roman"/>
              </a:rPr>
              <a:t>p</a:t>
            </a:r>
            <a:r>
              <a:rPr lang="en" sz="1400">
                <a:solidFill>
                  <a:srgbClr val="0000CD"/>
                </a:solidFill>
                <a:latin typeface="Times New Roman"/>
                <a:ea typeface="Times New Roman"/>
                <a:cs typeface="Times New Roman"/>
                <a:sym typeface="Times New Roman"/>
              </a:rPr>
              <a:t>&gt;</a:t>
            </a:r>
            <a:r>
              <a:rPr lang="en" sz="1400">
                <a:solidFill>
                  <a:schemeClr val="dk1"/>
                </a:solidFill>
                <a:highlight>
                  <a:srgbClr val="FFFFFF"/>
                </a:highlight>
                <a:latin typeface="Times New Roman"/>
                <a:ea typeface="Times New Roman"/>
                <a:cs typeface="Times New Roman"/>
                <a:sym typeface="Times New Roman"/>
              </a:rPr>
              <a:t>This is a paragraph.</a:t>
            </a: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/p</a:t>
            </a:r>
            <a:r>
              <a:rPr lang="en" sz="1400">
                <a:solidFill>
                  <a:srgbClr val="0000CD"/>
                </a:solidFill>
                <a:latin typeface="Times New Roman"/>
                <a:ea typeface="Times New Roman"/>
                <a:cs typeface="Times New Roman"/>
                <a:sym typeface="Times New Roman"/>
              </a:rPr>
              <a:t>&gt;&lt;/body&gt; </a:t>
            </a:r>
            <a:endParaRPr sz="1400">
              <a:solidFill>
                <a:srgbClr val="0000CD"/>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0000CD"/>
                </a:solidFill>
                <a:latin typeface="Times New Roman"/>
                <a:ea typeface="Times New Roman"/>
                <a:cs typeface="Times New Roman"/>
                <a:sym typeface="Times New Roman"/>
              </a:rPr>
              <a:t>…</a:t>
            </a:r>
            <a:endParaRPr sz="1400">
              <a:solidFill>
                <a:srgbClr val="0000C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98750"/>
            <a:ext cx="8520600" cy="49770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b="1" lang="en" sz="1600">
                <a:solidFill>
                  <a:schemeClr val="dk1"/>
                </a:solidFill>
                <a:highlight>
                  <a:srgbClr val="FFFFFF"/>
                </a:highlight>
                <a:latin typeface="Times New Roman"/>
                <a:ea typeface="Times New Roman"/>
                <a:cs typeface="Times New Roman"/>
                <a:sym typeface="Times New Roman"/>
              </a:rPr>
              <a:t>External CSS</a:t>
            </a:r>
            <a:endParaRPr b="1" sz="16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900">
                <a:solidFill>
                  <a:schemeClr val="dk1"/>
                </a:solidFill>
                <a:highlight>
                  <a:srgbClr val="FFFFFF"/>
                </a:highlight>
                <a:latin typeface="Times New Roman"/>
                <a:ea typeface="Times New Roman"/>
                <a:cs typeface="Times New Roman"/>
                <a:sym typeface="Times New Roman"/>
              </a:rPr>
              <a:t>An external style sheet is used to define the style for many HTML pages. To use an external style sheet, add a link to it in the </a:t>
            </a:r>
            <a:r>
              <a:rPr lang="en" sz="1900">
                <a:solidFill>
                  <a:srgbClr val="DC143C"/>
                </a:solidFill>
                <a:highlight>
                  <a:srgbClr val="FFFFFF"/>
                </a:highlight>
                <a:latin typeface="Times New Roman"/>
                <a:ea typeface="Times New Roman"/>
                <a:cs typeface="Times New Roman"/>
                <a:sym typeface="Times New Roman"/>
              </a:rPr>
              <a:t>&lt;head&gt;</a:t>
            </a:r>
            <a:r>
              <a:rPr lang="en" sz="1900">
                <a:solidFill>
                  <a:schemeClr val="dk1"/>
                </a:solidFill>
                <a:highlight>
                  <a:srgbClr val="FFFFFF"/>
                </a:highlight>
                <a:latin typeface="Times New Roman"/>
                <a:ea typeface="Times New Roman"/>
                <a:cs typeface="Times New Roman"/>
                <a:sym typeface="Times New Roman"/>
              </a:rPr>
              <a:t> section of each HTML page:</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900">
                <a:solidFill>
                  <a:schemeClr val="dk1"/>
                </a:solidFill>
                <a:highlight>
                  <a:srgbClr val="FFFFFF"/>
                </a:highlight>
                <a:latin typeface="Times New Roman"/>
                <a:ea typeface="Times New Roman"/>
                <a:cs typeface="Times New Roman"/>
                <a:sym typeface="Times New Roman"/>
              </a:rPr>
              <a:t>…</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900">
                <a:solidFill>
                  <a:srgbClr val="0000CD"/>
                </a:solidFill>
                <a:latin typeface="Times New Roman"/>
                <a:ea typeface="Times New Roman"/>
                <a:cs typeface="Times New Roman"/>
                <a:sym typeface="Times New Roman"/>
              </a:rPr>
              <a:t>&lt;</a:t>
            </a:r>
            <a:r>
              <a:rPr lang="en" sz="1900">
                <a:solidFill>
                  <a:srgbClr val="A52A2A"/>
                </a:solidFill>
                <a:latin typeface="Times New Roman"/>
                <a:ea typeface="Times New Roman"/>
                <a:cs typeface="Times New Roman"/>
                <a:sym typeface="Times New Roman"/>
              </a:rPr>
              <a:t>head</a:t>
            </a:r>
            <a:r>
              <a:rPr lang="en" sz="1900">
                <a:solidFill>
                  <a:srgbClr val="0000CD"/>
                </a:solidFill>
                <a:latin typeface="Times New Roman"/>
                <a:ea typeface="Times New Roman"/>
                <a:cs typeface="Times New Roman"/>
                <a:sym typeface="Times New Roman"/>
              </a:rPr>
              <a:t>&gt;&lt;</a:t>
            </a:r>
            <a:r>
              <a:rPr lang="en" sz="1900">
                <a:solidFill>
                  <a:srgbClr val="A52A2A"/>
                </a:solidFill>
                <a:latin typeface="Times New Roman"/>
                <a:ea typeface="Times New Roman"/>
                <a:cs typeface="Times New Roman"/>
                <a:sym typeface="Times New Roman"/>
              </a:rPr>
              <a:t>link</a:t>
            </a:r>
            <a:r>
              <a:rPr lang="en" sz="1900">
                <a:solidFill>
                  <a:srgbClr val="FF0000"/>
                </a:solidFill>
                <a:latin typeface="Times New Roman"/>
                <a:ea typeface="Times New Roman"/>
                <a:cs typeface="Times New Roman"/>
                <a:sym typeface="Times New Roman"/>
              </a:rPr>
              <a:t> rel</a:t>
            </a:r>
            <a:r>
              <a:rPr lang="en" sz="1900">
                <a:solidFill>
                  <a:srgbClr val="0000CD"/>
                </a:solidFill>
                <a:latin typeface="Times New Roman"/>
                <a:ea typeface="Times New Roman"/>
                <a:cs typeface="Times New Roman"/>
                <a:sym typeface="Times New Roman"/>
              </a:rPr>
              <a:t>="stylesheet"</a:t>
            </a:r>
            <a:r>
              <a:rPr lang="en" sz="1900">
                <a:solidFill>
                  <a:srgbClr val="FF0000"/>
                </a:solidFill>
                <a:latin typeface="Times New Roman"/>
                <a:ea typeface="Times New Roman"/>
                <a:cs typeface="Times New Roman"/>
                <a:sym typeface="Times New Roman"/>
              </a:rPr>
              <a:t> href</a:t>
            </a:r>
            <a:r>
              <a:rPr lang="en" sz="1900">
                <a:solidFill>
                  <a:srgbClr val="0000CD"/>
                </a:solidFill>
                <a:latin typeface="Times New Roman"/>
                <a:ea typeface="Times New Roman"/>
                <a:cs typeface="Times New Roman"/>
                <a:sym typeface="Times New Roman"/>
              </a:rPr>
              <a:t>="styles.css"&gt;&lt;</a:t>
            </a:r>
            <a:r>
              <a:rPr lang="en" sz="1900">
                <a:solidFill>
                  <a:srgbClr val="A52A2A"/>
                </a:solidFill>
                <a:latin typeface="Times New Roman"/>
                <a:ea typeface="Times New Roman"/>
                <a:cs typeface="Times New Roman"/>
                <a:sym typeface="Times New Roman"/>
              </a:rPr>
              <a:t>/head</a:t>
            </a:r>
            <a:r>
              <a:rPr lang="en" sz="1900">
                <a:solidFill>
                  <a:srgbClr val="0000CD"/>
                </a:solidFill>
                <a:latin typeface="Times New Roman"/>
                <a:ea typeface="Times New Roman"/>
                <a:cs typeface="Times New Roman"/>
                <a:sym typeface="Times New Roman"/>
              </a:rPr>
              <a:t>&gt;</a:t>
            </a:r>
            <a:endParaRPr sz="19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rgbClr val="0000CD"/>
                </a:solidFill>
                <a:latin typeface="Times New Roman"/>
                <a:ea typeface="Times New Roman"/>
                <a:cs typeface="Times New Roman"/>
                <a:sym typeface="Times New Roman"/>
              </a:rPr>
              <a:t>&lt;</a:t>
            </a:r>
            <a:r>
              <a:rPr lang="en" sz="1900">
                <a:solidFill>
                  <a:srgbClr val="A52A2A"/>
                </a:solidFill>
                <a:latin typeface="Times New Roman"/>
                <a:ea typeface="Times New Roman"/>
                <a:cs typeface="Times New Roman"/>
                <a:sym typeface="Times New Roman"/>
              </a:rPr>
              <a:t>body</a:t>
            </a:r>
            <a:r>
              <a:rPr lang="en" sz="1900">
                <a:solidFill>
                  <a:srgbClr val="0000CD"/>
                </a:solidFill>
                <a:latin typeface="Times New Roman"/>
                <a:ea typeface="Times New Roman"/>
                <a:cs typeface="Times New Roman"/>
                <a:sym typeface="Times New Roman"/>
              </a:rPr>
              <a:t>&gt;&lt;</a:t>
            </a:r>
            <a:r>
              <a:rPr lang="en" sz="1900">
                <a:solidFill>
                  <a:srgbClr val="A52A2A"/>
                </a:solidFill>
                <a:latin typeface="Times New Roman"/>
                <a:ea typeface="Times New Roman"/>
                <a:cs typeface="Times New Roman"/>
                <a:sym typeface="Times New Roman"/>
              </a:rPr>
              <a:t>h1</a:t>
            </a:r>
            <a:r>
              <a:rPr lang="en" sz="1900">
                <a:solidFill>
                  <a:srgbClr val="0000CD"/>
                </a:solidFill>
                <a:latin typeface="Times New Roman"/>
                <a:ea typeface="Times New Roman"/>
                <a:cs typeface="Times New Roman"/>
                <a:sym typeface="Times New Roman"/>
              </a:rPr>
              <a:t>&gt;</a:t>
            </a:r>
            <a:r>
              <a:rPr lang="en" sz="1900">
                <a:solidFill>
                  <a:schemeClr val="dk1"/>
                </a:solidFill>
                <a:highlight>
                  <a:srgbClr val="FFFFFF"/>
                </a:highlight>
                <a:latin typeface="Times New Roman"/>
                <a:ea typeface="Times New Roman"/>
                <a:cs typeface="Times New Roman"/>
                <a:sym typeface="Times New Roman"/>
              </a:rPr>
              <a:t>This is a heading</a:t>
            </a:r>
            <a:r>
              <a:rPr lang="en" sz="1900">
                <a:solidFill>
                  <a:srgbClr val="0000CD"/>
                </a:solidFill>
                <a:latin typeface="Times New Roman"/>
                <a:ea typeface="Times New Roman"/>
                <a:cs typeface="Times New Roman"/>
                <a:sym typeface="Times New Roman"/>
              </a:rPr>
              <a:t>&lt;</a:t>
            </a:r>
            <a:r>
              <a:rPr lang="en" sz="1900">
                <a:solidFill>
                  <a:srgbClr val="A52A2A"/>
                </a:solidFill>
                <a:latin typeface="Times New Roman"/>
                <a:ea typeface="Times New Roman"/>
                <a:cs typeface="Times New Roman"/>
                <a:sym typeface="Times New Roman"/>
              </a:rPr>
              <a:t>/h1</a:t>
            </a:r>
            <a:r>
              <a:rPr lang="en" sz="1900">
                <a:solidFill>
                  <a:srgbClr val="0000CD"/>
                </a:solidFill>
                <a:latin typeface="Times New Roman"/>
                <a:ea typeface="Times New Roman"/>
                <a:cs typeface="Times New Roman"/>
                <a:sym typeface="Times New Roman"/>
              </a:rPr>
              <a:t>&gt;&lt;</a:t>
            </a:r>
            <a:r>
              <a:rPr lang="en" sz="1900">
                <a:solidFill>
                  <a:srgbClr val="A52A2A"/>
                </a:solidFill>
                <a:latin typeface="Times New Roman"/>
                <a:ea typeface="Times New Roman"/>
                <a:cs typeface="Times New Roman"/>
                <a:sym typeface="Times New Roman"/>
              </a:rPr>
              <a:t>p</a:t>
            </a:r>
            <a:r>
              <a:rPr lang="en" sz="1900">
                <a:solidFill>
                  <a:srgbClr val="0000CD"/>
                </a:solidFill>
                <a:latin typeface="Times New Roman"/>
                <a:ea typeface="Times New Roman"/>
                <a:cs typeface="Times New Roman"/>
                <a:sym typeface="Times New Roman"/>
              </a:rPr>
              <a:t>&gt;</a:t>
            </a:r>
            <a:r>
              <a:rPr lang="en" sz="1900">
                <a:solidFill>
                  <a:schemeClr val="dk1"/>
                </a:solidFill>
                <a:highlight>
                  <a:srgbClr val="FFFFFF"/>
                </a:highlight>
                <a:latin typeface="Times New Roman"/>
                <a:ea typeface="Times New Roman"/>
                <a:cs typeface="Times New Roman"/>
                <a:sym typeface="Times New Roman"/>
              </a:rPr>
              <a:t>This is a paragraph.</a:t>
            </a:r>
            <a:r>
              <a:rPr lang="en" sz="1900">
                <a:solidFill>
                  <a:srgbClr val="0000CD"/>
                </a:solidFill>
                <a:latin typeface="Times New Roman"/>
                <a:ea typeface="Times New Roman"/>
                <a:cs typeface="Times New Roman"/>
                <a:sym typeface="Times New Roman"/>
              </a:rPr>
              <a:t>&lt;</a:t>
            </a:r>
            <a:r>
              <a:rPr lang="en" sz="1900">
                <a:solidFill>
                  <a:srgbClr val="A52A2A"/>
                </a:solidFill>
                <a:latin typeface="Times New Roman"/>
                <a:ea typeface="Times New Roman"/>
                <a:cs typeface="Times New Roman"/>
                <a:sym typeface="Times New Roman"/>
              </a:rPr>
              <a:t>/p</a:t>
            </a:r>
            <a:r>
              <a:rPr lang="en" sz="1900">
                <a:solidFill>
                  <a:srgbClr val="0000CD"/>
                </a:solidFill>
                <a:latin typeface="Times New Roman"/>
                <a:ea typeface="Times New Roman"/>
                <a:cs typeface="Times New Roman"/>
                <a:sym typeface="Times New Roman"/>
              </a:rPr>
              <a:t>&gt;&lt;/body&gt;...</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900">
                <a:solidFill>
                  <a:srgbClr val="0000CD"/>
                </a:solidFill>
                <a:latin typeface="Times New Roman"/>
                <a:ea typeface="Times New Roman"/>
                <a:cs typeface="Times New Roman"/>
                <a:sym typeface="Times New Roman"/>
              </a:rPr>
              <a:t>Create a style.css file and add the following;</a:t>
            </a:r>
            <a:endParaRPr sz="19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rgbClr val="A52A2A"/>
                </a:solidFill>
                <a:highlight>
                  <a:srgbClr val="FFFFFF"/>
                </a:highlight>
                <a:latin typeface="Times New Roman"/>
                <a:ea typeface="Times New Roman"/>
                <a:cs typeface="Times New Roman"/>
                <a:sym typeface="Times New Roman"/>
              </a:rPr>
              <a:t>body </a:t>
            </a:r>
            <a:r>
              <a:rPr lang="en" sz="1900">
                <a:solidFill>
                  <a:schemeClr val="dk1"/>
                </a:solidFill>
                <a:highlight>
                  <a:srgbClr val="FFFFFF"/>
                </a:highlight>
                <a:latin typeface="Times New Roman"/>
                <a:ea typeface="Times New Roman"/>
                <a:cs typeface="Times New Roman"/>
                <a:sym typeface="Times New Roman"/>
              </a:rPr>
              <a:t>{</a:t>
            </a:r>
            <a:r>
              <a:rPr lang="en" sz="1900">
                <a:solidFill>
                  <a:srgbClr val="FF0000"/>
                </a:solidFill>
                <a:highlight>
                  <a:srgbClr val="FFFFFF"/>
                </a:highlight>
                <a:latin typeface="Times New Roman"/>
                <a:ea typeface="Times New Roman"/>
                <a:cs typeface="Times New Roman"/>
                <a:sym typeface="Times New Roman"/>
              </a:rPr>
              <a:t>background-color</a:t>
            </a:r>
            <a:r>
              <a:rPr lang="en" sz="1900">
                <a:solidFill>
                  <a:schemeClr val="dk1"/>
                </a:solidFill>
                <a:highlight>
                  <a:srgbClr val="FFFFFF"/>
                </a:highlight>
                <a:latin typeface="Times New Roman"/>
                <a:ea typeface="Times New Roman"/>
                <a:cs typeface="Times New Roman"/>
                <a:sym typeface="Times New Roman"/>
              </a:rPr>
              <a:t>:</a:t>
            </a:r>
            <a:r>
              <a:rPr lang="en" sz="1900">
                <a:solidFill>
                  <a:srgbClr val="0000CD"/>
                </a:solidFill>
                <a:highlight>
                  <a:srgbClr val="FFFFFF"/>
                </a:highlight>
                <a:latin typeface="Times New Roman"/>
                <a:ea typeface="Times New Roman"/>
                <a:cs typeface="Times New Roman"/>
                <a:sym typeface="Times New Roman"/>
              </a:rPr>
              <a:t> powderblue</a:t>
            </a:r>
            <a:r>
              <a:rPr lang="en" sz="1900">
                <a:solidFill>
                  <a:schemeClr val="dk1"/>
                </a:solidFill>
                <a:highlight>
                  <a:srgbClr val="FFFFFF"/>
                </a:highlight>
                <a:latin typeface="Times New Roman"/>
                <a:ea typeface="Times New Roman"/>
                <a:cs typeface="Times New Roman"/>
                <a:sym typeface="Times New Roman"/>
              </a:rPr>
              <a:t>;}</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rgbClr val="A52A2A"/>
                </a:solidFill>
                <a:highlight>
                  <a:srgbClr val="FFFFFF"/>
                </a:highlight>
                <a:latin typeface="Times New Roman"/>
                <a:ea typeface="Times New Roman"/>
                <a:cs typeface="Times New Roman"/>
                <a:sym typeface="Times New Roman"/>
              </a:rPr>
              <a:t>h1 </a:t>
            </a:r>
            <a:r>
              <a:rPr lang="en" sz="1900">
                <a:solidFill>
                  <a:schemeClr val="dk1"/>
                </a:solidFill>
                <a:highlight>
                  <a:srgbClr val="FFFFFF"/>
                </a:highlight>
                <a:latin typeface="Times New Roman"/>
                <a:ea typeface="Times New Roman"/>
                <a:cs typeface="Times New Roman"/>
                <a:sym typeface="Times New Roman"/>
              </a:rPr>
              <a:t>{</a:t>
            </a:r>
            <a:r>
              <a:rPr lang="en" sz="1900">
                <a:solidFill>
                  <a:srgbClr val="FF0000"/>
                </a:solidFill>
                <a:highlight>
                  <a:srgbClr val="FFFFFF"/>
                </a:highlight>
                <a:latin typeface="Times New Roman"/>
                <a:ea typeface="Times New Roman"/>
                <a:cs typeface="Times New Roman"/>
                <a:sym typeface="Times New Roman"/>
              </a:rPr>
              <a:t>color</a:t>
            </a:r>
            <a:r>
              <a:rPr lang="en" sz="1900">
                <a:solidFill>
                  <a:schemeClr val="dk1"/>
                </a:solidFill>
                <a:highlight>
                  <a:srgbClr val="FFFFFF"/>
                </a:highlight>
                <a:latin typeface="Times New Roman"/>
                <a:ea typeface="Times New Roman"/>
                <a:cs typeface="Times New Roman"/>
                <a:sym typeface="Times New Roman"/>
              </a:rPr>
              <a:t>:</a:t>
            </a:r>
            <a:r>
              <a:rPr lang="en" sz="1900">
                <a:solidFill>
                  <a:srgbClr val="0000CD"/>
                </a:solidFill>
                <a:highlight>
                  <a:srgbClr val="FFFFFF"/>
                </a:highlight>
                <a:latin typeface="Times New Roman"/>
                <a:ea typeface="Times New Roman"/>
                <a:cs typeface="Times New Roman"/>
                <a:sym typeface="Times New Roman"/>
              </a:rPr>
              <a:t> blue</a:t>
            </a:r>
            <a:r>
              <a:rPr lang="en" sz="1900">
                <a:solidFill>
                  <a:schemeClr val="dk1"/>
                </a:solidFill>
                <a:highlight>
                  <a:srgbClr val="FFFFFF"/>
                </a:highlight>
                <a:latin typeface="Times New Roman"/>
                <a:ea typeface="Times New Roman"/>
                <a:cs typeface="Times New Roman"/>
                <a:sym typeface="Times New Roman"/>
              </a:rPr>
              <a:t>;}</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900">
                <a:solidFill>
                  <a:srgbClr val="A52A2A"/>
                </a:solidFill>
                <a:highlight>
                  <a:srgbClr val="FFFFFF"/>
                </a:highlight>
                <a:latin typeface="Times New Roman"/>
                <a:ea typeface="Times New Roman"/>
                <a:cs typeface="Times New Roman"/>
                <a:sym typeface="Times New Roman"/>
              </a:rPr>
              <a:t>p </a:t>
            </a:r>
            <a:r>
              <a:rPr lang="en" sz="1900">
                <a:solidFill>
                  <a:schemeClr val="dk1"/>
                </a:solidFill>
                <a:highlight>
                  <a:srgbClr val="FFFFFF"/>
                </a:highlight>
                <a:latin typeface="Times New Roman"/>
                <a:ea typeface="Times New Roman"/>
                <a:cs typeface="Times New Roman"/>
                <a:sym typeface="Times New Roman"/>
              </a:rPr>
              <a:t>{</a:t>
            </a:r>
            <a:r>
              <a:rPr lang="en" sz="1900">
                <a:solidFill>
                  <a:srgbClr val="FF0000"/>
                </a:solidFill>
                <a:highlight>
                  <a:srgbClr val="FFFFFF"/>
                </a:highlight>
                <a:latin typeface="Times New Roman"/>
                <a:ea typeface="Times New Roman"/>
                <a:cs typeface="Times New Roman"/>
                <a:sym typeface="Times New Roman"/>
              </a:rPr>
              <a:t>color</a:t>
            </a:r>
            <a:r>
              <a:rPr lang="en" sz="1900">
                <a:solidFill>
                  <a:schemeClr val="dk1"/>
                </a:solidFill>
                <a:highlight>
                  <a:srgbClr val="FFFFFF"/>
                </a:highlight>
                <a:latin typeface="Times New Roman"/>
                <a:ea typeface="Times New Roman"/>
                <a:cs typeface="Times New Roman"/>
                <a:sym typeface="Times New Roman"/>
              </a:rPr>
              <a:t>:</a:t>
            </a:r>
            <a:r>
              <a:rPr lang="en" sz="1900">
                <a:solidFill>
                  <a:srgbClr val="0000CD"/>
                </a:solidFill>
                <a:highlight>
                  <a:srgbClr val="FFFFFF"/>
                </a:highlight>
                <a:latin typeface="Times New Roman"/>
                <a:ea typeface="Times New Roman"/>
                <a:cs typeface="Times New Roman"/>
                <a:sym typeface="Times New Roman"/>
              </a:rPr>
              <a:t> red</a:t>
            </a:r>
            <a:r>
              <a:rPr lang="en" sz="1900">
                <a:solidFill>
                  <a:schemeClr val="dk1"/>
                </a:solidFill>
                <a:highlight>
                  <a:srgbClr val="FFFFFF"/>
                </a:highlight>
                <a:latin typeface="Times New Roman"/>
                <a:ea typeface="Times New Roman"/>
                <a:cs typeface="Times New Roman"/>
                <a:sym typeface="Times New Roman"/>
              </a:rPr>
              <a:t>;}</a:t>
            </a:r>
            <a:endParaRPr sz="1900">
              <a:solidFill>
                <a:srgbClr val="0000C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Read more about</a:t>
            </a:r>
            <a:endParaRPr b="1">
              <a:latin typeface="Times New Roman"/>
              <a:ea typeface="Times New Roman"/>
              <a:cs typeface="Times New Roman"/>
              <a:sym typeface="Times New Roman"/>
            </a:endParaRPr>
          </a:p>
        </p:txBody>
      </p:sp>
      <p:sp>
        <p:nvSpPr>
          <p:cNvPr id="83" name="Google Shape;83;p18"/>
          <p:cNvSpPr txBox="1"/>
          <p:nvPr>
            <p:ph idx="1" type="body"/>
          </p:nvPr>
        </p:nvSpPr>
        <p:spPr>
          <a:xfrm>
            <a:off x="311700" y="1152475"/>
            <a:ext cx="860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Links:</a:t>
            </a: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3"/>
              </a:rPr>
              <a:t>https://www.w3schools.com/html/html_links.asp</a:t>
            </a:r>
            <a:endParaRPr>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Background images:</a:t>
            </a: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4"/>
              </a:rPr>
              <a:t>https://www.w3schools.com/html/html_images_background.asp</a:t>
            </a:r>
            <a:endParaRPr>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Table spacing and padding: </a:t>
            </a:r>
            <a:r>
              <a:rPr lang="en" u="sng">
                <a:solidFill>
                  <a:schemeClr val="hlink"/>
                </a:solidFill>
                <a:latin typeface="Times New Roman"/>
                <a:ea typeface="Times New Roman"/>
                <a:cs typeface="Times New Roman"/>
                <a:sym typeface="Times New Roman"/>
                <a:hlinkClick r:id="rId5"/>
              </a:rPr>
              <a:t>https://www.w3schools.com/html/html_table_padding_spacing.asp</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5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HTML Favicon</a:t>
            </a:r>
            <a:endParaRPr b="1">
              <a:latin typeface="Times New Roman"/>
              <a:ea typeface="Times New Roman"/>
              <a:cs typeface="Times New Roman"/>
              <a:sym typeface="Times New Roman"/>
            </a:endParaRPr>
          </a:p>
        </p:txBody>
      </p:sp>
      <p:sp>
        <p:nvSpPr>
          <p:cNvPr id="89" name="Google Shape;89;p19"/>
          <p:cNvSpPr txBox="1"/>
          <p:nvPr>
            <p:ph idx="1" type="body"/>
          </p:nvPr>
        </p:nvSpPr>
        <p:spPr>
          <a:xfrm>
            <a:off x="311700" y="740600"/>
            <a:ext cx="8520600" cy="42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CC"/>
                </a:highlight>
                <a:latin typeface="Times New Roman"/>
                <a:ea typeface="Times New Roman"/>
                <a:cs typeface="Times New Roman"/>
                <a:sym typeface="Times New Roman"/>
              </a:rPr>
              <a:t> A favicon is a small image, so it should be a simple image with high contrast.</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400"/>
              </a:spcBef>
              <a:spcAft>
                <a:spcPts val="0"/>
              </a:spcAft>
              <a:buNone/>
            </a:pPr>
            <a:r>
              <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400"/>
              </a:spcBef>
              <a:spcAft>
                <a:spcPts val="0"/>
              </a:spcAft>
              <a:buNone/>
            </a:pPr>
            <a:r>
              <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To add a favicon to your website, either save your favicon image to the root directory of your webserver, or create a folder in the root directory called images, and save your favicon image in this folder. A common name for a favicon image is "favicon.ico".</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Next, add a </a:t>
            </a:r>
            <a:r>
              <a:rPr lang="en" sz="1400">
                <a:solidFill>
                  <a:srgbClr val="DC143C"/>
                </a:solidFill>
                <a:highlight>
                  <a:srgbClr val="FFFFFF"/>
                </a:highlight>
                <a:latin typeface="Times New Roman"/>
                <a:ea typeface="Times New Roman"/>
                <a:cs typeface="Times New Roman"/>
                <a:sym typeface="Times New Roman"/>
              </a:rPr>
              <a:t>&lt;link&gt;</a:t>
            </a:r>
            <a:r>
              <a:rPr lang="en" sz="1400">
                <a:solidFill>
                  <a:schemeClr val="dk1"/>
                </a:solidFill>
                <a:highlight>
                  <a:srgbClr val="FFFFFF"/>
                </a:highlight>
                <a:latin typeface="Times New Roman"/>
                <a:ea typeface="Times New Roman"/>
                <a:cs typeface="Times New Roman"/>
                <a:sym typeface="Times New Roman"/>
              </a:rPr>
              <a:t> element to your "index.html" file, after the </a:t>
            </a:r>
            <a:r>
              <a:rPr lang="en" sz="1400">
                <a:solidFill>
                  <a:srgbClr val="DC143C"/>
                </a:solidFill>
                <a:highlight>
                  <a:srgbClr val="FFFFFF"/>
                </a:highlight>
                <a:latin typeface="Times New Roman"/>
                <a:ea typeface="Times New Roman"/>
                <a:cs typeface="Times New Roman"/>
                <a:sym typeface="Times New Roman"/>
              </a:rPr>
              <a:t>&lt;title&gt;</a:t>
            </a:r>
            <a:r>
              <a:rPr lang="en" sz="1400">
                <a:solidFill>
                  <a:schemeClr val="dk1"/>
                </a:solidFill>
                <a:highlight>
                  <a:srgbClr val="FFFFFF"/>
                </a:highlight>
                <a:latin typeface="Times New Roman"/>
                <a:ea typeface="Times New Roman"/>
                <a:cs typeface="Times New Roman"/>
                <a:sym typeface="Times New Roman"/>
              </a:rPr>
              <a:t> element, like this:</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head</a:t>
            </a:r>
            <a:r>
              <a:rPr lang="en" sz="1400">
                <a:solidFill>
                  <a:srgbClr val="0000CD"/>
                </a:solidFill>
                <a:latin typeface="Times New Roman"/>
                <a:ea typeface="Times New Roman"/>
                <a:cs typeface="Times New Roman"/>
                <a:sym typeface="Times New Roman"/>
              </a:rPr>
              <a:t>&gt;</a:t>
            </a:r>
            <a:r>
              <a:rPr lang="en" sz="1400">
                <a:solidFill>
                  <a:schemeClr val="dk1"/>
                </a:solidFill>
                <a:highlight>
                  <a:srgbClr val="FFFFFF"/>
                </a:highlight>
                <a:latin typeface="Times New Roman"/>
                <a:ea typeface="Times New Roman"/>
                <a:cs typeface="Times New Roman"/>
                <a:sym typeface="Times New Roman"/>
              </a:rPr>
              <a:t> </a:t>
            </a:r>
            <a:r>
              <a:rPr lang="en" sz="1400">
                <a:solidFill>
                  <a:srgbClr val="0000CD"/>
                </a:solidFill>
                <a:latin typeface="Times New Roman"/>
                <a:ea typeface="Times New Roman"/>
                <a:cs typeface="Times New Roman"/>
                <a:sym typeface="Times New Roman"/>
              </a:rPr>
              <a:t>&lt;</a:t>
            </a:r>
            <a:r>
              <a:rPr lang="en" sz="1400">
                <a:solidFill>
                  <a:srgbClr val="A52A2A"/>
                </a:solidFill>
                <a:latin typeface="Times New Roman"/>
                <a:ea typeface="Times New Roman"/>
                <a:cs typeface="Times New Roman"/>
                <a:sym typeface="Times New Roman"/>
              </a:rPr>
              <a:t>link</a:t>
            </a:r>
            <a:r>
              <a:rPr lang="en" sz="1400">
                <a:solidFill>
                  <a:srgbClr val="FF0000"/>
                </a:solidFill>
                <a:latin typeface="Times New Roman"/>
                <a:ea typeface="Times New Roman"/>
                <a:cs typeface="Times New Roman"/>
                <a:sym typeface="Times New Roman"/>
              </a:rPr>
              <a:t> rel</a:t>
            </a:r>
            <a:r>
              <a:rPr lang="en" sz="1400">
                <a:solidFill>
                  <a:srgbClr val="0000CD"/>
                </a:solidFill>
                <a:latin typeface="Times New Roman"/>
                <a:ea typeface="Times New Roman"/>
                <a:cs typeface="Times New Roman"/>
                <a:sym typeface="Times New Roman"/>
              </a:rPr>
              <a:t>="icon"</a:t>
            </a:r>
            <a:r>
              <a:rPr lang="en" sz="1400">
                <a:solidFill>
                  <a:srgbClr val="FF0000"/>
                </a:solidFill>
                <a:latin typeface="Times New Roman"/>
                <a:ea typeface="Times New Roman"/>
                <a:cs typeface="Times New Roman"/>
                <a:sym typeface="Times New Roman"/>
              </a:rPr>
              <a:t> type</a:t>
            </a:r>
            <a:r>
              <a:rPr lang="en" sz="1400">
                <a:solidFill>
                  <a:srgbClr val="0000CD"/>
                </a:solidFill>
                <a:latin typeface="Times New Roman"/>
                <a:ea typeface="Times New Roman"/>
                <a:cs typeface="Times New Roman"/>
                <a:sym typeface="Times New Roman"/>
              </a:rPr>
              <a:t>="image/x-icon"</a:t>
            </a:r>
            <a:r>
              <a:rPr lang="en" sz="1400">
                <a:solidFill>
                  <a:srgbClr val="FF0000"/>
                </a:solidFill>
                <a:latin typeface="Times New Roman"/>
                <a:ea typeface="Times New Roman"/>
                <a:cs typeface="Times New Roman"/>
                <a:sym typeface="Times New Roman"/>
              </a:rPr>
              <a:t> href</a:t>
            </a:r>
            <a:r>
              <a:rPr lang="en" sz="1400">
                <a:solidFill>
                  <a:srgbClr val="0000CD"/>
                </a:solidFill>
                <a:latin typeface="Times New Roman"/>
                <a:ea typeface="Times New Roman"/>
                <a:cs typeface="Times New Roman"/>
                <a:sym typeface="Times New Roman"/>
              </a:rPr>
              <a:t>="/images/favicon.ico"&gt;&lt;</a:t>
            </a:r>
            <a:r>
              <a:rPr lang="en" sz="1400">
                <a:solidFill>
                  <a:srgbClr val="A52A2A"/>
                </a:solidFill>
                <a:latin typeface="Times New Roman"/>
                <a:ea typeface="Times New Roman"/>
                <a:cs typeface="Times New Roman"/>
                <a:sym typeface="Times New Roman"/>
              </a:rPr>
              <a:t>/head</a:t>
            </a:r>
            <a:r>
              <a:rPr lang="en" sz="1400">
                <a:solidFill>
                  <a:srgbClr val="0000CD"/>
                </a:solidFill>
                <a:latin typeface="Times New Roman"/>
                <a:ea typeface="Times New Roman"/>
                <a:cs typeface="Times New Roman"/>
                <a:sym typeface="Times New Roman"/>
              </a:rPr>
              <a:t>&gt;</a:t>
            </a:r>
            <a:endParaRPr sz="1400">
              <a:solidFill>
                <a:schemeClr val="dk1"/>
              </a:solidFill>
              <a:highlight>
                <a:srgbClr val="FFFFCC"/>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highlight>
                <a:srgbClr val="FFFFCC"/>
              </a:highlight>
              <a:latin typeface="Times New Roman"/>
              <a:ea typeface="Times New Roman"/>
              <a:cs typeface="Times New Roman"/>
              <a:sym typeface="Times New Roman"/>
            </a:endParaRPr>
          </a:p>
        </p:txBody>
      </p:sp>
      <p:pic>
        <p:nvPicPr>
          <p:cNvPr id="90" name="Google Shape;90;p19"/>
          <p:cNvPicPr preferRelativeResize="0"/>
          <p:nvPr/>
        </p:nvPicPr>
        <p:blipFill>
          <a:blip r:embed="rId3">
            <a:alphaModFix/>
          </a:blip>
          <a:stretch>
            <a:fillRect/>
          </a:stretch>
        </p:blipFill>
        <p:spPr>
          <a:xfrm>
            <a:off x="513475" y="1162275"/>
            <a:ext cx="8097301" cy="16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5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HTML TABLES</a:t>
            </a:r>
            <a:endParaRPr b="1">
              <a:latin typeface="Times New Roman"/>
              <a:ea typeface="Times New Roman"/>
              <a:cs typeface="Times New Roman"/>
              <a:sym typeface="Times New Roman"/>
            </a:endParaRPr>
          </a:p>
        </p:txBody>
      </p:sp>
      <p:sp>
        <p:nvSpPr>
          <p:cNvPr id="96" name="Google Shape;96;p20"/>
          <p:cNvSpPr txBox="1"/>
          <p:nvPr>
            <p:ph idx="1" type="body"/>
          </p:nvPr>
        </p:nvSpPr>
        <p:spPr>
          <a:xfrm>
            <a:off x="311700" y="720850"/>
            <a:ext cx="8520600" cy="44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HTML tables allow web developers to arrange data into rows and columns. E.G</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table</a:t>
            </a:r>
            <a:r>
              <a:rPr lang="en" sz="1600">
                <a:solidFill>
                  <a:srgbClr val="0000CD"/>
                </a:solidFill>
                <a:latin typeface="Times New Roman"/>
                <a:ea typeface="Times New Roman"/>
                <a:cs typeface="Times New Roman"/>
                <a:sym typeface="Times New Roman"/>
              </a:rPr>
              <a:t>&gt;</a:t>
            </a:r>
            <a:endParaRPr sz="16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  </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tr</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th</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Company</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/th</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th</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Contact</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/th</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th</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Country</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/th</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/tr</a:t>
            </a:r>
            <a:r>
              <a:rPr lang="en" sz="1600">
                <a:solidFill>
                  <a:srgbClr val="0000CD"/>
                </a:solidFill>
                <a:latin typeface="Times New Roman"/>
                <a:ea typeface="Times New Roman"/>
                <a:cs typeface="Times New Roman"/>
                <a:sym typeface="Times New Roman"/>
              </a:rPr>
              <a:t>&gt;</a:t>
            </a:r>
            <a:endParaRPr sz="16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  </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tr</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Alfreds Futterkiste</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Maria Anders</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Germany</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/tr</a:t>
            </a:r>
            <a:r>
              <a:rPr lang="en" sz="1600">
                <a:solidFill>
                  <a:srgbClr val="0000CD"/>
                </a:solidFill>
                <a:latin typeface="Times New Roman"/>
                <a:ea typeface="Times New Roman"/>
                <a:cs typeface="Times New Roman"/>
                <a:sym typeface="Times New Roman"/>
              </a:rPr>
              <a:t>&gt;</a:t>
            </a:r>
            <a:endParaRPr sz="16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  </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tr</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Centro comercial Moctezuma</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Francisco Chang</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a:t>
            </a:r>
            <a:r>
              <a:rPr lang="en" sz="1600">
                <a:solidFill>
                  <a:schemeClr val="dk1"/>
                </a:solidFill>
                <a:highlight>
                  <a:srgbClr val="FFFFFF"/>
                </a:highlight>
                <a:latin typeface="Times New Roman"/>
                <a:ea typeface="Times New Roman"/>
                <a:cs typeface="Times New Roman"/>
                <a:sym typeface="Times New Roman"/>
              </a:rPr>
              <a:t>Mexico</a:t>
            </a: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/td</a:t>
            </a:r>
            <a:r>
              <a:rPr lang="en" sz="1600">
                <a:solidFill>
                  <a:srgbClr val="0000CD"/>
                </a:solidFill>
                <a:latin typeface="Times New Roman"/>
                <a:ea typeface="Times New Roman"/>
                <a:cs typeface="Times New Roman"/>
                <a:sym typeface="Times New Roman"/>
              </a:rPr>
              <a:t>&gt;&lt;</a:t>
            </a:r>
            <a:r>
              <a:rPr lang="en" sz="1600">
                <a:solidFill>
                  <a:srgbClr val="A52A2A"/>
                </a:solidFill>
                <a:latin typeface="Times New Roman"/>
                <a:ea typeface="Times New Roman"/>
                <a:cs typeface="Times New Roman"/>
                <a:sym typeface="Times New Roman"/>
              </a:rPr>
              <a:t>/tr</a:t>
            </a:r>
            <a:r>
              <a:rPr lang="en" sz="1600">
                <a:solidFill>
                  <a:srgbClr val="0000CD"/>
                </a:solidFill>
                <a:latin typeface="Times New Roman"/>
                <a:ea typeface="Times New Roman"/>
                <a:cs typeface="Times New Roman"/>
                <a:sym typeface="Times New Roman"/>
              </a:rPr>
              <a:t>&gt;</a:t>
            </a:r>
            <a:endParaRPr sz="1600">
              <a:solidFill>
                <a:srgbClr val="0000CD"/>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CD"/>
                </a:solidFill>
                <a:latin typeface="Times New Roman"/>
                <a:ea typeface="Times New Roman"/>
                <a:cs typeface="Times New Roman"/>
                <a:sym typeface="Times New Roman"/>
              </a:rPr>
              <a:t>&lt;</a:t>
            </a:r>
            <a:r>
              <a:rPr lang="en" sz="1600">
                <a:solidFill>
                  <a:srgbClr val="A52A2A"/>
                </a:solidFill>
                <a:latin typeface="Times New Roman"/>
                <a:ea typeface="Times New Roman"/>
                <a:cs typeface="Times New Roman"/>
                <a:sym typeface="Times New Roman"/>
              </a:rPr>
              <a:t>/table</a:t>
            </a:r>
            <a:r>
              <a:rPr lang="en" sz="1600">
                <a:solidFill>
                  <a:srgbClr val="0000CD"/>
                </a:solidFill>
                <a:latin typeface="Times New Roman"/>
                <a:ea typeface="Times New Roman"/>
                <a:cs typeface="Times New Roman"/>
                <a:sym typeface="Times New Roman"/>
              </a:rPr>
              <a:t>&gt;</a:t>
            </a:r>
            <a:endParaRPr sz="1600">
              <a:solidFill>
                <a:srgbClr val="0000C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a:solidFill>
                  <a:schemeClr val="dk1"/>
                </a:solidFill>
                <a:highlight>
                  <a:srgbClr val="FFFFFF"/>
                </a:highlight>
                <a:latin typeface="Times New Roman"/>
                <a:ea typeface="Times New Roman"/>
                <a:cs typeface="Times New Roman"/>
                <a:sym typeface="Times New Roman"/>
              </a:rPr>
              <a:t>Table Cells: </a:t>
            </a:r>
            <a:r>
              <a:rPr lang="en" sz="1600">
                <a:solidFill>
                  <a:schemeClr val="dk1"/>
                </a:solidFill>
                <a:highlight>
                  <a:srgbClr val="FFFFFF"/>
                </a:highlight>
                <a:latin typeface="Times New Roman"/>
                <a:ea typeface="Times New Roman"/>
                <a:cs typeface="Times New Roman"/>
                <a:sym typeface="Times New Roman"/>
              </a:rPr>
              <a:t>Each table cell is defined by a </a:t>
            </a:r>
            <a:r>
              <a:rPr lang="en" sz="1600">
                <a:solidFill>
                  <a:srgbClr val="DC143C"/>
                </a:solidFill>
                <a:highlight>
                  <a:srgbClr val="FFFFFF"/>
                </a:highlight>
                <a:latin typeface="Times New Roman"/>
                <a:ea typeface="Times New Roman"/>
                <a:cs typeface="Times New Roman"/>
                <a:sym typeface="Times New Roman"/>
              </a:rPr>
              <a:t>&lt;td&gt;</a:t>
            </a:r>
            <a:r>
              <a:rPr lang="en" sz="1600">
                <a:solidFill>
                  <a:schemeClr val="dk1"/>
                </a:solidFill>
                <a:highlight>
                  <a:srgbClr val="FFFFFF"/>
                </a:highlight>
                <a:latin typeface="Times New Roman"/>
                <a:ea typeface="Times New Roman"/>
                <a:cs typeface="Times New Roman"/>
                <a:sym typeface="Times New Roman"/>
              </a:rPr>
              <a:t> and a </a:t>
            </a:r>
            <a:r>
              <a:rPr lang="en" sz="1600">
                <a:solidFill>
                  <a:srgbClr val="DC143C"/>
                </a:solidFill>
                <a:highlight>
                  <a:srgbClr val="FFFFFF"/>
                </a:highlight>
                <a:latin typeface="Times New Roman"/>
                <a:ea typeface="Times New Roman"/>
                <a:cs typeface="Times New Roman"/>
                <a:sym typeface="Times New Roman"/>
              </a:rPr>
              <a:t>&lt;/td&gt;</a:t>
            </a:r>
            <a:r>
              <a:rPr lang="en" sz="1600">
                <a:solidFill>
                  <a:schemeClr val="dk1"/>
                </a:solidFill>
                <a:highlight>
                  <a:srgbClr val="FFFFFF"/>
                </a:highlight>
                <a:latin typeface="Times New Roman"/>
                <a:ea typeface="Times New Roman"/>
                <a:cs typeface="Times New Roman"/>
                <a:sym typeface="Times New Roman"/>
              </a:rPr>
              <a:t> tag.</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1" lang="en">
                <a:solidFill>
                  <a:schemeClr val="dk1"/>
                </a:solidFill>
                <a:highlight>
                  <a:srgbClr val="FFFFFF"/>
                </a:highlight>
                <a:latin typeface="Times New Roman"/>
                <a:ea typeface="Times New Roman"/>
                <a:cs typeface="Times New Roman"/>
                <a:sym typeface="Times New Roman"/>
              </a:rPr>
              <a:t>Table Rows:</a:t>
            </a:r>
            <a:r>
              <a:rPr lang="en" sz="1600">
                <a:solidFill>
                  <a:schemeClr val="dk1"/>
                </a:solidFill>
                <a:highlight>
                  <a:srgbClr val="FFFFFF"/>
                </a:highlight>
                <a:latin typeface="Times New Roman"/>
                <a:ea typeface="Times New Roman"/>
                <a:cs typeface="Times New Roman"/>
                <a:sym typeface="Times New Roman"/>
              </a:rPr>
              <a:t> Each table row starts with a </a:t>
            </a:r>
            <a:r>
              <a:rPr lang="en" sz="1600">
                <a:solidFill>
                  <a:srgbClr val="DC143C"/>
                </a:solidFill>
                <a:highlight>
                  <a:srgbClr val="FFFFFF"/>
                </a:highlight>
                <a:latin typeface="Times New Roman"/>
                <a:ea typeface="Times New Roman"/>
                <a:cs typeface="Times New Roman"/>
                <a:sym typeface="Times New Roman"/>
              </a:rPr>
              <a:t>&lt;tr&gt;</a:t>
            </a:r>
            <a:r>
              <a:rPr lang="en" sz="1600">
                <a:solidFill>
                  <a:schemeClr val="dk1"/>
                </a:solidFill>
                <a:highlight>
                  <a:srgbClr val="FFFFFF"/>
                </a:highlight>
                <a:latin typeface="Times New Roman"/>
                <a:ea typeface="Times New Roman"/>
                <a:cs typeface="Times New Roman"/>
                <a:sym typeface="Times New Roman"/>
              </a:rPr>
              <a:t> and ends with a </a:t>
            </a:r>
            <a:r>
              <a:rPr lang="en" sz="1600">
                <a:solidFill>
                  <a:srgbClr val="DC143C"/>
                </a:solidFill>
                <a:highlight>
                  <a:srgbClr val="FFFFFF"/>
                </a:highlight>
                <a:latin typeface="Times New Roman"/>
                <a:ea typeface="Times New Roman"/>
                <a:cs typeface="Times New Roman"/>
                <a:sym typeface="Times New Roman"/>
              </a:rPr>
              <a:t>&lt;/tr&gt;</a:t>
            </a:r>
            <a:r>
              <a:rPr lang="en" sz="1600">
                <a:solidFill>
                  <a:schemeClr val="dk1"/>
                </a:solidFill>
                <a:highlight>
                  <a:srgbClr val="FFFFFF"/>
                </a:highlight>
                <a:latin typeface="Times New Roman"/>
                <a:ea typeface="Times New Roman"/>
                <a:cs typeface="Times New Roman"/>
                <a:sym typeface="Times New Roman"/>
              </a:rPr>
              <a:t> tag.</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1" lang="en">
                <a:solidFill>
                  <a:schemeClr val="dk1"/>
                </a:solidFill>
                <a:highlight>
                  <a:srgbClr val="FFFFFF"/>
                </a:highlight>
                <a:latin typeface="Times New Roman"/>
                <a:ea typeface="Times New Roman"/>
                <a:cs typeface="Times New Roman"/>
                <a:sym typeface="Times New Roman"/>
              </a:rPr>
              <a:t>Table Headers:</a:t>
            </a:r>
            <a:r>
              <a:rPr lang="en" sz="1600">
                <a:solidFill>
                  <a:schemeClr val="dk1"/>
                </a:solidFill>
                <a:highlight>
                  <a:srgbClr val="FFFFFF"/>
                </a:highlight>
                <a:latin typeface="Times New Roman"/>
                <a:ea typeface="Times New Roman"/>
                <a:cs typeface="Times New Roman"/>
                <a:sym typeface="Times New Roman"/>
              </a:rPr>
              <a:t> Sometimes you want your cells to be table header cells. In those cases use the </a:t>
            </a:r>
            <a:r>
              <a:rPr lang="en" sz="1600">
                <a:solidFill>
                  <a:srgbClr val="DC143C"/>
                </a:solidFill>
                <a:highlight>
                  <a:srgbClr val="FFFFFF"/>
                </a:highlight>
                <a:latin typeface="Times New Roman"/>
                <a:ea typeface="Times New Roman"/>
                <a:cs typeface="Times New Roman"/>
                <a:sym typeface="Times New Roman"/>
              </a:rPr>
              <a:t>&lt;th&gt;</a:t>
            </a:r>
            <a:r>
              <a:rPr lang="en" sz="1600">
                <a:solidFill>
                  <a:schemeClr val="dk1"/>
                </a:solidFill>
                <a:highlight>
                  <a:srgbClr val="FFFFFF"/>
                </a:highlight>
                <a:latin typeface="Times New Roman"/>
                <a:ea typeface="Times New Roman"/>
                <a:cs typeface="Times New Roman"/>
                <a:sym typeface="Times New Roman"/>
              </a:rPr>
              <a:t> tag instead of the </a:t>
            </a:r>
            <a:r>
              <a:rPr lang="en" sz="1600">
                <a:solidFill>
                  <a:srgbClr val="DC143C"/>
                </a:solidFill>
                <a:highlight>
                  <a:srgbClr val="FFFFFF"/>
                </a:highlight>
                <a:latin typeface="Times New Roman"/>
                <a:ea typeface="Times New Roman"/>
                <a:cs typeface="Times New Roman"/>
                <a:sym typeface="Times New Roman"/>
              </a:rPr>
              <a:t>&lt;td&gt;</a:t>
            </a:r>
            <a:r>
              <a:rPr lang="en" sz="1600">
                <a:solidFill>
                  <a:schemeClr val="dk1"/>
                </a:solidFill>
                <a:highlight>
                  <a:srgbClr val="FFFFFF"/>
                </a:highlight>
                <a:latin typeface="Times New Roman"/>
                <a:ea typeface="Times New Roman"/>
                <a:cs typeface="Times New Roman"/>
                <a:sym typeface="Times New Roman"/>
              </a:rPr>
              <a:t> tag:</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Table borders</a:t>
            </a:r>
            <a:endParaRPr b="1">
              <a:latin typeface="Times New Roman"/>
              <a:ea typeface="Times New Roman"/>
              <a:cs typeface="Times New Roman"/>
              <a:sym typeface="Times New Roman"/>
            </a:endParaRPr>
          </a:p>
        </p:txBody>
      </p:sp>
      <p:sp>
        <p:nvSpPr>
          <p:cNvPr id="102" name="Google Shape;102;p21"/>
          <p:cNvSpPr txBox="1"/>
          <p:nvPr>
            <p:ph idx="1" type="body"/>
          </p:nvPr>
        </p:nvSpPr>
        <p:spPr>
          <a:xfrm>
            <a:off x="311700" y="710975"/>
            <a:ext cx="8520600" cy="43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highlight>
                  <a:srgbClr val="FFFFFF"/>
                </a:highlight>
                <a:latin typeface="Times New Roman"/>
                <a:ea typeface="Times New Roman"/>
                <a:cs typeface="Times New Roman"/>
                <a:sym typeface="Times New Roman"/>
              </a:rPr>
              <a:t>To add a border, use the CSS </a:t>
            </a:r>
            <a:r>
              <a:rPr lang="en" sz="1200">
                <a:solidFill>
                  <a:srgbClr val="DC143C"/>
                </a:solidFill>
                <a:latin typeface="Times New Roman"/>
                <a:ea typeface="Times New Roman"/>
                <a:cs typeface="Times New Roman"/>
                <a:sym typeface="Times New Roman"/>
              </a:rPr>
              <a:t>border</a:t>
            </a:r>
            <a:r>
              <a:rPr lang="en" sz="1150">
                <a:solidFill>
                  <a:schemeClr val="dk1"/>
                </a:solidFill>
                <a:highlight>
                  <a:srgbClr val="FFFFFF"/>
                </a:highlight>
                <a:latin typeface="Times New Roman"/>
                <a:ea typeface="Times New Roman"/>
                <a:cs typeface="Times New Roman"/>
                <a:sym typeface="Times New Roman"/>
              </a:rPr>
              <a:t> property on </a:t>
            </a:r>
            <a:r>
              <a:rPr lang="en" sz="1200">
                <a:solidFill>
                  <a:srgbClr val="DC143C"/>
                </a:solidFill>
                <a:latin typeface="Times New Roman"/>
                <a:ea typeface="Times New Roman"/>
                <a:cs typeface="Times New Roman"/>
                <a:sym typeface="Times New Roman"/>
              </a:rPr>
              <a:t>table</a:t>
            </a:r>
            <a:r>
              <a:rPr lang="en" sz="1150">
                <a:solidFill>
                  <a:schemeClr val="dk1"/>
                </a:solidFill>
                <a:highlight>
                  <a:srgbClr val="FFFFFF"/>
                </a:highlight>
                <a:latin typeface="Times New Roman"/>
                <a:ea typeface="Times New Roman"/>
                <a:cs typeface="Times New Roman"/>
                <a:sym typeface="Times New Roman"/>
              </a:rPr>
              <a:t>, </a:t>
            </a:r>
            <a:r>
              <a:rPr lang="en" sz="1200">
                <a:solidFill>
                  <a:srgbClr val="DC143C"/>
                </a:solidFill>
                <a:latin typeface="Times New Roman"/>
                <a:ea typeface="Times New Roman"/>
                <a:cs typeface="Times New Roman"/>
                <a:sym typeface="Times New Roman"/>
              </a:rPr>
              <a:t>th</a:t>
            </a:r>
            <a:r>
              <a:rPr lang="en" sz="1150">
                <a:solidFill>
                  <a:schemeClr val="dk1"/>
                </a:solidFill>
                <a:highlight>
                  <a:srgbClr val="FFFFFF"/>
                </a:highlight>
                <a:latin typeface="Times New Roman"/>
                <a:ea typeface="Times New Roman"/>
                <a:cs typeface="Times New Roman"/>
                <a:sym typeface="Times New Roman"/>
              </a:rPr>
              <a:t>, and </a:t>
            </a:r>
            <a:r>
              <a:rPr lang="en" sz="1200">
                <a:solidFill>
                  <a:srgbClr val="DC143C"/>
                </a:solidFill>
                <a:latin typeface="Times New Roman"/>
                <a:ea typeface="Times New Roman"/>
                <a:cs typeface="Times New Roman"/>
                <a:sym typeface="Times New Roman"/>
              </a:rPr>
              <a:t>td</a:t>
            </a:r>
            <a:r>
              <a:rPr lang="en" sz="1150">
                <a:solidFill>
                  <a:schemeClr val="dk1"/>
                </a:solidFill>
                <a:highlight>
                  <a:srgbClr val="FFFFFF"/>
                </a:highlight>
                <a:latin typeface="Times New Roman"/>
                <a:ea typeface="Times New Roman"/>
                <a:cs typeface="Times New Roman"/>
                <a:sym typeface="Times New Roman"/>
              </a:rPr>
              <a:t> elements: Example in css</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50">
                <a:solidFill>
                  <a:srgbClr val="A52A2A"/>
                </a:solidFill>
                <a:highlight>
                  <a:srgbClr val="FFFFFF"/>
                </a:highlight>
                <a:latin typeface="Times New Roman"/>
                <a:ea typeface="Times New Roman"/>
                <a:cs typeface="Times New Roman"/>
                <a:sym typeface="Times New Roman"/>
              </a:rPr>
              <a:t>table, th, td </a:t>
            </a:r>
            <a:r>
              <a:rPr lang="en" sz="1150">
                <a:solidFill>
                  <a:schemeClr val="dk1"/>
                </a:solidFill>
                <a:highlight>
                  <a:srgbClr val="FFFFFF"/>
                </a:highlight>
                <a:latin typeface="Times New Roman"/>
                <a:ea typeface="Times New Roman"/>
                <a:cs typeface="Times New Roman"/>
                <a:sym typeface="Times New Roman"/>
              </a:rPr>
              <a:t>{</a:t>
            </a:r>
            <a:r>
              <a:rPr lang="en" sz="1150">
                <a:solidFill>
                  <a:srgbClr val="FF0000"/>
                </a:solidFill>
                <a:highlight>
                  <a:srgbClr val="FFFFFF"/>
                </a:highlight>
                <a:latin typeface="Times New Roman"/>
                <a:ea typeface="Times New Roman"/>
                <a:cs typeface="Times New Roman"/>
                <a:sym typeface="Times New Roman"/>
              </a:rPr>
              <a:t>border</a:t>
            </a:r>
            <a:r>
              <a:rPr lang="en" sz="1150">
                <a:solidFill>
                  <a:schemeClr val="dk1"/>
                </a:solidFill>
                <a:highlight>
                  <a:srgbClr val="FFFFFF"/>
                </a:highlight>
                <a:latin typeface="Times New Roman"/>
                <a:ea typeface="Times New Roman"/>
                <a:cs typeface="Times New Roman"/>
                <a:sym typeface="Times New Roman"/>
              </a:rPr>
              <a:t>:</a:t>
            </a:r>
            <a:r>
              <a:rPr lang="en" sz="1150">
                <a:solidFill>
                  <a:srgbClr val="0000CD"/>
                </a:solidFill>
                <a:highlight>
                  <a:srgbClr val="FFFFFF"/>
                </a:highlight>
                <a:latin typeface="Times New Roman"/>
                <a:ea typeface="Times New Roman"/>
                <a:cs typeface="Times New Roman"/>
                <a:sym typeface="Times New Roman"/>
              </a:rPr>
              <a:t> 1px solid black</a:t>
            </a:r>
            <a:r>
              <a:rPr lang="en" sz="1150">
                <a:solidFill>
                  <a:schemeClr val="dk1"/>
                </a:solidFill>
                <a:highlight>
                  <a:srgbClr val="FFFFFF"/>
                </a:highlight>
                <a:latin typeface="Times New Roman"/>
                <a:ea typeface="Times New Roman"/>
                <a:cs typeface="Times New Roman"/>
                <a:sym typeface="Times New Roman"/>
              </a:rPr>
              <a:t>;}</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 sz="2400">
                <a:solidFill>
                  <a:schemeClr val="dk1"/>
                </a:solidFill>
                <a:highlight>
                  <a:srgbClr val="FFFFFF"/>
                </a:highlight>
                <a:latin typeface="Times New Roman"/>
                <a:ea typeface="Times New Roman"/>
                <a:cs typeface="Times New Roman"/>
                <a:sym typeface="Times New Roman"/>
              </a:rPr>
              <a:t>Collapsed Table Borders</a:t>
            </a:r>
            <a:endParaRPr b="1" sz="240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150">
                <a:solidFill>
                  <a:schemeClr val="dk1"/>
                </a:solidFill>
                <a:highlight>
                  <a:srgbClr val="FFFFFF"/>
                </a:highlight>
                <a:latin typeface="Times New Roman"/>
                <a:ea typeface="Times New Roman"/>
                <a:cs typeface="Times New Roman"/>
                <a:sym typeface="Times New Roman"/>
              </a:rPr>
              <a:t>To avoid having double borders like in the example above, set the CSS </a:t>
            </a:r>
            <a:r>
              <a:rPr lang="en" sz="1200">
                <a:solidFill>
                  <a:srgbClr val="DC143C"/>
                </a:solidFill>
                <a:highlight>
                  <a:srgbClr val="FFFFFF"/>
                </a:highlight>
                <a:latin typeface="Times New Roman"/>
                <a:ea typeface="Times New Roman"/>
                <a:cs typeface="Times New Roman"/>
                <a:sym typeface="Times New Roman"/>
              </a:rPr>
              <a:t>border-collapse</a:t>
            </a:r>
            <a:r>
              <a:rPr lang="en" sz="1150">
                <a:solidFill>
                  <a:schemeClr val="dk1"/>
                </a:solidFill>
                <a:highlight>
                  <a:srgbClr val="FFFFFF"/>
                </a:highlight>
                <a:latin typeface="Times New Roman"/>
                <a:ea typeface="Times New Roman"/>
                <a:cs typeface="Times New Roman"/>
                <a:sym typeface="Times New Roman"/>
              </a:rPr>
              <a:t> property to </a:t>
            </a:r>
            <a:r>
              <a:rPr lang="en" sz="1200">
                <a:solidFill>
                  <a:srgbClr val="DC143C"/>
                </a:solidFill>
                <a:highlight>
                  <a:srgbClr val="FFFFFF"/>
                </a:highlight>
                <a:latin typeface="Times New Roman"/>
                <a:ea typeface="Times New Roman"/>
                <a:cs typeface="Times New Roman"/>
                <a:sym typeface="Times New Roman"/>
              </a:rPr>
              <a:t>collapse</a:t>
            </a:r>
            <a:r>
              <a:rPr lang="en" sz="1150">
                <a:solidFill>
                  <a:schemeClr val="dk1"/>
                </a:solidFill>
                <a:highlight>
                  <a:srgbClr val="FFFFFF"/>
                </a:highlight>
                <a:latin typeface="Times New Roman"/>
                <a:ea typeface="Times New Roman"/>
                <a:cs typeface="Times New Roman"/>
                <a:sym typeface="Times New Roman"/>
              </a:rPr>
              <a:t>.</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150">
                <a:solidFill>
                  <a:schemeClr val="dk1"/>
                </a:solidFill>
                <a:highlight>
                  <a:srgbClr val="FFFFFF"/>
                </a:highlight>
                <a:latin typeface="Times New Roman"/>
                <a:ea typeface="Times New Roman"/>
                <a:cs typeface="Times New Roman"/>
                <a:sym typeface="Times New Roman"/>
              </a:rPr>
              <a:t>This will make the borders collapse into a single border:</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lang="en" sz="1150">
                <a:solidFill>
                  <a:srgbClr val="A52A2A"/>
                </a:solidFill>
                <a:highlight>
                  <a:srgbClr val="FFFFFF"/>
                </a:highlight>
                <a:latin typeface="Times New Roman"/>
                <a:ea typeface="Times New Roman"/>
                <a:cs typeface="Times New Roman"/>
                <a:sym typeface="Times New Roman"/>
              </a:rPr>
              <a:t>table, th, td </a:t>
            </a:r>
            <a:r>
              <a:rPr lang="en" sz="1150">
                <a:solidFill>
                  <a:schemeClr val="dk1"/>
                </a:solidFill>
                <a:highlight>
                  <a:srgbClr val="FFFFFF"/>
                </a:highlight>
                <a:latin typeface="Times New Roman"/>
                <a:ea typeface="Times New Roman"/>
                <a:cs typeface="Times New Roman"/>
                <a:sym typeface="Times New Roman"/>
              </a:rPr>
              <a:t>{</a:t>
            </a:r>
            <a:r>
              <a:rPr lang="en" sz="1150">
                <a:solidFill>
                  <a:srgbClr val="FF0000"/>
                </a:solidFill>
                <a:highlight>
                  <a:srgbClr val="FFFFFF"/>
                </a:highlight>
                <a:latin typeface="Times New Roman"/>
                <a:ea typeface="Times New Roman"/>
                <a:cs typeface="Times New Roman"/>
                <a:sym typeface="Times New Roman"/>
              </a:rPr>
              <a:t>border</a:t>
            </a:r>
            <a:r>
              <a:rPr lang="en" sz="1150">
                <a:solidFill>
                  <a:schemeClr val="dk1"/>
                </a:solidFill>
                <a:highlight>
                  <a:srgbClr val="FFFFFF"/>
                </a:highlight>
                <a:latin typeface="Times New Roman"/>
                <a:ea typeface="Times New Roman"/>
                <a:cs typeface="Times New Roman"/>
                <a:sym typeface="Times New Roman"/>
              </a:rPr>
              <a:t>:</a:t>
            </a:r>
            <a:r>
              <a:rPr lang="en" sz="1150">
                <a:solidFill>
                  <a:srgbClr val="0000CD"/>
                </a:solidFill>
                <a:highlight>
                  <a:srgbClr val="FFFFFF"/>
                </a:highlight>
                <a:latin typeface="Times New Roman"/>
                <a:ea typeface="Times New Roman"/>
                <a:cs typeface="Times New Roman"/>
                <a:sym typeface="Times New Roman"/>
              </a:rPr>
              <a:t> 1px solid black</a:t>
            </a:r>
            <a:r>
              <a:rPr lang="en" sz="1150">
                <a:solidFill>
                  <a:schemeClr val="dk1"/>
                </a:solidFill>
                <a:highlight>
                  <a:srgbClr val="FFFFFF"/>
                </a:highlight>
                <a:latin typeface="Times New Roman"/>
                <a:ea typeface="Times New Roman"/>
                <a:cs typeface="Times New Roman"/>
                <a:sym typeface="Times New Roman"/>
              </a:rPr>
              <a:t>; </a:t>
            </a:r>
            <a:r>
              <a:rPr lang="en" sz="1150">
                <a:solidFill>
                  <a:srgbClr val="FF0000"/>
                </a:solidFill>
                <a:highlight>
                  <a:srgbClr val="FFFFFF"/>
                </a:highlight>
                <a:latin typeface="Times New Roman"/>
                <a:ea typeface="Times New Roman"/>
                <a:cs typeface="Times New Roman"/>
                <a:sym typeface="Times New Roman"/>
              </a:rPr>
              <a:t>border-collapse</a:t>
            </a:r>
            <a:r>
              <a:rPr lang="en" sz="1150">
                <a:solidFill>
                  <a:schemeClr val="dk1"/>
                </a:solidFill>
                <a:highlight>
                  <a:srgbClr val="FFFFFF"/>
                </a:highlight>
                <a:latin typeface="Times New Roman"/>
                <a:ea typeface="Times New Roman"/>
                <a:cs typeface="Times New Roman"/>
                <a:sym typeface="Times New Roman"/>
              </a:rPr>
              <a:t>:</a:t>
            </a:r>
            <a:r>
              <a:rPr lang="en" sz="1150">
                <a:solidFill>
                  <a:srgbClr val="0000CD"/>
                </a:solidFill>
                <a:highlight>
                  <a:srgbClr val="FFFFFF"/>
                </a:highlight>
                <a:latin typeface="Times New Roman"/>
                <a:ea typeface="Times New Roman"/>
                <a:cs typeface="Times New Roman"/>
                <a:sym typeface="Times New Roman"/>
              </a:rPr>
              <a:t> collapse</a:t>
            </a:r>
            <a:r>
              <a:rPr lang="en" sz="1150">
                <a:solidFill>
                  <a:schemeClr val="dk1"/>
                </a:solidFill>
                <a:highlight>
                  <a:srgbClr val="FFFFFF"/>
                </a:highlight>
                <a:latin typeface="Times New Roman"/>
                <a:ea typeface="Times New Roman"/>
                <a:cs typeface="Times New Roman"/>
                <a:sym typeface="Times New Roman"/>
              </a:rPr>
              <a:t>;}</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50">
                <a:solidFill>
                  <a:schemeClr val="dk1"/>
                </a:solidFill>
                <a:highlight>
                  <a:srgbClr val="FFFFFF"/>
                </a:highlight>
                <a:latin typeface="Times New Roman"/>
                <a:ea typeface="Times New Roman"/>
                <a:cs typeface="Times New Roman"/>
                <a:sym typeface="Times New Roman"/>
              </a:rPr>
              <a:t>With the </a:t>
            </a:r>
            <a:r>
              <a:rPr lang="en" sz="1200">
                <a:solidFill>
                  <a:srgbClr val="DC143C"/>
                </a:solidFill>
                <a:latin typeface="Times New Roman"/>
                <a:ea typeface="Times New Roman"/>
                <a:cs typeface="Times New Roman"/>
                <a:sym typeface="Times New Roman"/>
              </a:rPr>
              <a:t>border-radius</a:t>
            </a:r>
            <a:r>
              <a:rPr lang="en" sz="1150">
                <a:solidFill>
                  <a:schemeClr val="dk1"/>
                </a:solidFill>
                <a:highlight>
                  <a:srgbClr val="FFFFFF"/>
                </a:highlight>
                <a:latin typeface="Times New Roman"/>
                <a:ea typeface="Times New Roman"/>
                <a:cs typeface="Times New Roman"/>
                <a:sym typeface="Times New Roman"/>
              </a:rPr>
              <a:t> property, the borders get rounded corners:</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50">
                <a:solidFill>
                  <a:schemeClr val="dk1"/>
                </a:solidFill>
                <a:highlight>
                  <a:srgbClr val="FFFFFF"/>
                </a:highlight>
                <a:latin typeface="Times New Roman"/>
                <a:ea typeface="Times New Roman"/>
                <a:cs typeface="Times New Roman"/>
                <a:sym typeface="Times New Roman"/>
              </a:rPr>
              <a:t>With the </a:t>
            </a:r>
            <a:r>
              <a:rPr lang="en" sz="1200">
                <a:solidFill>
                  <a:srgbClr val="DC143C"/>
                </a:solidFill>
                <a:latin typeface="Times New Roman"/>
                <a:ea typeface="Times New Roman"/>
                <a:cs typeface="Times New Roman"/>
                <a:sym typeface="Times New Roman"/>
              </a:rPr>
              <a:t>border-style</a:t>
            </a:r>
            <a:r>
              <a:rPr lang="en" sz="1150">
                <a:solidFill>
                  <a:schemeClr val="dk1"/>
                </a:solidFill>
                <a:highlight>
                  <a:srgbClr val="FFFFFF"/>
                </a:highlight>
                <a:latin typeface="Times New Roman"/>
                <a:ea typeface="Times New Roman"/>
                <a:cs typeface="Times New Roman"/>
                <a:sym typeface="Times New Roman"/>
              </a:rPr>
              <a:t> property, you can set the appearance of the border with various styles e.g dotted.</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50">
                <a:solidFill>
                  <a:srgbClr val="A52A2A"/>
                </a:solidFill>
                <a:highlight>
                  <a:srgbClr val="FFFFFF"/>
                </a:highlight>
                <a:latin typeface="Times New Roman"/>
                <a:ea typeface="Times New Roman"/>
                <a:cs typeface="Times New Roman"/>
                <a:sym typeface="Times New Roman"/>
              </a:rPr>
              <a:t> th, td </a:t>
            </a:r>
            <a:r>
              <a:rPr lang="en" sz="1150">
                <a:solidFill>
                  <a:schemeClr val="dk1"/>
                </a:solidFill>
                <a:highlight>
                  <a:srgbClr val="FFFFFF"/>
                </a:highlight>
                <a:latin typeface="Times New Roman"/>
                <a:ea typeface="Times New Roman"/>
                <a:cs typeface="Times New Roman"/>
                <a:sym typeface="Times New Roman"/>
              </a:rPr>
              <a:t>{</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50">
                <a:solidFill>
                  <a:srgbClr val="FF0000"/>
                </a:solidFill>
                <a:highlight>
                  <a:srgbClr val="FFFFFF"/>
                </a:highlight>
                <a:latin typeface="Times New Roman"/>
                <a:ea typeface="Times New Roman"/>
                <a:cs typeface="Times New Roman"/>
                <a:sym typeface="Times New Roman"/>
              </a:rPr>
              <a:t>  border-style</a:t>
            </a:r>
            <a:r>
              <a:rPr lang="en" sz="1150">
                <a:solidFill>
                  <a:schemeClr val="dk1"/>
                </a:solidFill>
                <a:highlight>
                  <a:srgbClr val="FFFFFF"/>
                </a:highlight>
                <a:latin typeface="Times New Roman"/>
                <a:ea typeface="Times New Roman"/>
                <a:cs typeface="Times New Roman"/>
                <a:sym typeface="Times New Roman"/>
              </a:rPr>
              <a:t>:</a:t>
            </a:r>
            <a:r>
              <a:rPr lang="en" sz="1150">
                <a:solidFill>
                  <a:srgbClr val="0000CD"/>
                </a:solidFill>
                <a:highlight>
                  <a:srgbClr val="FFFFFF"/>
                </a:highlight>
                <a:latin typeface="Times New Roman"/>
                <a:ea typeface="Times New Roman"/>
                <a:cs typeface="Times New Roman"/>
                <a:sym typeface="Times New Roman"/>
              </a:rPr>
              <a:t> dotted</a:t>
            </a:r>
            <a:r>
              <a:rPr lang="en" sz="1150">
                <a:solidFill>
                  <a:schemeClr val="dk1"/>
                </a:solidFill>
                <a:highlight>
                  <a:srgbClr val="FFFFFF"/>
                </a:highlight>
                <a:latin typeface="Times New Roman"/>
                <a:ea typeface="Times New Roman"/>
                <a:cs typeface="Times New Roman"/>
                <a:sym typeface="Times New Roman"/>
              </a:rPr>
              <a:t>;</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150">
                <a:solidFill>
                  <a:schemeClr val="dk1"/>
                </a:solidFill>
                <a:highlight>
                  <a:srgbClr val="FFFFFF"/>
                </a:highlight>
                <a:latin typeface="Times New Roman"/>
                <a:ea typeface="Times New Roman"/>
                <a:cs typeface="Times New Roman"/>
                <a:sym typeface="Times New Roman"/>
              </a:rPr>
              <a:t>}</a:t>
            </a:r>
            <a:endParaRPr sz="115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