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313" r:id="rId2"/>
    <p:sldId id="258" r:id="rId3"/>
    <p:sldId id="257"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25"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Fugaz One"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8BCABE8-CBFC-4CEB-91CB-6FB8A012E007}">
          <p14:sldIdLst>
            <p14:sldId id="313"/>
            <p14:sldId id="258"/>
            <p14:sldId id="257"/>
            <p14:sldId id="329"/>
            <p14:sldId id="330"/>
            <p14:sldId id="331"/>
            <p14:sldId id="332"/>
            <p14:sldId id="333"/>
            <p14:sldId id="334"/>
            <p14:sldId id="335"/>
            <p14:sldId id="336"/>
            <p14:sldId id="337"/>
            <p14:sldId id="338"/>
            <p14:sldId id="339"/>
            <p14:sldId id="340"/>
            <p14:sldId id="341"/>
            <p14:sldId id="32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A7A8A-D86F-4125-B11F-E183AD044BB6}">
  <a:tblStyle styleId="{A16A7A8A-D86F-4125-B11F-E183AD044B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44" autoAdjust="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0a45bf709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0a45bf709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003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9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98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558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347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0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82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9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8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5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9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10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58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0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06783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2733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0707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093701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15682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9295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46837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97232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2604750" y="1409700"/>
            <a:ext cx="5724300" cy="110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596940" y="2008733"/>
            <a:ext cx="1252200" cy="9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rot="451">
            <a:off x="2287275" y="3378725"/>
            <a:ext cx="4569300" cy="42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76025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8" name="Google Shape;58;p13"/>
          <p:cNvSpPr txBox="1">
            <a:spLocks noGrp="1"/>
          </p:cNvSpPr>
          <p:nvPr>
            <p:ph type="subTitle" idx="1"/>
          </p:nvPr>
        </p:nvSpPr>
        <p:spPr>
          <a:xfrm>
            <a:off x="1543793" y="2431275"/>
            <a:ext cx="2926200" cy="48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hasCustomPrompt="1"/>
          </p:nvPr>
        </p:nvSpPr>
        <p:spPr>
          <a:xfrm rot="3202">
            <a:off x="770003" y="332518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2" hasCustomPrompt="1"/>
          </p:nvPr>
        </p:nvSpPr>
        <p:spPr>
          <a:xfrm>
            <a:off x="7730212" y="1724550"/>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subTitle" idx="3"/>
          </p:nvPr>
        </p:nvSpPr>
        <p:spPr>
          <a:xfrm>
            <a:off x="1543793"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4"/>
          </p:nvPr>
        </p:nvSpPr>
        <p:spPr>
          <a:xfrm>
            <a:off x="4674007"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5"/>
          </p:nvPr>
        </p:nvSpPr>
        <p:spPr>
          <a:xfrm>
            <a:off x="4674007" y="2435175"/>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6" hasCustomPrompt="1"/>
          </p:nvPr>
        </p:nvSpPr>
        <p:spPr>
          <a:xfrm rot="3201">
            <a:off x="7729902" y="3325500"/>
            <a:ext cx="644400" cy="493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7" hasCustomPrompt="1"/>
          </p:nvPr>
        </p:nvSpPr>
        <p:spPr>
          <a:xfrm rot="1601">
            <a:off x="769839" y="172453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8"/>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3"/>
          <p:cNvSpPr txBox="1">
            <a:spLocks noGrp="1"/>
          </p:cNvSpPr>
          <p:nvPr>
            <p:ph type="subTitle" idx="9"/>
          </p:nvPr>
        </p:nvSpPr>
        <p:spPr>
          <a:xfrm>
            <a:off x="1543725" y="1727400"/>
            <a:ext cx="2926200" cy="4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13"/>
          </p:nvPr>
        </p:nvSpPr>
        <p:spPr>
          <a:xfrm>
            <a:off x="4674125" y="1729275"/>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14"/>
          </p:nvPr>
        </p:nvSpPr>
        <p:spPr>
          <a:xfrm>
            <a:off x="1543800" y="333015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15"/>
          </p:nvPr>
        </p:nvSpPr>
        <p:spPr>
          <a:xfrm>
            <a:off x="4674050" y="333000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99115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3" name="Google Shape;23;p4"/>
          <p:cNvSpPr txBox="1">
            <a:spLocks noGrp="1"/>
          </p:cNvSpPr>
          <p:nvPr>
            <p:ph type="title"/>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300200"/>
            <a:ext cx="7704000" cy="33033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AutoNum type="arabicPeriod"/>
              <a:defRPr sz="1100"/>
            </a:lvl1pPr>
            <a:lvl2pPr marL="914400" lvl="1" indent="-298450" rtl="0">
              <a:lnSpc>
                <a:spcPct val="115000"/>
              </a:lnSpc>
              <a:spcBef>
                <a:spcPts val="0"/>
              </a:spcBef>
              <a:spcAft>
                <a:spcPts val="0"/>
              </a:spcAft>
              <a:buSzPts val="1100"/>
              <a:buAutoNum type="alphaLcPeriod"/>
              <a:defRPr sz="1100"/>
            </a:lvl2pPr>
            <a:lvl3pPr marL="1371600" lvl="2" indent="-298450" rtl="0">
              <a:lnSpc>
                <a:spcPct val="115000"/>
              </a:lnSpc>
              <a:spcBef>
                <a:spcPts val="1600"/>
              </a:spcBef>
              <a:spcAft>
                <a:spcPts val="0"/>
              </a:spcAft>
              <a:buSzPts val="1100"/>
              <a:buAutoNum type="romanLcPeriod"/>
              <a:defRPr sz="1100"/>
            </a:lvl3pPr>
            <a:lvl4pPr marL="1828800" lvl="3" indent="-298450" rtl="0">
              <a:lnSpc>
                <a:spcPct val="115000"/>
              </a:lnSpc>
              <a:spcBef>
                <a:spcPts val="1600"/>
              </a:spcBef>
              <a:spcAft>
                <a:spcPts val="0"/>
              </a:spcAft>
              <a:buSzPts val="1100"/>
              <a:buAutoNum type="arabicPeriod"/>
              <a:defRPr sz="1100"/>
            </a:lvl4pPr>
            <a:lvl5pPr marL="2286000" lvl="4" indent="-298450" rtl="0">
              <a:lnSpc>
                <a:spcPct val="115000"/>
              </a:lnSpc>
              <a:spcBef>
                <a:spcPts val="1600"/>
              </a:spcBef>
              <a:spcAft>
                <a:spcPts val="0"/>
              </a:spcAft>
              <a:buSzPts val="1100"/>
              <a:buAutoNum type="alphaLcPeriod"/>
              <a:defRPr sz="1100"/>
            </a:lvl5pPr>
            <a:lvl6pPr marL="2743200" lvl="5" indent="-298450" rtl="0">
              <a:lnSpc>
                <a:spcPct val="115000"/>
              </a:lnSpc>
              <a:spcBef>
                <a:spcPts val="1600"/>
              </a:spcBef>
              <a:spcAft>
                <a:spcPts val="0"/>
              </a:spcAft>
              <a:buSzPts val="1100"/>
              <a:buAutoNum type="romanLcPeriod"/>
              <a:defRPr sz="1100"/>
            </a:lvl6pPr>
            <a:lvl7pPr marL="3200400" lvl="6" indent="-298450" rtl="0">
              <a:lnSpc>
                <a:spcPct val="115000"/>
              </a:lnSpc>
              <a:spcBef>
                <a:spcPts val="1600"/>
              </a:spcBef>
              <a:spcAft>
                <a:spcPts val="0"/>
              </a:spcAft>
              <a:buSzPts val="1100"/>
              <a:buAutoNum type="arabicPeriod"/>
              <a:defRPr sz="1100"/>
            </a:lvl7pPr>
            <a:lvl8pPr marL="3657600" lvl="7" indent="-298450" rtl="0">
              <a:lnSpc>
                <a:spcPct val="115000"/>
              </a:lnSpc>
              <a:spcBef>
                <a:spcPts val="1600"/>
              </a:spcBef>
              <a:spcAft>
                <a:spcPts val="0"/>
              </a:spcAft>
              <a:buSzPts val="1100"/>
              <a:buAutoNum type="alphaLcPeriod"/>
              <a:defRPr sz="1100"/>
            </a:lvl8pPr>
            <a:lvl9pPr marL="4114800" lvl="8" indent="-298450" rtl="0">
              <a:lnSpc>
                <a:spcPct val="115000"/>
              </a:lnSpc>
              <a:spcBef>
                <a:spcPts val="1600"/>
              </a:spcBef>
              <a:spcAft>
                <a:spcPts val="1600"/>
              </a:spcAft>
              <a:buSzPts val="1100"/>
              <a:buAutoNum type="romanLcPeriod"/>
              <a:defRPr sz="1100"/>
            </a:lvl9pPr>
          </a:lstStyle>
          <a:p>
            <a:endParaRPr/>
          </a:p>
        </p:txBody>
      </p:sp>
    </p:spTree>
    <p:extLst>
      <p:ext uri="{BB962C8B-B14F-4D97-AF65-F5344CB8AC3E}">
        <p14:creationId xmlns:p14="http://schemas.microsoft.com/office/powerpoint/2010/main" val="31691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95701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52209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25932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11762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9730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21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64266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42737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1/18/2024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8777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31">
            <a:extLst>
              <a:ext uri="{FF2B5EF4-FFF2-40B4-BE49-F238E27FC236}">
                <a16:creationId xmlns:a16="http://schemas.microsoft.com/office/drawing/2014/main" id="{3BC0A590-6115-2724-ECF5-A56DAB3D780D}"/>
              </a:ext>
            </a:extLst>
          </p:cNvPr>
          <p:cNvSpPr txBox="1">
            <a:spLocks noGrp="1"/>
          </p:cNvSpPr>
          <p:nvPr>
            <p:ph type="title"/>
          </p:nvPr>
        </p:nvSpPr>
        <p:spPr>
          <a:xfrm>
            <a:off x="-214731" y="1600558"/>
            <a:ext cx="9201149" cy="2533308"/>
          </a:xfrm>
          <a:prstGeom prst="rect">
            <a:avLst/>
          </a:prstGeom>
        </p:spPr>
        <p:txBody>
          <a:bodyPr spcFirstLastPara="1" wrap="square" lIns="91425" tIns="91425" rIns="91425" bIns="91425" anchor="t" anchorCtr="0">
            <a:noAutofit/>
          </a:bodyPr>
          <a:lstStyle/>
          <a:p>
            <a:pPr lvl="0" algn="ctr"/>
            <a:r>
              <a:rPr lang="vi-VN" sz="2000">
                <a:solidFill>
                  <a:schemeClr val="tx1"/>
                </a:solidFill>
                <a:latin typeface="Arial" panose="020B0604020202020204" pitchFamily="34" charset="0"/>
                <a:cs typeface="Arial" panose="020B0604020202020204" pitchFamily="34" charset="0"/>
              </a:rPr>
              <a:t>BÁO CÁO THỰC TẬP ĐỒ ÁN CHUYÊN NGÀNH</a:t>
            </a:r>
            <a:br>
              <a:rPr lang="vi-VN" sz="2000">
                <a:solidFill>
                  <a:schemeClr val="tx1"/>
                </a:solidFill>
                <a:latin typeface="Arial" panose="020B0604020202020204" pitchFamily="34" charset="0"/>
                <a:cs typeface="Arial" panose="020B0604020202020204" pitchFamily="34" charset="0"/>
              </a:rPr>
            </a:br>
            <a:r>
              <a:rPr lang="vi-VN" sz="2000">
                <a:solidFill>
                  <a:schemeClr val="tx1"/>
                </a:solidFill>
                <a:latin typeface="Arial" panose="020B0604020202020204" pitchFamily="34" charset="0"/>
                <a:cs typeface="Arial" panose="020B0604020202020204" pitchFamily="34" charset="0"/>
              </a:rPr>
              <a:t>Học kì I, Năm học 2023 - 2024</a:t>
            </a:r>
            <a:br>
              <a:rPr lang="vi-VN" sz="2000">
                <a:solidFill>
                  <a:schemeClr val="tx1"/>
                </a:solidFill>
                <a:latin typeface="Arial" panose="020B0604020202020204" pitchFamily="34" charset="0"/>
                <a:cs typeface="Arial" panose="020B0604020202020204" pitchFamily="34" charset="0"/>
              </a:rPr>
            </a:br>
            <a:r>
              <a:rPr lang="vi-VN" sz="2000">
                <a:solidFill>
                  <a:schemeClr val="tx1"/>
                </a:solidFill>
                <a:latin typeface="Arial" panose="020B0604020202020204" pitchFamily="34" charset="0"/>
                <a:cs typeface="Arial" panose="020B0604020202020204" pitchFamily="34" charset="0"/>
              </a:rPr>
              <a:t>Đề </a:t>
            </a:r>
            <a:r>
              <a:rPr lang="vi-VN" sz="2000" dirty="0">
                <a:solidFill>
                  <a:schemeClr val="tx1"/>
                </a:solidFill>
                <a:latin typeface="Arial" panose="020B0604020202020204" pitchFamily="34" charset="0"/>
                <a:cs typeface="Arial" panose="020B0604020202020204" pitchFamily="34" charset="0"/>
              </a:rPr>
              <a:t>tài</a:t>
            </a:r>
            <a:br>
              <a:rPr lang="vi-VN" sz="3200">
                <a:solidFill>
                  <a:schemeClr val="tx1"/>
                </a:solidFill>
                <a:latin typeface="Arial" panose="020B0604020202020204" pitchFamily="34" charset="0"/>
                <a:cs typeface="Arial" panose="020B0604020202020204" pitchFamily="34" charset="0"/>
              </a:rPr>
            </a:br>
            <a:r>
              <a:rPr lang="vi-VN" sz="3000">
                <a:solidFill>
                  <a:schemeClr val="tx1"/>
                </a:solidFill>
                <a:latin typeface="Arial" panose="020B0604020202020204" pitchFamily="34" charset="0"/>
                <a:cs typeface="Arial" panose="020B0604020202020204" pitchFamily="34" charset="0"/>
              </a:rPr>
              <a:t>“ỨNG DỤNG LARAVEL FRAMEWORK</a:t>
            </a:r>
            <a:br>
              <a:rPr lang="vi-VN" sz="3000">
                <a:solidFill>
                  <a:schemeClr val="tx1"/>
                </a:solidFill>
                <a:latin typeface="Arial" panose="020B0604020202020204" pitchFamily="34" charset="0"/>
                <a:cs typeface="Arial" panose="020B0604020202020204" pitchFamily="34" charset="0"/>
              </a:rPr>
            </a:br>
            <a:r>
              <a:rPr lang="vi-VN" sz="3000">
                <a:solidFill>
                  <a:schemeClr val="tx1"/>
                </a:solidFill>
                <a:latin typeface="Arial" panose="020B0604020202020204" pitchFamily="34" charset="0"/>
                <a:cs typeface="Arial" panose="020B0604020202020204" pitchFamily="34" charset="0"/>
              </a:rPr>
              <a:t> XÂY DỰNG WEBSITE</a:t>
            </a:r>
            <a:br>
              <a:rPr lang="vi-VN" sz="3000">
                <a:solidFill>
                  <a:schemeClr val="tx1"/>
                </a:solidFill>
                <a:latin typeface="Arial" panose="020B0604020202020204" pitchFamily="34" charset="0"/>
                <a:cs typeface="Arial" panose="020B0604020202020204" pitchFamily="34" charset="0"/>
              </a:rPr>
            </a:br>
            <a:r>
              <a:rPr lang="vi-VN" sz="3000">
                <a:solidFill>
                  <a:schemeClr val="tx1"/>
                </a:solidFill>
                <a:latin typeface="Arial" panose="020B0604020202020204" pitchFamily="34" charset="0"/>
                <a:cs typeface="Arial" panose="020B0604020202020204" pitchFamily="34" charset="0"/>
              </a:rPr>
              <a:t> GIỚI THIỆU VIỆC LÀM”</a:t>
            </a:r>
            <a:endParaRPr sz="30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1CBF045-CF20-4D4F-A230-5827F19431F6}"/>
              </a:ext>
            </a:extLst>
          </p:cNvPr>
          <p:cNvPicPr>
            <a:picLocks noChangeAspect="1"/>
          </p:cNvPicPr>
          <p:nvPr/>
        </p:nvPicPr>
        <p:blipFill>
          <a:blip r:embed="rId2"/>
          <a:stretch>
            <a:fillRect/>
          </a:stretch>
        </p:blipFill>
        <p:spPr>
          <a:xfrm>
            <a:off x="4295763" y="1009634"/>
            <a:ext cx="552473" cy="552473"/>
          </a:xfrm>
          <a:prstGeom prst="rect">
            <a:avLst/>
          </a:prstGeom>
        </p:spPr>
      </p:pic>
      <p:sp>
        <p:nvSpPr>
          <p:cNvPr id="7" name="TextBox 6">
            <a:extLst>
              <a:ext uri="{FF2B5EF4-FFF2-40B4-BE49-F238E27FC236}">
                <a16:creationId xmlns:a16="http://schemas.microsoft.com/office/drawing/2014/main" id="{3A21EA0D-2E84-1A00-FE72-3B64E06FB472}"/>
              </a:ext>
            </a:extLst>
          </p:cNvPr>
          <p:cNvSpPr txBox="1"/>
          <p:nvPr/>
        </p:nvSpPr>
        <p:spPr>
          <a:xfrm>
            <a:off x="705271" y="4118545"/>
            <a:ext cx="3111942"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sym typeface="Fugaz One"/>
              </a:rPr>
              <a:t>Giảng viên hướng dẫn</a:t>
            </a:r>
            <a:endParaRPr lang="vi-VN" sz="2000" dirty="0">
              <a:latin typeface="Arial" panose="020B0604020202020204" pitchFamily="34" charset="0"/>
              <a:cs typeface="Arial" panose="020B0604020202020204" pitchFamily="34" charset="0"/>
              <a:sym typeface="Fugaz One"/>
            </a:endParaRPr>
          </a:p>
          <a:p>
            <a:r>
              <a:rPr lang="vi-VN" sz="2000" dirty="0">
                <a:latin typeface="Arial" panose="020B0604020202020204" pitchFamily="34" charset="0"/>
                <a:cs typeface="Arial" panose="020B0604020202020204" pitchFamily="34" charset="0"/>
                <a:sym typeface="Fugaz One"/>
              </a:rPr>
              <a:t>  ThS. Phạm Minh Đương</a:t>
            </a:r>
            <a:endParaRPr lang="en-US" sz="2000" dirty="0">
              <a:latin typeface="Arial" panose="020B0604020202020204" pitchFamily="34" charset="0"/>
              <a:cs typeface="Arial" panose="020B0604020202020204" pitchFamily="34" charset="0"/>
              <a:sym typeface="Fugaz One"/>
            </a:endParaRPr>
          </a:p>
        </p:txBody>
      </p:sp>
      <p:sp>
        <p:nvSpPr>
          <p:cNvPr id="15" name="TextBox 14">
            <a:extLst>
              <a:ext uri="{FF2B5EF4-FFF2-40B4-BE49-F238E27FC236}">
                <a16:creationId xmlns:a16="http://schemas.microsoft.com/office/drawing/2014/main" id="{2E2F6158-21EB-40DC-18ED-42DAD2E80350}"/>
              </a:ext>
            </a:extLst>
          </p:cNvPr>
          <p:cNvSpPr txBox="1"/>
          <p:nvPr/>
        </p:nvSpPr>
        <p:spPr>
          <a:xfrm>
            <a:off x="5476739" y="4118545"/>
            <a:ext cx="3509679"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rPr>
              <a:t>Sinh viên thực hiện</a:t>
            </a:r>
            <a:endParaRPr lang="vi-VN" sz="2000" dirty="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Kim </a:t>
            </a:r>
            <a:r>
              <a:rPr lang="vi-VN" sz="2000" dirty="0">
                <a:latin typeface="Arial" panose="020B0604020202020204" pitchFamily="34" charset="0"/>
                <a:cs typeface="Arial" panose="020B0604020202020204" pitchFamily="34" charset="0"/>
              </a:rPr>
              <a:t>Thị Sô Phi - 110120060</a:t>
            </a:r>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4D201C8-5C4E-7EDD-152B-E05FE870D651}"/>
              </a:ext>
            </a:extLst>
          </p:cNvPr>
          <p:cNvSpPr txBox="1"/>
          <p:nvPr/>
        </p:nvSpPr>
        <p:spPr>
          <a:xfrm>
            <a:off x="2699731" y="131958"/>
            <a:ext cx="4297010" cy="877676"/>
          </a:xfrm>
          <a:prstGeom prst="rect">
            <a:avLst/>
          </a:prstGeom>
          <a:noFill/>
        </p:spPr>
        <p:txBody>
          <a:bodyPr wrap="none" rtlCol="0">
            <a:spAutoFit/>
          </a:bodyPr>
          <a:lstStyle/>
          <a:p>
            <a:pPr>
              <a:lnSpc>
                <a:spcPct val="150000"/>
              </a:lnSpc>
            </a:pPr>
            <a:r>
              <a:rPr lang="vi-VN" sz="2000" dirty="0">
                <a:latin typeface="Arial" panose="020B0604020202020204" pitchFamily="34" charset="0"/>
                <a:cs typeface="Arial" panose="020B0604020202020204" pitchFamily="34" charset="0"/>
              </a:rPr>
              <a:t>KHOA KỸ THUẬT VÀ CÔNG NGHỆ</a:t>
            </a:r>
          </a:p>
          <a:p>
            <a:pPr algn="ctr">
              <a:lnSpc>
                <a:spcPct val="150000"/>
              </a:lnSpc>
            </a:pPr>
            <a:r>
              <a:rPr lang="vi-VN" sz="1600" b="1" dirty="0">
                <a:latin typeface="Arial" panose="020B0604020202020204" pitchFamily="34" charset="0"/>
                <a:cs typeface="Arial" panose="020B0604020202020204" pitchFamily="34" charset="0"/>
              </a:rPr>
              <a:t>BỘ MÔN CÔNG NGHỆ THÔNG TIN</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968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3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Mô hình dữ liệu</a:t>
            </a:r>
            <a:endParaRPr lang="en-US" sz="2400">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925E7174-5E8E-30F1-61E4-1374A9908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1676401"/>
            <a:ext cx="4708524" cy="293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26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QUẢ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Giao diện website</a:t>
            </a:r>
            <a:endParaRPr lang="en-US" sz="2400">
              <a:latin typeface="Arial" panose="020B0604020202020204" pitchFamily="34" charset="0"/>
              <a:cs typeface="Arial" panose="020B0604020202020204" pitchFamily="34" charset="0"/>
            </a:endParaRPr>
          </a:p>
        </p:txBody>
      </p:sp>
      <p:pic>
        <p:nvPicPr>
          <p:cNvPr id="9218" name="Picture 2">
            <a:extLst>
              <a:ext uri="{FF2B5EF4-FFF2-40B4-BE49-F238E27FC236}">
                <a16:creationId xmlns:a16="http://schemas.microsoft.com/office/drawing/2014/main" id="{712BAD1E-D3B4-AF4F-438D-9D4AB14E34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46026"/>
          <a:stretch/>
        </p:blipFill>
        <p:spPr bwMode="auto">
          <a:xfrm>
            <a:off x="3337717" y="1424499"/>
            <a:ext cx="2234407" cy="339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86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QUẢ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Giao diện trang quản trị</a:t>
            </a:r>
            <a:endParaRPr lang="en-US" sz="2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7B87A20-A609-EECE-21B0-C1CFE2202787}"/>
              </a:ext>
            </a:extLst>
          </p:cNvPr>
          <p:cNvPicPr>
            <a:picLocks noChangeAspect="1"/>
          </p:cNvPicPr>
          <p:nvPr/>
        </p:nvPicPr>
        <p:blipFill>
          <a:blip r:embed="rId3"/>
          <a:stretch>
            <a:fillRect/>
          </a:stretch>
        </p:blipFill>
        <p:spPr>
          <a:xfrm>
            <a:off x="1064418" y="1424499"/>
            <a:ext cx="6858155" cy="3493137"/>
          </a:xfrm>
          <a:prstGeom prst="rect">
            <a:avLst/>
          </a:prstGeom>
        </p:spPr>
      </p:pic>
    </p:spTree>
    <p:extLst>
      <p:ext uri="{BB962C8B-B14F-4D97-AF65-F5344CB8AC3E}">
        <p14:creationId xmlns:p14="http://schemas.microsoft.com/office/powerpoint/2010/main" val="82480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QUẢ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Giao diện trang nhà tuyển dụng</a:t>
            </a:r>
            <a:endParaRPr lang="en-US" sz="2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563347B-D289-B24B-9E1D-6FE81CA311E3}"/>
              </a:ext>
            </a:extLst>
          </p:cNvPr>
          <p:cNvPicPr>
            <a:picLocks noChangeAspect="1"/>
          </p:cNvPicPr>
          <p:nvPr/>
        </p:nvPicPr>
        <p:blipFill>
          <a:blip r:embed="rId3"/>
          <a:stretch>
            <a:fillRect/>
          </a:stretch>
        </p:blipFill>
        <p:spPr>
          <a:xfrm>
            <a:off x="1350607" y="1490650"/>
            <a:ext cx="6798820" cy="3009913"/>
          </a:xfrm>
          <a:prstGeom prst="rect">
            <a:avLst/>
          </a:prstGeom>
        </p:spPr>
      </p:pic>
    </p:spTree>
    <p:extLst>
      <p:ext uri="{BB962C8B-B14F-4D97-AF65-F5344CB8AC3E}">
        <p14:creationId xmlns:p14="http://schemas.microsoft.com/office/powerpoint/2010/main" val="147579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QUẢ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4" y="864393"/>
            <a:ext cx="6900863" cy="830997"/>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Giao diện trang đăng ký và tạo CV dùng cho người tìm việc</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F5FA6A-7FCF-BCEA-C401-5529EF532BDD}"/>
              </a:ext>
            </a:extLst>
          </p:cNvPr>
          <p:cNvPicPr>
            <a:picLocks noChangeAspect="1"/>
          </p:cNvPicPr>
          <p:nvPr/>
        </p:nvPicPr>
        <p:blipFill rotWithShape="1">
          <a:blip r:embed="rId3"/>
          <a:srcRect l="23923" r="23774"/>
          <a:stretch/>
        </p:blipFill>
        <p:spPr>
          <a:xfrm>
            <a:off x="2796777" y="1924633"/>
            <a:ext cx="2850356" cy="3017216"/>
          </a:xfrm>
          <a:prstGeom prst="rect">
            <a:avLst/>
          </a:prstGeom>
        </p:spPr>
      </p:pic>
    </p:spTree>
    <p:extLst>
      <p:ext uri="{BB962C8B-B14F-4D97-AF65-F5344CB8AC3E}">
        <p14:creationId xmlns:p14="http://schemas.microsoft.com/office/powerpoint/2010/main" val="346614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5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4" y="864393"/>
            <a:ext cx="6900863"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Kết luận</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300161" y="1512485"/>
            <a:ext cx="8036719" cy="2118529"/>
          </a:xfrm>
          <a:prstGeom prst="rect">
            <a:avLst/>
          </a:prstGeom>
          <a:noFill/>
        </p:spPr>
        <p:txBody>
          <a:bodyPr wrap="square" rtlCol="0">
            <a:spAutoFit/>
          </a:bodyPr>
          <a:lstStyle/>
          <a:p>
            <a:pPr algn="just">
              <a:lnSpc>
                <a:spcPct val="150000"/>
              </a:lnSpc>
            </a:pPr>
            <a:r>
              <a:rPr lang="vi-VN">
                <a:latin typeface="Arial" panose="020B0604020202020204" pitchFamily="34" charset="0"/>
                <a:cs typeface="Arial" panose="020B0604020202020204" pitchFamily="34" charset="0"/>
              </a:rPr>
              <a:t>Về mặt kiến thức: </a:t>
            </a:r>
          </a:p>
          <a:p>
            <a:pPr algn="just">
              <a:lnSpc>
                <a:spcPct val="150000"/>
              </a:lnSpc>
            </a:pPr>
            <a:r>
              <a:rPr lang="vi-VN">
                <a:latin typeface="Arial" panose="020B0604020202020204" pitchFamily="34" charset="0"/>
                <a:cs typeface="Arial" panose="020B0604020202020204" pitchFamily="34" charset="0"/>
              </a:rPr>
              <a:t>	Hiểu được nguyên lý hoạt động của Laravel.</a:t>
            </a:r>
          </a:p>
          <a:p>
            <a:pPr algn="just">
              <a:lnSpc>
                <a:spcPct val="150000"/>
              </a:lnSpc>
            </a:pPr>
            <a:r>
              <a:rPr lang="vi-VN">
                <a:latin typeface="Arial" panose="020B0604020202020204" pitchFamily="34" charset="0"/>
                <a:cs typeface="Arial" panose="020B0604020202020204" pitchFamily="34" charset="0"/>
              </a:rPr>
              <a:t>	Hiểu được nghiệp vụ giới thiệu việc làm.</a:t>
            </a:r>
          </a:p>
          <a:p>
            <a:pPr algn="just">
              <a:lnSpc>
                <a:spcPct val="150000"/>
              </a:lnSpc>
            </a:pPr>
            <a:r>
              <a:rPr lang="vi-VN">
                <a:latin typeface="Arial" panose="020B0604020202020204" pitchFamily="34" charset="0"/>
                <a:cs typeface="Arial" panose="020B0604020202020204" pitchFamily="34" charset="0"/>
              </a:rPr>
              <a:t>Về mặt ứng dụng:</a:t>
            </a:r>
          </a:p>
          <a:p>
            <a:pPr algn="just">
              <a:lnSpc>
                <a:spcPct val="150000"/>
              </a:lnSpc>
            </a:pPr>
            <a:r>
              <a:rPr lang="vi-VN">
                <a:latin typeface="Arial" panose="020B0604020202020204" pitchFamily="34" charset="0"/>
                <a:cs typeface="Arial" panose="020B0604020202020204" pitchFamily="34" charset="0"/>
              </a:rPr>
              <a:t>	Xây dựng được website giới thiệu việc làm với các chức năng cơ bản.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112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5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4" y="864393"/>
            <a:ext cx="6900863"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Hướng phát triển</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300161" y="1512485"/>
            <a:ext cx="8036719" cy="1595309"/>
          </a:xfrm>
          <a:prstGeom prst="rect">
            <a:avLst/>
          </a:prstGeom>
          <a:noFill/>
        </p:spPr>
        <p:txBody>
          <a:bodyPr wrap="square" rtlCol="0">
            <a:spAutoFit/>
          </a:bodyPr>
          <a:lstStyle/>
          <a:p>
            <a:pPr algn="just">
              <a:lnSpc>
                <a:spcPct val="150000"/>
              </a:lnSpc>
              <a:spcBef>
                <a:spcPts val="600"/>
              </a:spcBef>
              <a:spcAft>
                <a:spcPts val="600"/>
              </a:spcAft>
            </a:pPr>
            <a:r>
              <a:rPr lang="en-US" sz="1800">
                <a:effectLst/>
                <a:latin typeface="Arial" panose="020B0604020202020204" pitchFamily="34" charset="0"/>
                <a:ea typeface="Times New Roman" panose="02020603050405020304" pitchFamily="18" charset="0"/>
                <a:cs typeface="Arial" panose="020B0604020202020204" pitchFamily="34" charset="0"/>
              </a:rPr>
              <a:t>Khắc </a:t>
            </a:r>
            <a:r>
              <a:rPr lang="vi-VN" sz="1800">
                <a:effectLst/>
                <a:latin typeface="Arial" panose="020B0604020202020204" pitchFamily="34" charset="0"/>
                <a:ea typeface="Times New Roman" panose="02020603050405020304" pitchFamily="18" charset="0"/>
                <a:cs typeface="Arial" panose="020B0604020202020204" pitchFamily="34" charset="0"/>
              </a:rPr>
              <a:t>phục những hạn chế ở trên website.</a:t>
            </a:r>
            <a:endParaRPr lang="vi-VN">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600"/>
              </a:spcBef>
              <a:spcAft>
                <a:spcPts val="600"/>
              </a:spcAft>
            </a:pPr>
            <a:r>
              <a:rPr lang="vi-VN" sz="1800">
                <a:effectLst/>
                <a:latin typeface="Arial" panose="020B0604020202020204" pitchFamily="34" charset="0"/>
                <a:ea typeface="Times New Roman" panose="02020603050405020304" pitchFamily="18" charset="0"/>
                <a:cs typeface="Arial" panose="020B0604020202020204" pitchFamily="34" charset="0"/>
              </a:rPr>
              <a:t>Thêm chức năng thống kê công việc theo ngành nghề.</a:t>
            </a:r>
          </a:p>
          <a:p>
            <a:pPr algn="just">
              <a:lnSpc>
                <a:spcPct val="150000"/>
              </a:lnSpc>
              <a:spcBef>
                <a:spcPts val="600"/>
              </a:spcBef>
              <a:spcAft>
                <a:spcPts val="600"/>
              </a:spcAft>
            </a:pPr>
            <a:r>
              <a:rPr lang="vi-VN">
                <a:latin typeface="Arial" panose="020B0604020202020204" pitchFamily="34" charset="0"/>
                <a:ea typeface="Times New Roman" panose="02020603050405020304" pitchFamily="18" charset="0"/>
                <a:cs typeface="Arial" panose="020B0604020202020204" pitchFamily="34" charset="0"/>
              </a:rPr>
              <a:t>Thêm chức năng chỉnh sửa hồ sơ xin việc cho người tìm việc.</a:t>
            </a:r>
            <a:endParaRPr lang="vi-VN" sz="180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5834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13" name="Google Shape;491;p41">
            <a:extLst>
              <a:ext uri="{FF2B5EF4-FFF2-40B4-BE49-F238E27FC236}">
                <a16:creationId xmlns:a16="http://schemas.microsoft.com/office/drawing/2014/main" id="{3833F357-1E75-55AE-0A8F-EA92A3034D0A}"/>
              </a:ext>
            </a:extLst>
          </p:cNvPr>
          <p:cNvSpPr txBox="1">
            <a:spLocks noGrp="1"/>
          </p:cNvSpPr>
          <p:nvPr>
            <p:ph type="title"/>
          </p:nvPr>
        </p:nvSpPr>
        <p:spPr>
          <a:xfrm>
            <a:off x="1133213" y="438476"/>
            <a:ext cx="67347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a:solidFill>
                  <a:schemeClr val="accent3"/>
                </a:solidFill>
                <a:latin typeface="+mn-lt"/>
              </a:rPr>
              <a:t>CHƯƠNG 4 KẾT LUẬN VÀ HƯỚNG PHÁT TRIỂN</a:t>
            </a:r>
            <a:endParaRPr sz="2800" dirty="0">
              <a:solidFill>
                <a:schemeClr val="accent3"/>
              </a:solidFill>
              <a:latin typeface="+mn-lt"/>
            </a:endParaRPr>
          </a:p>
        </p:txBody>
      </p:sp>
      <p:pic>
        <p:nvPicPr>
          <p:cNvPr id="3" name="Picture 2">
            <a:extLst>
              <a:ext uri="{FF2B5EF4-FFF2-40B4-BE49-F238E27FC236}">
                <a16:creationId xmlns:a16="http://schemas.microsoft.com/office/drawing/2014/main" id="{D991FCC7-18DC-C776-17EE-01C91C8020B9}"/>
              </a:ext>
            </a:extLst>
          </p:cNvPr>
          <p:cNvPicPr>
            <a:picLocks noChangeAspect="1"/>
          </p:cNvPicPr>
          <p:nvPr/>
        </p:nvPicPr>
        <p:blipFill>
          <a:blip r:embed="rId3"/>
          <a:stretch>
            <a:fillRect/>
          </a:stretch>
        </p:blipFill>
        <p:spPr>
          <a:xfrm>
            <a:off x="0" y="-61392"/>
            <a:ext cx="9683564" cy="5326812"/>
          </a:xfrm>
          <a:prstGeom prst="rect">
            <a:avLst/>
          </a:prstGeom>
        </p:spPr>
      </p:pic>
    </p:spTree>
    <p:extLst>
      <p:ext uri="{BB962C8B-B14F-4D97-AF65-F5344CB8AC3E}">
        <p14:creationId xmlns:p14="http://schemas.microsoft.com/office/powerpoint/2010/main" val="384043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2"/>
          <p:cNvSpPr/>
          <p:nvPr/>
        </p:nvSpPr>
        <p:spPr>
          <a:xfrm flipH="1">
            <a:off x="716610" y="1619167"/>
            <a:ext cx="750581" cy="902649"/>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99" name="Google Shape;499;p42"/>
          <p:cNvSpPr/>
          <p:nvPr/>
        </p:nvSpPr>
        <p:spPr>
          <a:xfrm flipH="1">
            <a:off x="622055" y="2960976"/>
            <a:ext cx="750581" cy="902649"/>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0" name="Google Shape;500;p42"/>
          <p:cNvSpPr/>
          <p:nvPr/>
        </p:nvSpPr>
        <p:spPr>
          <a:xfrm>
            <a:off x="1449170" y="2798460"/>
            <a:ext cx="2546152" cy="782680"/>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1" name="Google Shape;501;p42"/>
          <p:cNvSpPr/>
          <p:nvPr/>
        </p:nvSpPr>
        <p:spPr>
          <a:xfrm>
            <a:off x="4673897" y="2783411"/>
            <a:ext cx="2439047" cy="886123"/>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2" name="Google Shape;502;p42"/>
          <p:cNvSpPr/>
          <p:nvPr/>
        </p:nvSpPr>
        <p:spPr>
          <a:xfrm>
            <a:off x="4674006" y="1619173"/>
            <a:ext cx="2568933" cy="809547"/>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3" name="Google Shape;503;p42"/>
          <p:cNvSpPr/>
          <p:nvPr/>
        </p:nvSpPr>
        <p:spPr>
          <a:xfrm>
            <a:off x="713225" y="540000"/>
            <a:ext cx="7714166" cy="564300"/>
          </a:xfrm>
          <a:prstGeom prst="roundRect">
            <a:avLst>
              <a:gd name="adj" fmla="val 21057"/>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4" name="Google Shape;504;p42"/>
          <p:cNvSpPr/>
          <p:nvPr/>
        </p:nvSpPr>
        <p:spPr>
          <a:xfrm>
            <a:off x="1543793" y="1619174"/>
            <a:ext cx="2451529" cy="809547"/>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20" name="Google Shape;520;p42"/>
          <p:cNvSpPr txBox="1">
            <a:spLocks noGrp="1"/>
          </p:cNvSpPr>
          <p:nvPr>
            <p:ph type="subTitle" idx="1"/>
          </p:nvPr>
        </p:nvSpPr>
        <p:spPr>
          <a:xfrm>
            <a:off x="1578164" y="1787086"/>
            <a:ext cx="2373592" cy="4245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dirty="0">
                <a:solidFill>
                  <a:schemeClr val="tx1"/>
                </a:solidFill>
                <a:latin typeface="Arial" panose="020B0604020202020204" pitchFamily="34" charset="0"/>
                <a:cs typeface="Arial" panose="020B0604020202020204" pitchFamily="34" charset="0"/>
              </a:rPr>
              <a:t>TỔNG QUAN </a:t>
            </a:r>
            <a:endParaRPr sz="2400" dirty="0">
              <a:solidFill>
                <a:schemeClr val="tx1"/>
              </a:solidFill>
              <a:latin typeface="Arial" panose="020B0604020202020204" pitchFamily="34" charset="0"/>
              <a:cs typeface="Arial" panose="020B0604020202020204" pitchFamily="34" charset="0"/>
            </a:endParaRPr>
          </a:p>
        </p:txBody>
      </p:sp>
      <p:sp>
        <p:nvSpPr>
          <p:cNvPr id="517" name="Google Shape;517;p42"/>
          <p:cNvSpPr txBox="1">
            <a:spLocks noGrp="1"/>
          </p:cNvSpPr>
          <p:nvPr>
            <p:ph type="title"/>
          </p:nvPr>
        </p:nvSpPr>
        <p:spPr>
          <a:xfrm rot="3202">
            <a:off x="675448" y="3066123"/>
            <a:ext cx="644100" cy="49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Arial" panose="020B0604020202020204" pitchFamily="34" charset="0"/>
                <a:cs typeface="Arial" panose="020B0604020202020204" pitchFamily="34" charset="0"/>
              </a:rPr>
              <a:t>2</a:t>
            </a:r>
            <a:endParaRPr>
              <a:solidFill>
                <a:schemeClr val="tx1"/>
              </a:solidFill>
              <a:latin typeface="Arial" panose="020B0604020202020204" pitchFamily="34" charset="0"/>
              <a:cs typeface="Arial" panose="020B0604020202020204" pitchFamily="34" charset="0"/>
            </a:endParaRPr>
          </a:p>
        </p:txBody>
      </p:sp>
      <p:sp>
        <p:nvSpPr>
          <p:cNvPr id="521" name="Google Shape;521;p42"/>
          <p:cNvSpPr txBox="1">
            <a:spLocks noGrp="1"/>
          </p:cNvSpPr>
          <p:nvPr>
            <p:ph type="subTitle" idx="3"/>
          </p:nvPr>
        </p:nvSpPr>
        <p:spPr>
          <a:xfrm>
            <a:off x="4668368" y="1816050"/>
            <a:ext cx="2675407" cy="47377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HIỆN THỰC HÓA NGHIÊN CỨU</a:t>
            </a:r>
            <a:endParaRPr sz="2400" dirty="0">
              <a:solidFill>
                <a:schemeClr val="tx1"/>
              </a:solidFill>
              <a:latin typeface="Arial" panose="020B0604020202020204" pitchFamily="34" charset="0"/>
              <a:cs typeface="Arial" panose="020B0604020202020204" pitchFamily="34" charset="0"/>
            </a:endParaRPr>
          </a:p>
        </p:txBody>
      </p:sp>
      <p:sp>
        <p:nvSpPr>
          <p:cNvPr id="522" name="Google Shape;522;p42"/>
          <p:cNvSpPr txBox="1">
            <a:spLocks noGrp="1"/>
          </p:cNvSpPr>
          <p:nvPr>
            <p:ph type="subTitle" idx="4"/>
          </p:nvPr>
        </p:nvSpPr>
        <p:spPr>
          <a:xfrm>
            <a:off x="1650233" y="2798460"/>
            <a:ext cx="2264466" cy="79941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NGHIÊN CỨU </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LÝ </a:t>
            </a:r>
            <a:r>
              <a:rPr lang="vi-VN" sz="2400" dirty="0">
                <a:solidFill>
                  <a:schemeClr val="tx1"/>
                </a:solidFill>
                <a:latin typeface="Arial" panose="020B0604020202020204" pitchFamily="34" charset="0"/>
                <a:cs typeface="Arial" panose="020B0604020202020204" pitchFamily="34" charset="0"/>
              </a:rPr>
              <a:t>THUYẾT</a:t>
            </a:r>
            <a:endParaRPr sz="2400" dirty="0">
              <a:solidFill>
                <a:schemeClr val="tx1"/>
              </a:solidFill>
              <a:latin typeface="Arial" panose="020B0604020202020204" pitchFamily="34" charset="0"/>
              <a:cs typeface="Arial" panose="020B0604020202020204" pitchFamily="34" charset="0"/>
            </a:endParaRPr>
          </a:p>
        </p:txBody>
      </p:sp>
      <p:sp>
        <p:nvSpPr>
          <p:cNvPr id="523" name="Google Shape;523;p42"/>
          <p:cNvSpPr txBox="1">
            <a:spLocks noGrp="1"/>
          </p:cNvSpPr>
          <p:nvPr>
            <p:ph type="subTitle" idx="5"/>
          </p:nvPr>
        </p:nvSpPr>
        <p:spPr>
          <a:xfrm>
            <a:off x="4754520" y="2973905"/>
            <a:ext cx="2439047" cy="4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KẾT QUẢ </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NGHIÊN CỨU</a:t>
            </a:r>
            <a:endParaRPr sz="2400" dirty="0">
              <a:solidFill>
                <a:schemeClr val="tx1"/>
              </a:solidFill>
              <a:latin typeface="Arial" panose="020B0604020202020204" pitchFamily="34" charset="0"/>
              <a:cs typeface="Arial" panose="020B0604020202020204" pitchFamily="34" charset="0"/>
            </a:endParaRPr>
          </a:p>
        </p:txBody>
      </p:sp>
      <p:sp>
        <p:nvSpPr>
          <p:cNvPr id="513" name="Google Shape;513;p42"/>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tx1"/>
                </a:solidFill>
                <a:latin typeface="Arial" panose="020B0604020202020204" pitchFamily="34" charset="0"/>
                <a:cs typeface="Arial" panose="020B0604020202020204" pitchFamily="34" charset="0"/>
              </a:rPr>
              <a:t>1</a:t>
            </a:r>
            <a:endParaRPr>
              <a:solidFill>
                <a:schemeClr val="tx1"/>
              </a:solidFill>
              <a:latin typeface="Arial" panose="020B0604020202020204" pitchFamily="34" charset="0"/>
              <a:cs typeface="Arial" panose="020B0604020202020204" pitchFamily="34" charset="0"/>
            </a:endParaRPr>
          </a:p>
        </p:txBody>
      </p:sp>
      <p:sp>
        <p:nvSpPr>
          <p:cNvPr id="514" name="Google Shape;514;p42"/>
          <p:cNvSpPr txBox="1">
            <a:spLocks noGrp="1"/>
          </p:cNvSpPr>
          <p:nvPr>
            <p:ph type="title" idx="8"/>
          </p:nvPr>
        </p:nvSpPr>
        <p:spPr>
          <a:xfrm>
            <a:off x="713225" y="201651"/>
            <a:ext cx="8059300" cy="902649"/>
          </a:xfrm>
          <a:prstGeom prst="rect">
            <a:avLst/>
          </a:prstGeom>
          <a:solidFill>
            <a:schemeClr val="bg2">
              <a:lumMod val="75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vi-VN" sz="2600">
                <a:solidFill>
                  <a:schemeClr val="tx1"/>
                </a:solidFill>
                <a:latin typeface="Arial" panose="020B0604020202020204" pitchFamily="34" charset="0"/>
                <a:cs typeface="Arial" panose="020B0604020202020204" pitchFamily="34" charset="0"/>
              </a:rPr>
              <a:t>ỨNG DỤNG LARAVEL FRAMEWORK XÂY DỰNG WEBSITE GIỚI THIỆU VIỆC LÀM</a:t>
            </a:r>
            <a:endParaRPr sz="2600">
              <a:solidFill>
                <a:schemeClr val="tx1"/>
              </a:solidFill>
              <a:latin typeface="Arial" panose="020B0604020202020204" pitchFamily="34" charset="0"/>
              <a:cs typeface="Arial" panose="020B0604020202020204" pitchFamily="34" charset="0"/>
            </a:endParaRPr>
          </a:p>
        </p:txBody>
      </p:sp>
      <p:sp>
        <p:nvSpPr>
          <p:cNvPr id="6" name="Google Shape;497;p42">
            <a:extLst>
              <a:ext uri="{FF2B5EF4-FFF2-40B4-BE49-F238E27FC236}">
                <a16:creationId xmlns:a16="http://schemas.microsoft.com/office/drawing/2014/main" id="{0EB32FD8-7B0A-DDD0-45CB-D9AA452558F4}"/>
              </a:ext>
            </a:extLst>
          </p:cNvPr>
          <p:cNvSpPr/>
          <p:nvPr/>
        </p:nvSpPr>
        <p:spPr>
          <a:xfrm>
            <a:off x="7431544" y="1619166"/>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 name="Google Shape;513;p42">
            <a:extLst>
              <a:ext uri="{FF2B5EF4-FFF2-40B4-BE49-F238E27FC236}">
                <a16:creationId xmlns:a16="http://schemas.microsoft.com/office/drawing/2014/main" id="{690BBA3B-6622-38D5-CFD7-B9CB03AE32DB}"/>
              </a:ext>
            </a:extLst>
          </p:cNvPr>
          <p:cNvSpPr txBox="1">
            <a:spLocks/>
          </p:cNvSpPr>
          <p:nvPr/>
        </p:nvSpPr>
        <p:spPr>
          <a:xfrm rot="1601" flipH="1">
            <a:off x="7591288" y="1724186"/>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3</a:t>
            </a:r>
          </a:p>
        </p:txBody>
      </p:sp>
      <p:sp>
        <p:nvSpPr>
          <p:cNvPr id="8" name="Google Shape;497;p42">
            <a:extLst>
              <a:ext uri="{FF2B5EF4-FFF2-40B4-BE49-F238E27FC236}">
                <a16:creationId xmlns:a16="http://schemas.microsoft.com/office/drawing/2014/main" id="{5A6FB32E-D754-86C8-8A4D-0A6FFB4A5594}"/>
              </a:ext>
            </a:extLst>
          </p:cNvPr>
          <p:cNvSpPr/>
          <p:nvPr/>
        </p:nvSpPr>
        <p:spPr>
          <a:xfrm>
            <a:off x="7322157" y="2843477"/>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 name="Google Shape;513;p42">
            <a:extLst>
              <a:ext uri="{FF2B5EF4-FFF2-40B4-BE49-F238E27FC236}">
                <a16:creationId xmlns:a16="http://schemas.microsoft.com/office/drawing/2014/main" id="{E5A8FD5C-C7F5-77CB-1FF6-5F9662031D11}"/>
              </a:ext>
            </a:extLst>
          </p:cNvPr>
          <p:cNvSpPr txBox="1">
            <a:spLocks/>
          </p:cNvSpPr>
          <p:nvPr/>
        </p:nvSpPr>
        <p:spPr>
          <a:xfrm rot="1601" flipH="1">
            <a:off x="7481901" y="2948497"/>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4</a:t>
            </a:r>
          </a:p>
        </p:txBody>
      </p:sp>
      <p:sp>
        <p:nvSpPr>
          <p:cNvPr id="21" name="Google Shape;501;p42">
            <a:extLst>
              <a:ext uri="{FF2B5EF4-FFF2-40B4-BE49-F238E27FC236}">
                <a16:creationId xmlns:a16="http://schemas.microsoft.com/office/drawing/2014/main" id="{CD1B7BE0-7EE4-5997-95A1-AD67F7B25286}"/>
              </a:ext>
            </a:extLst>
          </p:cNvPr>
          <p:cNvSpPr/>
          <p:nvPr/>
        </p:nvSpPr>
        <p:spPr>
          <a:xfrm>
            <a:off x="2557462" y="3934983"/>
            <a:ext cx="3457575" cy="809548"/>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 name="Google Shape;523;p42">
            <a:extLst>
              <a:ext uri="{FF2B5EF4-FFF2-40B4-BE49-F238E27FC236}">
                <a16:creationId xmlns:a16="http://schemas.microsoft.com/office/drawing/2014/main" id="{F4A4054C-967B-B59D-FF00-58C2C61E5A3C}"/>
              </a:ext>
            </a:extLst>
          </p:cNvPr>
          <p:cNvSpPr txBox="1">
            <a:spLocks/>
          </p:cNvSpPr>
          <p:nvPr/>
        </p:nvSpPr>
        <p:spPr>
          <a:xfrm>
            <a:off x="2689550" y="4088903"/>
            <a:ext cx="3417304" cy="484500"/>
          </a:xfrm>
          <a:prstGeom prst="rect">
            <a:avLst/>
          </a:prstGeom>
        </p:spPr>
        <p:txBody>
          <a:bodyPr spcFirstLastPara="1" vert="horz" wrap="square" lIns="91425" tIns="91425" rIns="91425" bIns="91425" rtlCol="0" anchor="ctr" anchorCtr="0">
            <a:noAutofit/>
          </a:bodyPr>
          <a:lstStyle>
            <a:lvl1pPr marL="257175" lvl="0" indent="-257175" algn="ctr" defTabSz="342900" rtl="0" eaLnBrk="1" latinLnBrk="0" hangingPunct="1">
              <a:lnSpc>
                <a:spcPct val="100000"/>
              </a:lnSpc>
              <a:spcBef>
                <a:spcPts val="0"/>
              </a:spcBef>
              <a:spcAft>
                <a:spcPts val="0"/>
              </a:spcAft>
              <a:buClr>
                <a:schemeClr val="accent1"/>
              </a:buClr>
              <a:buSzPts val="1400"/>
              <a:buFont typeface="Wingdings 3" charset="2"/>
              <a:buNone/>
              <a:defRPr sz="1400" kern="1200">
                <a:solidFill>
                  <a:schemeClr val="tx1">
                    <a:lumMod val="75000"/>
                    <a:lumOff val="25000"/>
                  </a:schemeClr>
                </a:solidFill>
                <a:latin typeface="+mn-lt"/>
                <a:ea typeface="+mn-ea"/>
                <a:cs typeface="+mn-cs"/>
              </a:defRPr>
            </a:lvl1pPr>
            <a:lvl2pPr marL="557213" lvl="1" indent="-214313" algn="l" defTabSz="342900" rtl="0" eaLnBrk="1" latinLnBrk="0" hangingPunct="1">
              <a:lnSpc>
                <a:spcPct val="100000"/>
              </a:lnSpc>
              <a:spcBef>
                <a:spcPts val="0"/>
              </a:spcBef>
              <a:spcAft>
                <a:spcPts val="0"/>
              </a:spcAft>
              <a:buClr>
                <a:schemeClr val="accent1"/>
              </a:buClr>
              <a:buSzPts val="1400"/>
              <a:buFont typeface="Wingdings 3" charset="2"/>
              <a:buNone/>
              <a:defRPr sz="1200" kern="1200">
                <a:solidFill>
                  <a:schemeClr val="tx1">
                    <a:lumMod val="75000"/>
                    <a:lumOff val="25000"/>
                  </a:schemeClr>
                </a:solidFill>
                <a:latin typeface="+mn-lt"/>
                <a:ea typeface="+mn-ea"/>
                <a:cs typeface="+mn-cs"/>
              </a:defRPr>
            </a:lvl2pPr>
            <a:lvl3pPr marL="857250" lvl="2" indent="-171450" algn="l" defTabSz="342900" rtl="0" eaLnBrk="1" latinLnBrk="0" hangingPunct="1">
              <a:lnSpc>
                <a:spcPct val="100000"/>
              </a:lnSpc>
              <a:spcBef>
                <a:spcPts val="0"/>
              </a:spcBef>
              <a:spcAft>
                <a:spcPts val="0"/>
              </a:spcAft>
              <a:buClr>
                <a:schemeClr val="accent1"/>
              </a:buClr>
              <a:buSzPts val="1400"/>
              <a:buFont typeface="Wingdings 3" charset="2"/>
              <a:buNone/>
              <a:defRPr sz="1050" kern="1200">
                <a:solidFill>
                  <a:schemeClr val="tx1">
                    <a:lumMod val="75000"/>
                    <a:lumOff val="25000"/>
                  </a:schemeClr>
                </a:solidFill>
                <a:latin typeface="+mn-lt"/>
                <a:ea typeface="+mn-ea"/>
                <a:cs typeface="+mn-cs"/>
              </a:defRPr>
            </a:lvl3pPr>
            <a:lvl4pPr marL="1200150" lvl="3"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4pPr>
            <a:lvl5pPr marL="1543050" lvl="4"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5pPr>
            <a:lvl6pPr marL="1885950" lvl="5"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6pPr>
            <a:lvl7pPr marL="2228850" lvl="6"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7pPr>
            <a:lvl8pPr marL="2571750" lvl="7"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8pPr>
            <a:lvl9pPr marL="2914650" lvl="8"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9pPr>
          </a:lstStyle>
          <a:p>
            <a:pPr marL="0" indent="0" algn="just"/>
            <a:r>
              <a:rPr lang="vi-VN" sz="2400">
                <a:solidFill>
                  <a:schemeClr val="tx1"/>
                </a:solidFill>
                <a:latin typeface="Arial" panose="020B0604020202020204" pitchFamily="34" charset="0"/>
                <a:cs typeface="Arial" panose="020B0604020202020204" pitchFamily="34" charset="0"/>
              </a:rPr>
              <a:t>KẾT LUẬN VÀ </a:t>
            </a:r>
          </a:p>
          <a:p>
            <a:pPr marL="0" indent="0" algn="just"/>
            <a:r>
              <a:rPr lang="vi-VN" sz="2400">
                <a:solidFill>
                  <a:schemeClr val="tx1"/>
                </a:solidFill>
                <a:latin typeface="Arial" panose="020B0604020202020204" pitchFamily="34" charset="0"/>
                <a:cs typeface="Arial" panose="020B0604020202020204" pitchFamily="34" charset="0"/>
              </a:rPr>
              <a:t> HƯỚNG PHÁT TRIỂN</a:t>
            </a:r>
          </a:p>
        </p:txBody>
      </p:sp>
      <p:sp>
        <p:nvSpPr>
          <p:cNvPr id="28" name="Google Shape;497;p42">
            <a:extLst>
              <a:ext uri="{FF2B5EF4-FFF2-40B4-BE49-F238E27FC236}">
                <a16:creationId xmlns:a16="http://schemas.microsoft.com/office/drawing/2014/main" id="{83F5B41D-1A2D-4876-0E93-7A9FAE3EFAAB}"/>
              </a:ext>
            </a:extLst>
          </p:cNvPr>
          <p:cNvSpPr/>
          <p:nvPr/>
        </p:nvSpPr>
        <p:spPr>
          <a:xfrm>
            <a:off x="6112332" y="3983983"/>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9" name="Google Shape;513;p42">
            <a:extLst>
              <a:ext uri="{FF2B5EF4-FFF2-40B4-BE49-F238E27FC236}">
                <a16:creationId xmlns:a16="http://schemas.microsoft.com/office/drawing/2014/main" id="{29970D44-8457-9152-82D3-687C5F8AA4FD}"/>
              </a:ext>
            </a:extLst>
          </p:cNvPr>
          <p:cNvSpPr txBox="1">
            <a:spLocks/>
          </p:cNvSpPr>
          <p:nvPr/>
        </p:nvSpPr>
        <p:spPr>
          <a:xfrm rot="1601" flipH="1">
            <a:off x="6272076" y="4089003"/>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586038"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Lý do chọn đề tài</a:t>
            </a:r>
            <a:endParaRPr lang="en-US" sz="2400">
              <a:latin typeface="Arial" panose="020B0604020202020204" pitchFamily="34" charset="0"/>
              <a:cs typeface="Arial" panose="020B0604020202020204" pitchFamily="34" charset="0"/>
            </a:endParaRPr>
          </a:p>
        </p:txBody>
      </p:sp>
      <p:pic>
        <p:nvPicPr>
          <p:cNvPr id="1026" name="Picture 2" descr="Bí quyết tìm việc làm ở Hà Nội">
            <a:extLst>
              <a:ext uri="{FF2B5EF4-FFF2-40B4-BE49-F238E27FC236}">
                <a16:creationId xmlns:a16="http://schemas.microsoft.com/office/drawing/2014/main" id="{55D2E2FC-FB95-4E73-73AE-55C1898CF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017" y="2571750"/>
            <a:ext cx="1572046" cy="1085850"/>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Rectangle 12">
            <a:extLst>
              <a:ext uri="{FF2B5EF4-FFF2-40B4-BE49-F238E27FC236}">
                <a16:creationId xmlns:a16="http://schemas.microsoft.com/office/drawing/2014/main" id="{2689A2B5-A750-F836-D38B-A43767C0AACC}"/>
              </a:ext>
            </a:extLst>
          </p:cNvPr>
          <p:cNvSpPr/>
          <p:nvPr/>
        </p:nvSpPr>
        <p:spPr>
          <a:xfrm>
            <a:off x="1285875" y="1604451"/>
            <a:ext cx="2907506" cy="717268"/>
          </a:xfrm>
          <a:prstGeom prst="wedgeRectCallout">
            <a:avLst>
              <a:gd name="adj1" fmla="val 42082"/>
              <a:gd name="adj2" fmla="val 98634"/>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Sự phát triển của Internet</a:t>
            </a:r>
          </a:p>
        </p:txBody>
      </p:sp>
      <p:sp>
        <p:nvSpPr>
          <p:cNvPr id="14" name="Speech Bubble: Rectangle 13">
            <a:extLst>
              <a:ext uri="{FF2B5EF4-FFF2-40B4-BE49-F238E27FC236}">
                <a16:creationId xmlns:a16="http://schemas.microsoft.com/office/drawing/2014/main" id="{CEB7C8F0-DA46-6CAD-D64B-285E3E52DE35}"/>
              </a:ext>
            </a:extLst>
          </p:cNvPr>
          <p:cNvSpPr/>
          <p:nvPr/>
        </p:nvSpPr>
        <p:spPr>
          <a:xfrm>
            <a:off x="507207" y="2801584"/>
            <a:ext cx="2907506" cy="717268"/>
          </a:xfrm>
          <a:prstGeom prst="wedgeRectCallout">
            <a:avLst>
              <a:gd name="adj1" fmla="val 67881"/>
              <a:gd name="adj2" fmla="val -49765"/>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Tình hình kinh tế và việc làm hiện nay tại Việt Nam</a:t>
            </a:r>
          </a:p>
        </p:txBody>
      </p:sp>
      <p:sp>
        <p:nvSpPr>
          <p:cNvPr id="15" name="Speech Bubble: Rectangle 14">
            <a:extLst>
              <a:ext uri="{FF2B5EF4-FFF2-40B4-BE49-F238E27FC236}">
                <a16:creationId xmlns:a16="http://schemas.microsoft.com/office/drawing/2014/main" id="{776AFDA7-9338-FA4A-F7EB-BAE8ED80DBBF}"/>
              </a:ext>
            </a:extLst>
          </p:cNvPr>
          <p:cNvSpPr/>
          <p:nvPr/>
        </p:nvSpPr>
        <p:spPr>
          <a:xfrm>
            <a:off x="845344" y="3797245"/>
            <a:ext cx="2907506" cy="717268"/>
          </a:xfrm>
          <a:prstGeom prst="wedgeRectCallout">
            <a:avLst>
              <a:gd name="adj1" fmla="val 53630"/>
              <a:gd name="adj2" fmla="val -94583"/>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Khó khăn trong việc tiếp cận việc làm</a:t>
            </a:r>
          </a:p>
        </p:txBody>
      </p:sp>
      <p:sp>
        <p:nvSpPr>
          <p:cNvPr id="16" name="Speech Bubble: Rectangle 15">
            <a:extLst>
              <a:ext uri="{FF2B5EF4-FFF2-40B4-BE49-F238E27FC236}">
                <a16:creationId xmlns:a16="http://schemas.microsoft.com/office/drawing/2014/main" id="{AC4AAFF4-3DEE-41E8-DCD3-D88758853E22}"/>
              </a:ext>
            </a:extLst>
          </p:cNvPr>
          <p:cNvSpPr/>
          <p:nvPr/>
        </p:nvSpPr>
        <p:spPr>
          <a:xfrm>
            <a:off x="5453062" y="1604451"/>
            <a:ext cx="3248025" cy="717268"/>
          </a:xfrm>
          <a:prstGeom prst="wedgeRectCallout">
            <a:avLst>
              <a:gd name="adj1" fmla="val -56198"/>
              <a:gd name="adj2" fmla="val 120546"/>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Một số website tuyển dụng giả mạo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3109492"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Nội dung nghiên cứu</a:t>
            </a:r>
            <a:endParaRPr lang="en-US" sz="2400">
              <a:latin typeface="Arial" panose="020B0604020202020204" pitchFamily="34" charset="0"/>
              <a:cs typeface="Arial" panose="020B0604020202020204" pitchFamily="34" charset="0"/>
            </a:endParaRPr>
          </a:p>
        </p:txBody>
      </p:sp>
      <p:pic>
        <p:nvPicPr>
          <p:cNvPr id="1026" name="Picture 2" descr="Bí quyết tìm việc làm ở Hà Nội">
            <a:extLst>
              <a:ext uri="{FF2B5EF4-FFF2-40B4-BE49-F238E27FC236}">
                <a16:creationId xmlns:a16="http://schemas.microsoft.com/office/drawing/2014/main" id="{55D2E2FC-FB95-4E73-73AE-55C1898CF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73105">
            <a:off x="-94232" y="3902571"/>
            <a:ext cx="1572046" cy="1085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ACF51F-C07C-594A-C9E5-0BA97BDD6EC7}"/>
              </a:ext>
            </a:extLst>
          </p:cNvPr>
          <p:cNvSpPr txBox="1"/>
          <p:nvPr/>
        </p:nvSpPr>
        <p:spPr>
          <a:xfrm>
            <a:off x="892392" y="1326058"/>
            <a:ext cx="7715249" cy="2272417"/>
          </a:xfrm>
          <a:prstGeom prst="rect">
            <a:avLst/>
          </a:prstGeom>
          <a:noFill/>
        </p:spPr>
        <p:txBody>
          <a:bodyPr wrap="square">
            <a:spAutoFit/>
          </a:bodyPr>
          <a:lstStyle/>
          <a:p>
            <a:pPr marL="228600" indent="228600" algn="just">
              <a:lnSpc>
                <a:spcPct val="150000"/>
              </a:lnSpc>
              <a:spcBef>
                <a:spcPts val="600"/>
              </a:spcBef>
              <a:spcAft>
                <a:spcPts val="600"/>
              </a:spcAft>
            </a:pPr>
            <a:r>
              <a:rPr lang="en-US">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Tìm </a:t>
            </a:r>
            <a:r>
              <a:rPr lang="vi-VN">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hiểu cơ sở lý thuyết về Laravel Framework để xây dựng website giới thiệu việc làm.</a:t>
            </a:r>
            <a:endParaRPr lang="en-US">
              <a:effectLst/>
              <a:latin typeface="Arial" panose="020B0604020202020204" pitchFamily="34" charset="0"/>
              <a:ea typeface="Times New Roman" panose="02020603050405020304" pitchFamily="18" charset="0"/>
              <a:cs typeface="Arial" panose="020B0604020202020204" pitchFamily="34" charset="0"/>
            </a:endParaRPr>
          </a:p>
          <a:p>
            <a:pPr marL="228600" indent="228600" algn="just">
              <a:lnSpc>
                <a:spcPct val="150000"/>
              </a:lnSpc>
              <a:spcBef>
                <a:spcPts val="600"/>
              </a:spcBef>
              <a:spcAft>
                <a:spcPts val="600"/>
              </a:spcAft>
            </a:pPr>
            <a:r>
              <a:rPr lang="vi-VN">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Tìm hiểu cách thức hoạt động của các website giới thiệu việc làm đã có để xây dựng thêm website giới thiệu việc làm tích hợp thêm chức năng phân quyền và kiểm duyệt.</a:t>
            </a:r>
            <a:endParaRPr lang="en-US">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3855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NGHIÊN CỨU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Giới thiệu về Laravel Framework</a:t>
            </a:r>
            <a:endParaRPr lang="en-US" sz="2400">
              <a:latin typeface="Arial" panose="020B0604020202020204" pitchFamily="34" charset="0"/>
              <a:cs typeface="Arial" panose="020B0604020202020204" pitchFamily="34" charset="0"/>
            </a:endParaRPr>
          </a:p>
        </p:txBody>
      </p:sp>
      <p:pic>
        <p:nvPicPr>
          <p:cNvPr id="1026" name="Picture 2" descr="Bí quyết tìm việc làm ở Hà Nội">
            <a:extLst>
              <a:ext uri="{FF2B5EF4-FFF2-40B4-BE49-F238E27FC236}">
                <a16:creationId xmlns:a16="http://schemas.microsoft.com/office/drawing/2014/main" id="{55D2E2FC-FB95-4E73-73AE-55C1898CF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73105">
            <a:off x="-94232" y="3902571"/>
            <a:ext cx="1572046" cy="1085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6BB59-41F0-2683-1C8A-407DC222E040}"/>
              </a:ext>
            </a:extLst>
          </p:cNvPr>
          <p:cNvSpPr txBox="1"/>
          <p:nvPr/>
        </p:nvSpPr>
        <p:spPr>
          <a:xfrm>
            <a:off x="835818" y="1326058"/>
            <a:ext cx="7715250" cy="2118529"/>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Laravel là một PHP framework mã nguồn mở và miễn phí, được phát triển bởi Taylor Otwell. Laravel giúp giảm độ phức tạp của việc phát triển các ứng dụng web thông thường bằng cách cung cấp một cấu trúc và các tính năng mạnh mẽ. Laravel sử dụng mô hình thiết kế MVC để tạo ra mã nguồn linh hoạt và dễ bảo trì.</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6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NGHIÊN CỨU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Cấu trúc thư mục Laravel</a:t>
            </a:r>
            <a:endParaRPr lang="en-US" sz="240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4C2F0CFB-1E99-82C3-0904-AC1F1B7EB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835" y="1525375"/>
            <a:ext cx="1987759"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471C75A-2B19-E5C4-EAEE-F7B7E44321D0}"/>
              </a:ext>
            </a:extLst>
          </p:cNvPr>
          <p:cNvSpPr txBox="1"/>
          <p:nvPr/>
        </p:nvSpPr>
        <p:spPr>
          <a:xfrm>
            <a:off x="3178373" y="1499816"/>
            <a:ext cx="5722280" cy="2949525"/>
          </a:xfrm>
          <a:prstGeom prst="rect">
            <a:avLst/>
          </a:prstGeom>
          <a:noFill/>
        </p:spPr>
        <p:txBody>
          <a:bodyPr wrap="square">
            <a:spAutoFit/>
          </a:bodyPr>
          <a:lstStyle/>
          <a:p>
            <a:pPr marL="114300" indent="457200" algn="just">
              <a:lnSpc>
                <a:spcPct val="150000"/>
              </a:lnSpc>
            </a:pPr>
            <a:r>
              <a:rPr lang="vi-VN">
                <a:effectLst/>
                <a:latin typeface="Arial" panose="020B0604020202020204" pitchFamily="34" charset="0"/>
                <a:ea typeface="Times New Roman" panose="02020603050405020304" pitchFamily="18" charset="0"/>
                <a:cs typeface="Arial" panose="020B0604020202020204" pitchFamily="34" charset="0"/>
              </a:rPr>
              <a:t> -Thư mục app: là thư mục chủ chốt của ứng dụng, chứa các mã quan trọng, các mô hình, điều khiển viên, dịch vụ,....</a:t>
            </a:r>
            <a:endParaRPr lang="en-US">
              <a:effectLst/>
              <a:latin typeface="Arial" panose="020B0604020202020204" pitchFamily="34" charset="0"/>
              <a:ea typeface="Times New Roman" panose="02020603050405020304" pitchFamily="18" charset="0"/>
              <a:cs typeface="Arial" panose="020B0604020202020204" pitchFamily="34" charset="0"/>
            </a:endParaRPr>
          </a:p>
          <a:p>
            <a:pPr marL="114300" indent="457200" algn="just">
              <a:lnSpc>
                <a:spcPct val="150000"/>
              </a:lnSpc>
            </a:pPr>
            <a:r>
              <a:rPr lang="vi-VN">
                <a:effectLst/>
                <a:latin typeface="Arial" panose="020B0604020202020204" pitchFamily="34" charset="0"/>
                <a:ea typeface="Times New Roman" panose="02020603050405020304" pitchFamily="18" charset="0"/>
                <a:cs typeface="Arial" panose="020B0604020202020204" pitchFamily="34" charset="0"/>
              </a:rPr>
              <a:t>-Thư mục config: chứa các tệp tin cấu hình.</a:t>
            </a:r>
            <a:endParaRPr lang="en-US">
              <a:effectLst/>
              <a:latin typeface="Arial" panose="020B0604020202020204" pitchFamily="34" charset="0"/>
              <a:ea typeface="Times New Roman" panose="02020603050405020304" pitchFamily="18" charset="0"/>
              <a:cs typeface="Arial" panose="020B0604020202020204" pitchFamily="34" charset="0"/>
            </a:endParaRPr>
          </a:p>
          <a:p>
            <a:pPr marL="114300" indent="457200" algn="just">
              <a:lnSpc>
                <a:spcPct val="150000"/>
              </a:lnSpc>
            </a:pPr>
            <a:r>
              <a:rPr lang="vi-VN">
                <a:effectLst/>
                <a:latin typeface="Arial" panose="020B0604020202020204" pitchFamily="34" charset="0"/>
                <a:ea typeface="Times New Roman" panose="02020603050405020304" pitchFamily="18" charset="0"/>
                <a:cs typeface="Arial" panose="020B0604020202020204" pitchFamily="34" charset="0"/>
              </a:rPr>
              <a:t>-Thư mục database: chứa các tập cơ sở dữ liệu. </a:t>
            </a:r>
            <a:endParaRPr lang="en-US">
              <a:effectLst/>
              <a:latin typeface="Arial" panose="020B0604020202020204" pitchFamily="34" charset="0"/>
              <a:ea typeface="Times New Roman" panose="02020603050405020304" pitchFamily="18" charset="0"/>
              <a:cs typeface="Arial" panose="020B0604020202020204" pitchFamily="34" charset="0"/>
            </a:endParaRPr>
          </a:p>
          <a:p>
            <a:pPr marL="114300" indent="457200" algn="just">
              <a:lnSpc>
                <a:spcPct val="150000"/>
              </a:lnSpc>
            </a:pPr>
            <a:r>
              <a:rPr lang="vi-VN">
                <a:effectLst/>
                <a:latin typeface="Arial" panose="020B0604020202020204" pitchFamily="34" charset="0"/>
                <a:ea typeface="Times New Roman" panose="02020603050405020304" pitchFamily="18" charset="0"/>
                <a:cs typeface="Arial" panose="020B0604020202020204" pitchFamily="34" charset="0"/>
              </a:rPr>
              <a:t>-Thư mục public: chứa các tài nguyên tĩnh cho ứng dụng.</a:t>
            </a:r>
            <a:endParaRPr lang="en-US">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646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NGHIÊN CỨU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Mô hình MVC</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4" y="1424499"/>
            <a:ext cx="7620308" cy="2118529"/>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a:t>
            </a:r>
            <a:r>
              <a:rPr lang="en-US" sz="1800">
                <a:effectLst/>
                <a:latin typeface="Arial" panose="020B0604020202020204" pitchFamily="34" charset="0"/>
                <a:ea typeface="Times New Roman" panose="02020603050405020304" pitchFamily="18" charset="0"/>
                <a:cs typeface="Arial" panose="020B0604020202020204" pitchFamily="34" charset="0"/>
              </a:rPr>
              <a:t>Mô hình MVC (Model –View – Controller) là một kiến trúc phần mềm hay mô hình thiết kế được sử dụng trong kỹ thuật phần mềm. Nó giúp cho các lập trình viên tách ứng dụng của họ ra 3 thành phần khác nhau Model, View và Controller. </a:t>
            </a:r>
            <a:r>
              <a:rPr lang="en-US" sz="1800" spc="-20">
                <a:effectLst/>
                <a:latin typeface="Arial" panose="020B0604020202020204" pitchFamily="34" charset="0"/>
                <a:ea typeface="Times New Roman" panose="02020603050405020304" pitchFamily="18" charset="0"/>
                <a:cs typeface="Arial" panose="020B0604020202020204" pitchFamily="34" charset="0"/>
              </a:rPr>
              <a:t>Mỗi thành phần có một nhiệm vụ riêng biệt và độc lập với các thành phần khác </a:t>
            </a:r>
            <a:endParaRPr lang="en-US">
              <a:latin typeface="Arial" panose="020B0604020202020204" pitchFamily="34" charset="0"/>
              <a:cs typeface="Arial" panose="020B0604020202020204" pitchFamily="34" charset="0"/>
            </a:endParaRPr>
          </a:p>
        </p:txBody>
      </p:sp>
      <p:pic>
        <p:nvPicPr>
          <p:cNvPr id="5" name="Picture 2" descr="Bí quyết tìm việc làm ở Hà Nội">
            <a:extLst>
              <a:ext uri="{FF2B5EF4-FFF2-40B4-BE49-F238E27FC236}">
                <a16:creationId xmlns:a16="http://schemas.microsoft.com/office/drawing/2014/main" id="{55D2E2FC-FB95-4E73-73AE-55C1898CF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73105">
            <a:off x="-94232" y="3902571"/>
            <a:ext cx="1572046"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7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NGHIÊN CỨU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Luồng xử lý trong mô hình MVC</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3" y="1424499"/>
            <a:ext cx="8116451" cy="3693319"/>
          </a:xfrm>
          <a:prstGeom prst="rect">
            <a:avLst/>
          </a:prstGeom>
          <a:noFill/>
        </p:spPr>
        <p:txBody>
          <a:bodyPr wrap="square">
            <a:spAutoFit/>
          </a:bodyPr>
          <a:lstStyle/>
          <a:p>
            <a:pPr indent="457200" algn="just"/>
            <a:r>
              <a:rPr lang="vi-VN">
                <a:latin typeface="Arial" panose="020B0604020202020204" pitchFamily="34" charset="0"/>
                <a:ea typeface="Times New Roman" panose="02020603050405020304" pitchFamily="18" charset="0"/>
                <a:cs typeface="Arial" panose="020B0604020202020204" pitchFamily="34" charset="0"/>
              </a:rPr>
              <a:t>-</a:t>
            </a:r>
            <a:r>
              <a:rPr lang="en-US" sz="1800">
                <a:effectLst/>
                <a:latin typeface="Arial" panose="020B0604020202020204" pitchFamily="34" charset="0"/>
                <a:ea typeface="Times New Roman" panose="02020603050405020304" pitchFamily="18" charset="0"/>
                <a:cs typeface="Arial" panose="020B0604020202020204" pitchFamily="34" charset="0"/>
              </a:rPr>
              <a:t>View thông báo cho Controller về sự kiện: View gửi thông báo về sự kiện đến Controller.</a:t>
            </a:r>
          </a:p>
          <a:p>
            <a:pPr indent="457200" algn="just"/>
            <a:r>
              <a:rPr lang="vi-VN" sz="1800">
                <a:effectLst/>
                <a:latin typeface="Arial" panose="020B0604020202020204" pitchFamily="34" charset="0"/>
                <a:ea typeface="Times New Roman" panose="02020603050405020304" pitchFamily="18" charset="0"/>
                <a:cs typeface="Arial" panose="020B0604020202020204" pitchFamily="34" charset="0"/>
              </a:rPr>
              <a:t>-</a:t>
            </a:r>
            <a:r>
              <a:rPr lang="en-US" sz="1800">
                <a:effectLst/>
                <a:latin typeface="Arial" panose="020B0604020202020204" pitchFamily="34" charset="0"/>
                <a:ea typeface="Times New Roman" panose="02020603050405020304" pitchFamily="18" charset="0"/>
                <a:cs typeface="Arial" panose="020B0604020202020204" pitchFamily="34" charset="0"/>
              </a:rPr>
              <a:t>Controller xử lý sự kiện: Controller nhận thông báo và xử lý sự kiện tương ứng. Nó có thể thay đổi trạng thái của Model, yêu cầu dữ liệu mới, hoặc thậm chí chuyển hướng luồng điều khiển đến một phần khác của ứng dụng.</a:t>
            </a:r>
          </a:p>
          <a:p>
            <a:pPr indent="457200" algn="just"/>
            <a:r>
              <a:rPr lang="vi-VN" sz="1800">
                <a:effectLst/>
                <a:latin typeface="Arial" panose="020B0604020202020204" pitchFamily="34" charset="0"/>
                <a:ea typeface="Times New Roman" panose="02020603050405020304" pitchFamily="18" charset="0"/>
                <a:cs typeface="Arial" panose="020B0604020202020204" pitchFamily="34" charset="0"/>
              </a:rPr>
              <a:t>-</a:t>
            </a:r>
            <a:r>
              <a:rPr lang="en-US" sz="1800">
                <a:effectLst/>
                <a:latin typeface="Arial" panose="020B0604020202020204" pitchFamily="34" charset="0"/>
                <a:ea typeface="Times New Roman" panose="02020603050405020304" pitchFamily="18" charset="0"/>
                <a:cs typeface="Arial" panose="020B0604020202020204" pitchFamily="34" charset="0"/>
              </a:rPr>
              <a:t>Model cập nhật dữ liệu: Nếu có thay đổi cần thiết, Controller yêu cầu Model cập nhật dữ liệu hoặc thực hiện các thao tác logic kinh doanh.</a:t>
            </a:r>
          </a:p>
          <a:p>
            <a:pPr indent="457200" algn="just"/>
            <a:r>
              <a:rPr lang="vi-VN" sz="1800">
                <a:effectLst/>
                <a:latin typeface="Arial" panose="020B0604020202020204" pitchFamily="34" charset="0"/>
                <a:ea typeface="Times New Roman" panose="02020603050405020304" pitchFamily="18" charset="0"/>
                <a:cs typeface="Arial" panose="020B0604020202020204" pitchFamily="34" charset="0"/>
              </a:rPr>
              <a:t>-</a:t>
            </a:r>
            <a:r>
              <a:rPr lang="en-US" sz="1800">
                <a:effectLst/>
                <a:latin typeface="Arial" panose="020B0604020202020204" pitchFamily="34" charset="0"/>
                <a:ea typeface="Times New Roman" panose="02020603050405020304" pitchFamily="18" charset="0"/>
                <a:cs typeface="Arial" panose="020B0604020202020204" pitchFamily="34" charset="0"/>
              </a:rPr>
              <a:t>Model thông báo cho View về sự thay đổi: Nếu có thay đổi trong dữ liệu, Model thông báo cho View thông qua các cơ chế như sự kiện.</a:t>
            </a:r>
          </a:p>
          <a:p>
            <a:pPr indent="457200" algn="just"/>
            <a:r>
              <a:rPr lang="vi-VN" sz="1800">
                <a:effectLst/>
                <a:latin typeface="Arial" panose="020B0604020202020204" pitchFamily="34" charset="0"/>
                <a:ea typeface="Times New Roman" panose="02020603050405020304" pitchFamily="18" charset="0"/>
                <a:cs typeface="Arial" panose="020B0604020202020204" pitchFamily="34" charset="0"/>
              </a:rPr>
              <a:t>-</a:t>
            </a:r>
            <a:r>
              <a:rPr lang="en-US" sz="1800">
                <a:effectLst/>
                <a:latin typeface="Arial" panose="020B0604020202020204" pitchFamily="34" charset="0"/>
                <a:ea typeface="Times New Roman" panose="02020603050405020304" pitchFamily="18" charset="0"/>
                <a:cs typeface="Arial" panose="020B0604020202020204" pitchFamily="34" charset="0"/>
              </a:rPr>
              <a:t>View cập nhật hiển thị: View nhận thông báo từ Model và cập nhật giao diện người dùng để phản ánh các thay đổi trong dữ liệu.</a:t>
            </a:r>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53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3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Mô tả hệ thống và các chức năng</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414337" y="1296215"/>
            <a:ext cx="8116450" cy="872034"/>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a:t>
            </a:r>
            <a:r>
              <a:rPr lang="en-US" sz="1800">
                <a:effectLst/>
                <a:latin typeface="Arial" panose="020B0604020202020204" pitchFamily="34" charset="0"/>
                <a:ea typeface="Times New Roman" panose="02020603050405020304" pitchFamily="18" charset="0"/>
                <a:cs typeface="Arial" panose="020B0604020202020204" pitchFamily="34" charset="0"/>
              </a:rPr>
              <a:t>Hệ </a:t>
            </a:r>
            <a:r>
              <a:rPr lang="vi-VN" sz="1800">
                <a:effectLst/>
                <a:latin typeface="Arial" panose="020B0604020202020204" pitchFamily="34" charset="0"/>
                <a:ea typeface="Times New Roman" panose="02020603050405020304" pitchFamily="18" charset="0"/>
                <a:cs typeface="Arial" panose="020B0604020202020204" pitchFamily="34" charset="0"/>
              </a:rPr>
              <a:t>thống website giới thiệu việc làm gồm ba người dùng chính</a:t>
            </a:r>
          </a:p>
          <a:p>
            <a:pPr algn="just">
              <a:lnSpc>
                <a:spcPct val="150000"/>
              </a:lnSpc>
            </a:pPr>
            <a:endParaRPr lang="en-US">
              <a:latin typeface="Arial" panose="020B0604020202020204" pitchFamily="34" charset="0"/>
              <a:cs typeface="Arial" panose="020B0604020202020204" pitchFamily="34" charset="0"/>
            </a:endParaRPr>
          </a:p>
        </p:txBody>
      </p:sp>
      <p:pic>
        <p:nvPicPr>
          <p:cNvPr id="4098" name="Picture 2" descr="Admin - Free computer icons">
            <a:extLst>
              <a:ext uri="{FF2B5EF4-FFF2-40B4-BE49-F238E27FC236}">
                <a16:creationId xmlns:a16="http://schemas.microsoft.com/office/drawing/2014/main" id="{4DF73BCA-7F10-0724-446E-8D0EE0B3E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581" y="2498477"/>
            <a:ext cx="872034" cy="872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777B58-6432-8B86-B0BB-A6804F9CA3AB}"/>
              </a:ext>
            </a:extLst>
          </p:cNvPr>
          <p:cNvSpPr txBox="1"/>
          <p:nvPr/>
        </p:nvSpPr>
        <p:spPr>
          <a:xfrm>
            <a:off x="1338262" y="3370511"/>
            <a:ext cx="1562100" cy="369332"/>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Quản trị viên</a:t>
            </a:r>
            <a:endParaRPr lang="en-US">
              <a:latin typeface="Arial" panose="020B0604020202020204" pitchFamily="34" charset="0"/>
              <a:cs typeface="Arial" panose="020B0604020202020204" pitchFamily="34" charset="0"/>
            </a:endParaRPr>
          </a:p>
        </p:txBody>
      </p:sp>
      <p:pic>
        <p:nvPicPr>
          <p:cNvPr id="4102" name="Picture 6" descr="Employee - Free professions and jobs icons">
            <a:extLst>
              <a:ext uri="{FF2B5EF4-FFF2-40B4-BE49-F238E27FC236}">
                <a16:creationId xmlns:a16="http://schemas.microsoft.com/office/drawing/2014/main" id="{FDBC4AF9-0E8F-523B-877A-697483AE8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255" y="2501097"/>
            <a:ext cx="1035737" cy="10357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7B4205-AE4C-F6BC-5AE4-8F021E260493}"/>
              </a:ext>
            </a:extLst>
          </p:cNvPr>
          <p:cNvSpPr txBox="1"/>
          <p:nvPr/>
        </p:nvSpPr>
        <p:spPr>
          <a:xfrm>
            <a:off x="3648073" y="3369230"/>
            <a:ext cx="1924051" cy="369332"/>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Nhà tuyển dụng</a:t>
            </a:r>
            <a:endParaRPr lang="en-US">
              <a:latin typeface="Arial" panose="020B0604020202020204" pitchFamily="34" charset="0"/>
              <a:cs typeface="Arial" panose="020B0604020202020204" pitchFamily="34" charset="0"/>
            </a:endParaRPr>
          </a:p>
        </p:txBody>
      </p:sp>
      <p:pic>
        <p:nvPicPr>
          <p:cNvPr id="4104" name="Picture 8" descr="CV - Free people icons">
            <a:extLst>
              <a:ext uri="{FF2B5EF4-FFF2-40B4-BE49-F238E27FC236}">
                <a16:creationId xmlns:a16="http://schemas.microsoft.com/office/drawing/2014/main" id="{48410E72-C02C-2FFE-BA2C-85AC4F12F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3545" y="2434144"/>
            <a:ext cx="935086" cy="9350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4EBF7A-5A2F-65E4-42CC-D1D0D5A0FA6C}"/>
              </a:ext>
            </a:extLst>
          </p:cNvPr>
          <p:cNvSpPr txBox="1"/>
          <p:nvPr/>
        </p:nvSpPr>
        <p:spPr>
          <a:xfrm>
            <a:off x="6745582" y="3384195"/>
            <a:ext cx="1924051" cy="369332"/>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Người tìm việc</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8294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641</TotalTime>
  <Words>843</Words>
  <Application>Microsoft Office PowerPoint</Application>
  <PresentationFormat>On-screen Show (16:9)</PresentationFormat>
  <Paragraphs>79</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Wingdings 3</vt:lpstr>
      <vt:lpstr>Fugaz One</vt:lpstr>
      <vt:lpstr>Century Gothic</vt:lpstr>
      <vt:lpstr>Wisp</vt:lpstr>
      <vt:lpstr>BÁO CÁO THỰC TẬP ĐỒ ÁN CHUYÊN NGÀNH Học kì I, Năm học 2023 - 2024 Đề tài “ỨNG DỤNG LARAVEL FRAMEWORK  XÂY DỰNG WEBSITE  GIỚI THIỆU VIỆC LÀM”</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4 KẾT LUẬN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ĐỒ ÁN CƠ SỞ NGÀNH Học kì I, Năm học 2022 - 2023 Đề tài “THIẾT KẾ WEBSITE RAO VẶT CƠ BẢN”</dc:title>
  <dc:creator>SO PHI</dc:creator>
  <cp:lastModifiedBy>Kim Thi So Phi</cp:lastModifiedBy>
  <cp:revision>19</cp:revision>
  <dcterms:modified xsi:type="dcterms:W3CDTF">2024-01-18T15:32:43Z</dcterms:modified>
</cp:coreProperties>
</file>