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8"/>
  </p:notesMasterIdLst>
  <p:sldIdLst>
    <p:sldId id="313" r:id="rId2"/>
    <p:sldId id="258" r:id="rId3"/>
    <p:sldId id="257" r:id="rId4"/>
    <p:sldId id="329" r:id="rId5"/>
    <p:sldId id="330" r:id="rId6"/>
    <p:sldId id="331" r:id="rId7"/>
    <p:sldId id="332" r:id="rId8"/>
    <p:sldId id="333" r:id="rId9"/>
    <p:sldId id="342" r:id="rId10"/>
    <p:sldId id="343" r:id="rId11"/>
    <p:sldId id="334" r:id="rId12"/>
    <p:sldId id="335" r:id="rId13"/>
    <p:sldId id="336" r:id="rId14"/>
    <p:sldId id="340" r:id="rId15"/>
    <p:sldId id="341" r:id="rId16"/>
    <p:sldId id="325" r:id="rId17"/>
  </p:sldIdLst>
  <p:sldSz cx="9144000" cy="5143500" type="screen16x9"/>
  <p:notesSz cx="6858000" cy="9144000"/>
  <p:embeddedFontLst>
    <p:embeddedFont>
      <p:font typeface="Century Gothic" panose="020B0502020202020204" pitchFamily="34" charset="0"/>
      <p:regular r:id="rId19"/>
      <p:bold r:id="rId20"/>
      <p:italic r:id="rId21"/>
      <p:boldItalic r:id="rId22"/>
    </p:embeddedFont>
    <p:embeddedFont>
      <p:font typeface="Fugaz One" panose="020B0604020202020204" charset="0"/>
      <p:regular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8BCABE8-CBFC-4CEB-91CB-6FB8A012E007}">
          <p14:sldIdLst>
            <p14:sldId id="313"/>
            <p14:sldId id="258"/>
            <p14:sldId id="257"/>
            <p14:sldId id="329"/>
            <p14:sldId id="330"/>
            <p14:sldId id="331"/>
            <p14:sldId id="332"/>
            <p14:sldId id="333"/>
            <p14:sldId id="342"/>
            <p14:sldId id="343"/>
            <p14:sldId id="334"/>
            <p14:sldId id="335"/>
            <p14:sldId id="336"/>
            <p14:sldId id="340"/>
            <p14:sldId id="341"/>
            <p14:sldId id="325"/>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6A7A8A-D86F-4125-B11F-E183AD044BB6}">
  <a:tblStyle styleId="{A16A7A8A-D86F-4125-B11F-E183AD044B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44" autoAdjust="0"/>
  </p:normalViewPr>
  <p:slideViewPr>
    <p:cSldViewPr snapToGrid="0">
      <p:cViewPr varScale="1">
        <p:scale>
          <a:sx n="102" d="100"/>
          <a:sy n="102" d="100"/>
        </p:scale>
        <p:origin x="89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0a45bf7090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0a45bf709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7582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090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003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347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205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8824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892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82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953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490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9100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033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656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067837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332733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dirty="0"/>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907073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093701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9156821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192959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1468370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972326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4"/>
        <p:cNvGrpSpPr/>
        <p:nvPr/>
      </p:nvGrpSpPr>
      <p:grpSpPr>
        <a:xfrm>
          <a:off x="0" y="0"/>
          <a:ext cx="0" cy="0"/>
          <a:chOff x="0" y="0"/>
          <a:chExt cx="0" cy="0"/>
        </a:xfrm>
      </p:grpSpPr>
      <p:sp>
        <p:nvSpPr>
          <p:cNvPr id="17" name="Google Shape;17;p3"/>
          <p:cNvSpPr txBox="1">
            <a:spLocks noGrp="1"/>
          </p:cNvSpPr>
          <p:nvPr>
            <p:ph type="title"/>
          </p:nvPr>
        </p:nvSpPr>
        <p:spPr>
          <a:xfrm>
            <a:off x="2604750" y="1409700"/>
            <a:ext cx="5724300" cy="110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1596940" y="2008733"/>
            <a:ext cx="1252200" cy="988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 name="Google Shape;19;p3"/>
          <p:cNvSpPr txBox="1">
            <a:spLocks noGrp="1"/>
          </p:cNvSpPr>
          <p:nvPr>
            <p:ph type="subTitle" idx="1"/>
          </p:nvPr>
        </p:nvSpPr>
        <p:spPr>
          <a:xfrm rot="451">
            <a:off x="2287275" y="3378725"/>
            <a:ext cx="4569300" cy="429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576025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6"/>
        <p:cNvGrpSpPr/>
        <p:nvPr/>
      </p:nvGrpSpPr>
      <p:grpSpPr>
        <a:xfrm>
          <a:off x="0" y="0"/>
          <a:ext cx="0" cy="0"/>
          <a:chOff x="0" y="0"/>
          <a:chExt cx="0" cy="0"/>
        </a:xfrm>
      </p:grpSpPr>
      <p:sp>
        <p:nvSpPr>
          <p:cNvPr id="58" name="Google Shape;58;p13"/>
          <p:cNvSpPr txBox="1">
            <a:spLocks noGrp="1"/>
          </p:cNvSpPr>
          <p:nvPr>
            <p:ph type="subTitle" idx="1"/>
          </p:nvPr>
        </p:nvSpPr>
        <p:spPr>
          <a:xfrm>
            <a:off x="1543793" y="2431275"/>
            <a:ext cx="2926200" cy="48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59" name="Google Shape;59;p13"/>
          <p:cNvSpPr txBox="1">
            <a:spLocks noGrp="1"/>
          </p:cNvSpPr>
          <p:nvPr>
            <p:ph type="title" hasCustomPrompt="1"/>
          </p:nvPr>
        </p:nvSpPr>
        <p:spPr>
          <a:xfrm rot="3202">
            <a:off x="770003" y="3325189"/>
            <a:ext cx="644100" cy="494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0" name="Google Shape;60;p13"/>
          <p:cNvSpPr txBox="1">
            <a:spLocks noGrp="1"/>
          </p:cNvSpPr>
          <p:nvPr>
            <p:ph type="title" idx="2" hasCustomPrompt="1"/>
          </p:nvPr>
        </p:nvSpPr>
        <p:spPr>
          <a:xfrm>
            <a:off x="7730212" y="1724550"/>
            <a:ext cx="644100" cy="494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1" name="Google Shape;61;p13"/>
          <p:cNvSpPr txBox="1">
            <a:spLocks noGrp="1"/>
          </p:cNvSpPr>
          <p:nvPr>
            <p:ph type="subTitle" idx="3"/>
          </p:nvPr>
        </p:nvSpPr>
        <p:spPr>
          <a:xfrm>
            <a:off x="1543793" y="4022044"/>
            <a:ext cx="2926200" cy="48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62" name="Google Shape;62;p13"/>
          <p:cNvSpPr txBox="1">
            <a:spLocks noGrp="1"/>
          </p:cNvSpPr>
          <p:nvPr>
            <p:ph type="subTitle" idx="4"/>
          </p:nvPr>
        </p:nvSpPr>
        <p:spPr>
          <a:xfrm>
            <a:off x="4674007" y="4022044"/>
            <a:ext cx="2926200" cy="48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subTitle" idx="5"/>
          </p:nvPr>
        </p:nvSpPr>
        <p:spPr>
          <a:xfrm>
            <a:off x="4674007" y="2435175"/>
            <a:ext cx="2926200" cy="48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4" name="Google Shape;64;p13"/>
          <p:cNvSpPr txBox="1">
            <a:spLocks noGrp="1"/>
          </p:cNvSpPr>
          <p:nvPr>
            <p:ph type="title" idx="6" hasCustomPrompt="1"/>
          </p:nvPr>
        </p:nvSpPr>
        <p:spPr>
          <a:xfrm rot="3201">
            <a:off x="7729902" y="3325500"/>
            <a:ext cx="644400" cy="493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5" name="Google Shape;65;p13"/>
          <p:cNvSpPr txBox="1">
            <a:spLocks noGrp="1"/>
          </p:cNvSpPr>
          <p:nvPr>
            <p:ph type="title" idx="7" hasCustomPrompt="1"/>
          </p:nvPr>
        </p:nvSpPr>
        <p:spPr>
          <a:xfrm rot="1601">
            <a:off x="769839" y="1724539"/>
            <a:ext cx="644100" cy="494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6" name="Google Shape;66;p13"/>
          <p:cNvSpPr txBox="1">
            <a:spLocks noGrp="1"/>
          </p:cNvSpPr>
          <p:nvPr>
            <p:ph type="title" idx="8"/>
          </p:nvPr>
        </p:nvSpPr>
        <p:spPr>
          <a:xfrm>
            <a:off x="1204700" y="540000"/>
            <a:ext cx="6734700" cy="564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13"/>
          <p:cNvSpPr txBox="1">
            <a:spLocks noGrp="1"/>
          </p:cNvSpPr>
          <p:nvPr>
            <p:ph type="subTitle" idx="9"/>
          </p:nvPr>
        </p:nvSpPr>
        <p:spPr>
          <a:xfrm>
            <a:off x="1543725" y="1727400"/>
            <a:ext cx="2926200" cy="48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000">
                <a:latin typeface="Fugaz One"/>
                <a:ea typeface="Fugaz One"/>
                <a:cs typeface="Fugaz One"/>
                <a:sym typeface="Fugaz 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68" name="Google Shape;68;p13"/>
          <p:cNvSpPr txBox="1">
            <a:spLocks noGrp="1"/>
          </p:cNvSpPr>
          <p:nvPr>
            <p:ph type="subTitle" idx="13"/>
          </p:nvPr>
        </p:nvSpPr>
        <p:spPr>
          <a:xfrm>
            <a:off x="4674125" y="1729275"/>
            <a:ext cx="29262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000">
                <a:latin typeface="Fugaz One"/>
                <a:ea typeface="Fugaz One"/>
                <a:cs typeface="Fugaz One"/>
                <a:sym typeface="Fugaz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subTitle" idx="14"/>
          </p:nvPr>
        </p:nvSpPr>
        <p:spPr>
          <a:xfrm>
            <a:off x="1543800" y="3330150"/>
            <a:ext cx="29262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000">
                <a:latin typeface="Fugaz One"/>
                <a:ea typeface="Fugaz One"/>
                <a:cs typeface="Fugaz One"/>
                <a:sym typeface="Fugaz 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70" name="Google Shape;70;p13"/>
          <p:cNvSpPr txBox="1">
            <a:spLocks noGrp="1"/>
          </p:cNvSpPr>
          <p:nvPr>
            <p:ph type="subTitle" idx="15"/>
          </p:nvPr>
        </p:nvSpPr>
        <p:spPr>
          <a:xfrm>
            <a:off x="4674050" y="3330000"/>
            <a:ext cx="29262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000">
                <a:latin typeface="Fugaz One"/>
                <a:ea typeface="Fugaz One"/>
                <a:cs typeface="Fugaz One"/>
                <a:sym typeface="Fugaz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99115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3" name="Google Shape;23;p4"/>
          <p:cNvSpPr txBox="1">
            <a:spLocks noGrp="1"/>
          </p:cNvSpPr>
          <p:nvPr>
            <p:ph type="title"/>
          </p:nvPr>
        </p:nvSpPr>
        <p:spPr>
          <a:xfrm>
            <a:off x="1204700" y="540000"/>
            <a:ext cx="6734700" cy="564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 name="Google Shape;24;p4"/>
          <p:cNvSpPr txBox="1">
            <a:spLocks noGrp="1"/>
          </p:cNvSpPr>
          <p:nvPr>
            <p:ph type="body" idx="1"/>
          </p:nvPr>
        </p:nvSpPr>
        <p:spPr>
          <a:xfrm>
            <a:off x="720000" y="1300200"/>
            <a:ext cx="7704000" cy="3303300"/>
          </a:xfrm>
          <a:prstGeom prst="rect">
            <a:avLst/>
          </a:prstGeom>
        </p:spPr>
        <p:txBody>
          <a:bodyPr spcFirstLastPara="1" wrap="square" lIns="91425" tIns="91425" rIns="91425" bIns="91425" anchor="ctr" anchorCtr="0">
            <a:noAutofit/>
          </a:bodyPr>
          <a:lstStyle>
            <a:lvl1pPr marL="457200" lvl="0" indent="-298450" rtl="0">
              <a:spcBef>
                <a:spcPts val="0"/>
              </a:spcBef>
              <a:spcAft>
                <a:spcPts val="0"/>
              </a:spcAft>
              <a:buSzPts val="1100"/>
              <a:buAutoNum type="arabicPeriod"/>
              <a:defRPr sz="1100"/>
            </a:lvl1pPr>
            <a:lvl2pPr marL="914400" lvl="1" indent="-298450" rtl="0">
              <a:lnSpc>
                <a:spcPct val="115000"/>
              </a:lnSpc>
              <a:spcBef>
                <a:spcPts val="0"/>
              </a:spcBef>
              <a:spcAft>
                <a:spcPts val="0"/>
              </a:spcAft>
              <a:buSzPts val="1100"/>
              <a:buAutoNum type="alphaLcPeriod"/>
              <a:defRPr sz="1100"/>
            </a:lvl2pPr>
            <a:lvl3pPr marL="1371600" lvl="2" indent="-298450" rtl="0">
              <a:lnSpc>
                <a:spcPct val="115000"/>
              </a:lnSpc>
              <a:spcBef>
                <a:spcPts val="1600"/>
              </a:spcBef>
              <a:spcAft>
                <a:spcPts val="0"/>
              </a:spcAft>
              <a:buSzPts val="1100"/>
              <a:buAutoNum type="romanLcPeriod"/>
              <a:defRPr sz="1100"/>
            </a:lvl3pPr>
            <a:lvl4pPr marL="1828800" lvl="3" indent="-298450" rtl="0">
              <a:lnSpc>
                <a:spcPct val="115000"/>
              </a:lnSpc>
              <a:spcBef>
                <a:spcPts val="1600"/>
              </a:spcBef>
              <a:spcAft>
                <a:spcPts val="0"/>
              </a:spcAft>
              <a:buSzPts val="1100"/>
              <a:buAutoNum type="arabicPeriod"/>
              <a:defRPr sz="1100"/>
            </a:lvl4pPr>
            <a:lvl5pPr marL="2286000" lvl="4" indent="-298450" rtl="0">
              <a:lnSpc>
                <a:spcPct val="115000"/>
              </a:lnSpc>
              <a:spcBef>
                <a:spcPts val="1600"/>
              </a:spcBef>
              <a:spcAft>
                <a:spcPts val="0"/>
              </a:spcAft>
              <a:buSzPts val="1100"/>
              <a:buAutoNum type="alphaLcPeriod"/>
              <a:defRPr sz="1100"/>
            </a:lvl5pPr>
            <a:lvl6pPr marL="2743200" lvl="5" indent="-298450" rtl="0">
              <a:lnSpc>
                <a:spcPct val="115000"/>
              </a:lnSpc>
              <a:spcBef>
                <a:spcPts val="1600"/>
              </a:spcBef>
              <a:spcAft>
                <a:spcPts val="0"/>
              </a:spcAft>
              <a:buSzPts val="1100"/>
              <a:buAutoNum type="romanLcPeriod"/>
              <a:defRPr sz="1100"/>
            </a:lvl6pPr>
            <a:lvl7pPr marL="3200400" lvl="6" indent="-298450" rtl="0">
              <a:lnSpc>
                <a:spcPct val="115000"/>
              </a:lnSpc>
              <a:spcBef>
                <a:spcPts val="1600"/>
              </a:spcBef>
              <a:spcAft>
                <a:spcPts val="0"/>
              </a:spcAft>
              <a:buSzPts val="1100"/>
              <a:buAutoNum type="arabicPeriod"/>
              <a:defRPr sz="1100"/>
            </a:lvl7pPr>
            <a:lvl8pPr marL="3657600" lvl="7" indent="-298450" rtl="0">
              <a:lnSpc>
                <a:spcPct val="115000"/>
              </a:lnSpc>
              <a:spcBef>
                <a:spcPts val="1600"/>
              </a:spcBef>
              <a:spcAft>
                <a:spcPts val="0"/>
              </a:spcAft>
              <a:buSzPts val="1100"/>
              <a:buAutoNum type="alphaLcPeriod"/>
              <a:defRPr sz="1100"/>
            </a:lvl8pPr>
            <a:lvl9pPr marL="4114800" lvl="8" indent="-298450" rtl="0">
              <a:lnSpc>
                <a:spcPct val="115000"/>
              </a:lnSpc>
              <a:spcBef>
                <a:spcPts val="1600"/>
              </a:spcBef>
              <a:spcAft>
                <a:spcPts val="1600"/>
              </a:spcAft>
              <a:buSzPts val="1100"/>
              <a:buAutoNum type="romanLcPeriod"/>
              <a:defRPr sz="1100"/>
            </a:lvl9pPr>
          </a:lstStyle>
          <a:p>
            <a:endParaRPr/>
          </a:p>
        </p:txBody>
      </p:sp>
    </p:spTree>
    <p:extLst>
      <p:ext uri="{BB962C8B-B14F-4D97-AF65-F5344CB8AC3E}">
        <p14:creationId xmlns:p14="http://schemas.microsoft.com/office/powerpoint/2010/main" val="316919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5957019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9752209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9259321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4117627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973097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8216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642661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42737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7/12/2024</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877738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Lst>
  <p:hf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4;p31">
            <a:extLst>
              <a:ext uri="{FF2B5EF4-FFF2-40B4-BE49-F238E27FC236}">
                <a16:creationId xmlns:a16="http://schemas.microsoft.com/office/drawing/2014/main" id="{3BC0A590-6115-2724-ECF5-A56DAB3D780D}"/>
              </a:ext>
            </a:extLst>
          </p:cNvPr>
          <p:cNvSpPr txBox="1">
            <a:spLocks noGrp="1"/>
          </p:cNvSpPr>
          <p:nvPr>
            <p:ph type="title"/>
          </p:nvPr>
        </p:nvSpPr>
        <p:spPr>
          <a:xfrm>
            <a:off x="771993" y="1600558"/>
            <a:ext cx="8214425" cy="2533308"/>
          </a:xfrm>
          <a:prstGeom prst="rect">
            <a:avLst/>
          </a:prstGeom>
        </p:spPr>
        <p:txBody>
          <a:bodyPr spcFirstLastPara="1" wrap="square" lIns="91425" tIns="91425" rIns="91425" bIns="91425" anchor="t" anchorCtr="0">
            <a:noAutofit/>
          </a:bodyPr>
          <a:lstStyle/>
          <a:p>
            <a:pPr lvl="0" algn="ctr">
              <a:lnSpc>
                <a:spcPct val="150000"/>
              </a:lnSpc>
            </a:pPr>
            <a:r>
              <a:rPr lang="vi-VN" sz="2000">
                <a:solidFill>
                  <a:schemeClr val="tx1"/>
                </a:solidFill>
                <a:latin typeface="Arial" panose="020B0604020202020204" pitchFamily="34" charset="0"/>
                <a:cs typeface="Arial" panose="020B0604020202020204" pitchFamily="34" charset="0"/>
              </a:rPr>
              <a:t>BÁO CÁO ĐỒ ÁN TỐT NGHIỆP</a:t>
            </a:r>
            <a:br>
              <a:rPr lang="vi-VN" sz="2000">
                <a:solidFill>
                  <a:schemeClr val="tx1"/>
                </a:solidFill>
                <a:latin typeface="Arial" panose="020B0604020202020204" pitchFamily="34" charset="0"/>
                <a:cs typeface="Arial" panose="020B0604020202020204" pitchFamily="34" charset="0"/>
              </a:rPr>
            </a:br>
            <a:r>
              <a:rPr lang="vi-VN" sz="2000">
                <a:solidFill>
                  <a:schemeClr val="tx1"/>
                </a:solidFill>
                <a:latin typeface="Arial" panose="020B0604020202020204" pitchFamily="34" charset="0"/>
                <a:cs typeface="Arial" panose="020B0604020202020204" pitchFamily="34" charset="0"/>
              </a:rPr>
              <a:t>Đề tài</a:t>
            </a:r>
            <a:br>
              <a:rPr lang="vi-VN" sz="3200">
                <a:solidFill>
                  <a:schemeClr val="tx1"/>
                </a:solidFill>
                <a:latin typeface="Arial" panose="020B0604020202020204" pitchFamily="34" charset="0"/>
                <a:cs typeface="Arial" panose="020B0604020202020204" pitchFamily="34" charset="0"/>
              </a:rPr>
            </a:br>
            <a:r>
              <a:rPr lang="vi-VN" sz="3000">
                <a:solidFill>
                  <a:schemeClr val="tx1"/>
                </a:solidFill>
                <a:latin typeface="Arial" panose="020B0604020202020204" pitchFamily="34" charset="0"/>
                <a:cs typeface="Arial" panose="020B0604020202020204" pitchFamily="34" charset="0"/>
              </a:rPr>
              <a:t>“ỨNG DỤNG CHATGPT XÂY DỰNG CHATBOT CHO CỬA HÀNG THỜI TRANG”</a:t>
            </a:r>
            <a:endParaRPr sz="30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11CBF045-CF20-4D4F-A230-5827F19431F6}"/>
              </a:ext>
            </a:extLst>
          </p:cNvPr>
          <p:cNvPicPr>
            <a:picLocks noChangeAspect="1"/>
          </p:cNvPicPr>
          <p:nvPr/>
        </p:nvPicPr>
        <p:blipFill>
          <a:blip r:embed="rId2"/>
          <a:stretch>
            <a:fillRect/>
          </a:stretch>
        </p:blipFill>
        <p:spPr>
          <a:xfrm>
            <a:off x="4295763" y="1009634"/>
            <a:ext cx="552473" cy="552473"/>
          </a:xfrm>
          <a:prstGeom prst="rect">
            <a:avLst/>
          </a:prstGeom>
        </p:spPr>
      </p:pic>
      <p:sp>
        <p:nvSpPr>
          <p:cNvPr id="7" name="TextBox 6">
            <a:extLst>
              <a:ext uri="{FF2B5EF4-FFF2-40B4-BE49-F238E27FC236}">
                <a16:creationId xmlns:a16="http://schemas.microsoft.com/office/drawing/2014/main" id="{3A21EA0D-2E84-1A00-FE72-3B64E06FB472}"/>
              </a:ext>
            </a:extLst>
          </p:cNvPr>
          <p:cNvSpPr txBox="1"/>
          <p:nvPr/>
        </p:nvSpPr>
        <p:spPr>
          <a:xfrm>
            <a:off x="705271" y="4118545"/>
            <a:ext cx="3111942" cy="707886"/>
          </a:xfrm>
          <a:prstGeom prst="rect">
            <a:avLst/>
          </a:prstGeom>
          <a:noFill/>
        </p:spPr>
        <p:txBody>
          <a:bodyPr wrap="none" rtlCol="0">
            <a:spAutoFit/>
          </a:bodyPr>
          <a:lstStyle/>
          <a:p>
            <a:r>
              <a:rPr lang="vi-VN" sz="2000">
                <a:latin typeface="Arial" panose="020B0604020202020204" pitchFamily="34" charset="0"/>
                <a:cs typeface="Arial" panose="020B0604020202020204" pitchFamily="34" charset="0"/>
                <a:sym typeface="Fugaz One"/>
              </a:rPr>
              <a:t>Giảng viên hướng dẫn</a:t>
            </a:r>
            <a:endParaRPr lang="vi-VN" sz="2000" dirty="0">
              <a:latin typeface="Arial" panose="020B0604020202020204" pitchFamily="34" charset="0"/>
              <a:cs typeface="Arial" panose="020B0604020202020204" pitchFamily="34" charset="0"/>
              <a:sym typeface="Fugaz One"/>
            </a:endParaRPr>
          </a:p>
          <a:p>
            <a:r>
              <a:rPr lang="vi-VN" sz="2000" dirty="0">
                <a:latin typeface="Arial" panose="020B0604020202020204" pitchFamily="34" charset="0"/>
                <a:cs typeface="Arial" panose="020B0604020202020204" pitchFamily="34" charset="0"/>
                <a:sym typeface="Fugaz One"/>
              </a:rPr>
              <a:t>  ThS. Phạm Minh Đương</a:t>
            </a:r>
            <a:endParaRPr lang="en-US" sz="2000" dirty="0">
              <a:latin typeface="Arial" panose="020B0604020202020204" pitchFamily="34" charset="0"/>
              <a:cs typeface="Arial" panose="020B0604020202020204" pitchFamily="34" charset="0"/>
              <a:sym typeface="Fugaz One"/>
            </a:endParaRPr>
          </a:p>
        </p:txBody>
      </p:sp>
      <p:sp>
        <p:nvSpPr>
          <p:cNvPr id="15" name="TextBox 14">
            <a:extLst>
              <a:ext uri="{FF2B5EF4-FFF2-40B4-BE49-F238E27FC236}">
                <a16:creationId xmlns:a16="http://schemas.microsoft.com/office/drawing/2014/main" id="{2E2F6158-21EB-40DC-18ED-42DAD2E80350}"/>
              </a:ext>
            </a:extLst>
          </p:cNvPr>
          <p:cNvSpPr txBox="1"/>
          <p:nvPr/>
        </p:nvSpPr>
        <p:spPr>
          <a:xfrm>
            <a:off x="5476739" y="4118545"/>
            <a:ext cx="3509679" cy="707886"/>
          </a:xfrm>
          <a:prstGeom prst="rect">
            <a:avLst/>
          </a:prstGeom>
          <a:noFill/>
        </p:spPr>
        <p:txBody>
          <a:bodyPr wrap="none" rtlCol="0">
            <a:spAutoFit/>
          </a:bodyPr>
          <a:lstStyle/>
          <a:p>
            <a:r>
              <a:rPr lang="vi-VN" sz="2000">
                <a:latin typeface="Arial" panose="020B0604020202020204" pitchFamily="34" charset="0"/>
                <a:cs typeface="Arial" panose="020B0604020202020204" pitchFamily="34" charset="0"/>
              </a:rPr>
              <a:t>Sinh viên thực hiện</a:t>
            </a:r>
            <a:endParaRPr lang="vi-VN" sz="2000" dirty="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Kim </a:t>
            </a:r>
            <a:r>
              <a:rPr lang="vi-VN" sz="2000" dirty="0">
                <a:latin typeface="Arial" panose="020B0604020202020204" pitchFamily="34" charset="0"/>
                <a:cs typeface="Arial" panose="020B0604020202020204" pitchFamily="34" charset="0"/>
              </a:rPr>
              <a:t>Thị Sô Phi - 110120060</a:t>
            </a:r>
            <a:endParaRPr lang="en-US" sz="20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44D201C8-5C4E-7EDD-152B-E05FE870D651}"/>
              </a:ext>
            </a:extLst>
          </p:cNvPr>
          <p:cNvSpPr txBox="1"/>
          <p:nvPr/>
        </p:nvSpPr>
        <p:spPr>
          <a:xfrm>
            <a:off x="2699731" y="131958"/>
            <a:ext cx="4297010" cy="877676"/>
          </a:xfrm>
          <a:prstGeom prst="rect">
            <a:avLst/>
          </a:prstGeom>
          <a:noFill/>
        </p:spPr>
        <p:txBody>
          <a:bodyPr wrap="none" rtlCol="0">
            <a:spAutoFit/>
          </a:bodyPr>
          <a:lstStyle/>
          <a:p>
            <a:pPr>
              <a:lnSpc>
                <a:spcPct val="150000"/>
              </a:lnSpc>
            </a:pPr>
            <a:r>
              <a:rPr lang="vi-VN" sz="2000" dirty="0">
                <a:latin typeface="Arial" panose="020B0604020202020204" pitchFamily="34" charset="0"/>
                <a:cs typeface="Arial" panose="020B0604020202020204" pitchFamily="34" charset="0"/>
              </a:rPr>
              <a:t>KHOA KỸ THUẬT VÀ CÔNG NGHỆ</a:t>
            </a:r>
          </a:p>
          <a:p>
            <a:pPr algn="ctr">
              <a:lnSpc>
                <a:spcPct val="150000"/>
              </a:lnSpc>
            </a:pPr>
            <a:r>
              <a:rPr lang="vi-VN" sz="1600" b="1" dirty="0">
                <a:latin typeface="Arial" panose="020B0604020202020204" pitchFamily="34" charset="0"/>
                <a:cs typeface="Arial" panose="020B0604020202020204" pitchFamily="34" charset="0"/>
              </a:rPr>
              <a:t>BỘ MÔN CÔNG NGHỆ THÔNG TIN</a:t>
            </a: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9681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771525" y="201651"/>
            <a:ext cx="8036718"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2 CƠ SỞ LÝ THUYẾT</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1529465"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ChatGPT</a:t>
            </a:r>
            <a:endParaRPr lang="en-US" sz="240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AD9810C-77D6-F697-B180-DCA10451634C}"/>
              </a:ext>
            </a:extLst>
          </p:cNvPr>
          <p:cNvSpPr txBox="1"/>
          <p:nvPr/>
        </p:nvSpPr>
        <p:spPr>
          <a:xfrm>
            <a:off x="823144" y="1424499"/>
            <a:ext cx="7620308" cy="2118529"/>
          </a:xfrm>
          <a:prstGeom prst="rect">
            <a:avLst/>
          </a:prstGeom>
          <a:noFill/>
        </p:spPr>
        <p:txBody>
          <a:bodyPr wrap="square">
            <a:spAutoFit/>
          </a:bodyPr>
          <a:lstStyle/>
          <a:p>
            <a:pPr algn="just">
              <a:lnSpc>
                <a:spcPct val="150000"/>
              </a:lnSpc>
            </a:pPr>
            <a:r>
              <a:rPr lang="vi-VN" sz="1800">
                <a:effectLst/>
                <a:latin typeface="Arial" panose="020B0604020202020204" pitchFamily="34" charset="0"/>
                <a:ea typeface="Times New Roman" panose="02020603050405020304" pitchFamily="18" charset="0"/>
                <a:cs typeface="Arial" panose="020B0604020202020204" pitchFamily="34" charset="0"/>
              </a:rPr>
              <a:t>ChatGPT là một chatbot được phát triển bởi công ty OpenAI có trụ sở tại San Francisco, ra mắt vào tháng 11 năm 2022. ChatGPT được xây dựng dựa trên GPT-3.5, một mô hình ngôn ngữ lớn khác cũng do OpenAI phát triển, đồng thời được tinh chỉnh bằng cả hai kỹ thuật học tăng cường và học có giám sát.</a:t>
            </a:r>
            <a:endParaRPr lang="en-US">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160CD5FE-F3B3-4B7A-58BB-64067E367D56}"/>
              </a:ext>
            </a:extLst>
          </p:cNvPr>
          <p:cNvPicPr>
            <a:picLocks noChangeAspect="1"/>
          </p:cNvPicPr>
          <p:nvPr/>
        </p:nvPicPr>
        <p:blipFill>
          <a:blip r:embed="rId3"/>
          <a:stretch>
            <a:fillRect/>
          </a:stretch>
        </p:blipFill>
        <p:spPr>
          <a:xfrm>
            <a:off x="139318" y="201651"/>
            <a:ext cx="552473" cy="552473"/>
          </a:xfrm>
          <a:prstGeom prst="rect">
            <a:avLst/>
          </a:prstGeom>
        </p:spPr>
      </p:pic>
    </p:spTree>
    <p:extLst>
      <p:ext uri="{BB962C8B-B14F-4D97-AF65-F5344CB8AC3E}">
        <p14:creationId xmlns:p14="http://schemas.microsoft.com/office/powerpoint/2010/main" val="1773455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3 HIỆN THỰC HÓA NGHIÊN CỨU</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2316449"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Mô hình dữ liệu</a:t>
            </a:r>
            <a:endParaRPr lang="en-US" sz="24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856D49C-D5CB-7FCD-CFAD-F5144FC860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715" y="1098489"/>
            <a:ext cx="4454241" cy="3843360"/>
          </a:xfrm>
          <a:prstGeom prst="rect">
            <a:avLst/>
          </a:prstGeom>
        </p:spPr>
      </p:pic>
      <p:pic>
        <p:nvPicPr>
          <p:cNvPr id="7" name="Picture 6">
            <a:extLst>
              <a:ext uri="{FF2B5EF4-FFF2-40B4-BE49-F238E27FC236}">
                <a16:creationId xmlns:a16="http://schemas.microsoft.com/office/drawing/2014/main" id="{6AA00EDB-940D-14D2-8EE5-B4EC545ADC8B}"/>
              </a:ext>
            </a:extLst>
          </p:cNvPr>
          <p:cNvPicPr>
            <a:picLocks noChangeAspect="1"/>
          </p:cNvPicPr>
          <p:nvPr/>
        </p:nvPicPr>
        <p:blipFill>
          <a:blip r:embed="rId4"/>
          <a:stretch>
            <a:fillRect/>
          </a:stretch>
        </p:blipFill>
        <p:spPr>
          <a:xfrm>
            <a:off x="139318" y="201651"/>
            <a:ext cx="552473" cy="552473"/>
          </a:xfrm>
          <a:prstGeom prst="rect">
            <a:avLst/>
          </a:prstGeom>
        </p:spPr>
      </p:pic>
    </p:spTree>
    <p:extLst>
      <p:ext uri="{BB962C8B-B14F-4D97-AF65-F5344CB8AC3E}">
        <p14:creationId xmlns:p14="http://schemas.microsoft.com/office/powerpoint/2010/main" val="2250829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3 HIỆN THỰC HÓA NGHIÊN CỨU</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4025327"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Luồng xử lý cuộc trò chuyện</a:t>
            </a:r>
            <a:endParaRPr lang="en-US" sz="240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7F796975-AE86-CB3A-BA8D-C138AABC9FC5}"/>
              </a:ext>
            </a:extLst>
          </p:cNvPr>
          <p:cNvPicPr>
            <a:picLocks noChangeAspect="1"/>
          </p:cNvPicPr>
          <p:nvPr/>
        </p:nvPicPr>
        <p:blipFill rotWithShape="1">
          <a:blip r:embed="rId3"/>
          <a:srcRect l="6673" r="10767"/>
          <a:stretch/>
        </p:blipFill>
        <p:spPr bwMode="auto">
          <a:xfrm>
            <a:off x="2342983" y="1424499"/>
            <a:ext cx="4943213" cy="3507631"/>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581D5E3E-68D3-518E-F685-A343DEC5996C}"/>
              </a:ext>
            </a:extLst>
          </p:cNvPr>
          <p:cNvPicPr>
            <a:picLocks noChangeAspect="1"/>
          </p:cNvPicPr>
          <p:nvPr/>
        </p:nvPicPr>
        <p:blipFill>
          <a:blip r:embed="rId4"/>
          <a:stretch>
            <a:fillRect/>
          </a:stretch>
        </p:blipFill>
        <p:spPr>
          <a:xfrm>
            <a:off x="139318" y="201651"/>
            <a:ext cx="552473" cy="552473"/>
          </a:xfrm>
          <a:prstGeom prst="rect">
            <a:avLst/>
          </a:prstGeom>
        </p:spPr>
      </p:pic>
    </p:spTree>
    <p:extLst>
      <p:ext uri="{BB962C8B-B14F-4D97-AF65-F5344CB8AC3E}">
        <p14:creationId xmlns:p14="http://schemas.microsoft.com/office/powerpoint/2010/main" val="2876260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4 KẾT QUẢ NGHIÊN CỨU</a:t>
            </a:r>
          </a:p>
        </p:txBody>
      </p:sp>
      <p:sp>
        <p:nvSpPr>
          <p:cNvPr id="2" name="Rectangle 1">
            <a:extLst>
              <a:ext uri="{FF2B5EF4-FFF2-40B4-BE49-F238E27FC236}">
                <a16:creationId xmlns:a16="http://schemas.microsoft.com/office/drawing/2014/main" id="{932F5E33-471C-D286-7C4D-522847232D57}"/>
              </a:ext>
            </a:extLst>
          </p:cNvPr>
          <p:cNvSpPr/>
          <p:nvPr/>
        </p:nvSpPr>
        <p:spPr>
          <a:xfrm>
            <a:off x="3185410" y="2158583"/>
            <a:ext cx="2623279" cy="959370"/>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t>DEMO</a:t>
            </a:r>
            <a:endParaRPr lang="en-US"/>
          </a:p>
        </p:txBody>
      </p:sp>
      <p:pic>
        <p:nvPicPr>
          <p:cNvPr id="3" name="Picture 2">
            <a:extLst>
              <a:ext uri="{FF2B5EF4-FFF2-40B4-BE49-F238E27FC236}">
                <a16:creationId xmlns:a16="http://schemas.microsoft.com/office/drawing/2014/main" id="{B0A30C12-F42A-B9B6-4D3C-8DB7BC47C9FE}"/>
              </a:ext>
            </a:extLst>
          </p:cNvPr>
          <p:cNvPicPr>
            <a:picLocks noChangeAspect="1"/>
          </p:cNvPicPr>
          <p:nvPr/>
        </p:nvPicPr>
        <p:blipFill>
          <a:blip r:embed="rId3"/>
          <a:stretch>
            <a:fillRect/>
          </a:stretch>
        </p:blipFill>
        <p:spPr>
          <a:xfrm>
            <a:off x="139318" y="201651"/>
            <a:ext cx="552473" cy="552473"/>
          </a:xfrm>
          <a:prstGeom prst="rect">
            <a:avLst/>
          </a:prstGeom>
        </p:spPr>
      </p:pic>
    </p:spTree>
    <p:extLst>
      <p:ext uri="{BB962C8B-B14F-4D97-AF65-F5344CB8AC3E}">
        <p14:creationId xmlns:p14="http://schemas.microsoft.com/office/powerpoint/2010/main" val="579866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5 KẾT LUẬN VÀ HƯỚNG PHÁT TRIỂN</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4" y="864393"/>
            <a:ext cx="2571283"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Kết quả đạt được</a:t>
            </a:r>
            <a:endParaRPr lang="en-US" sz="240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19840CC-85DA-37E2-A7B7-738B2CE261F6}"/>
              </a:ext>
            </a:extLst>
          </p:cNvPr>
          <p:cNvSpPr txBox="1"/>
          <p:nvPr/>
        </p:nvSpPr>
        <p:spPr>
          <a:xfrm>
            <a:off x="1030338" y="1424499"/>
            <a:ext cx="8036719" cy="2118529"/>
          </a:xfrm>
          <a:prstGeom prst="rect">
            <a:avLst/>
          </a:prstGeom>
          <a:noFill/>
        </p:spPr>
        <p:txBody>
          <a:bodyPr wrap="square" rtlCol="0">
            <a:spAutoFit/>
          </a:bodyPr>
          <a:lstStyle/>
          <a:p>
            <a:pPr algn="just">
              <a:lnSpc>
                <a:spcPct val="150000"/>
              </a:lnSpc>
            </a:pPr>
            <a:r>
              <a:rPr lang="vi-VN">
                <a:latin typeface="Arial" panose="020B0604020202020204" pitchFamily="34" charset="0"/>
                <a:cs typeface="Arial" panose="020B0604020202020204" pitchFamily="34" charset="0"/>
              </a:rPr>
              <a:t>- Xây dựng website bán hàng đầy đủ chức năng cơ bản.</a:t>
            </a:r>
          </a:p>
          <a:p>
            <a:pPr algn="just">
              <a:lnSpc>
                <a:spcPct val="150000"/>
              </a:lnSpc>
            </a:pPr>
            <a:r>
              <a:rPr lang="vi-VN">
                <a:latin typeface="Arial" panose="020B0604020202020204" pitchFamily="34" charset="0"/>
                <a:cs typeface="Arial" panose="020B0604020202020204" pitchFamily="34" charset="0"/>
              </a:rPr>
              <a:t>- Chatbot có thể tư vấn cho khách hàng các thông tin liên quan đến cửa hàng và thông tin sản phẩm. Bên cạnh đó, chatbot cũng có thể làm một tư vấn viên về thời trang gởi ý khách hàng cách phối trang phục theo nhu cầu và sở thích của khách hàng.</a:t>
            </a:r>
            <a:endParaRPr lang="en-US">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D60EF1D1-1CA6-A422-46CF-CCA17F35B23E}"/>
              </a:ext>
            </a:extLst>
          </p:cNvPr>
          <p:cNvPicPr>
            <a:picLocks noChangeAspect="1"/>
          </p:cNvPicPr>
          <p:nvPr/>
        </p:nvPicPr>
        <p:blipFill>
          <a:blip r:embed="rId3"/>
          <a:stretch>
            <a:fillRect/>
          </a:stretch>
        </p:blipFill>
        <p:spPr>
          <a:xfrm>
            <a:off x="139318" y="201651"/>
            <a:ext cx="552473" cy="552473"/>
          </a:xfrm>
          <a:prstGeom prst="rect">
            <a:avLst/>
          </a:prstGeom>
        </p:spPr>
      </p:pic>
    </p:spTree>
    <p:extLst>
      <p:ext uri="{BB962C8B-B14F-4D97-AF65-F5344CB8AC3E}">
        <p14:creationId xmlns:p14="http://schemas.microsoft.com/office/powerpoint/2010/main" val="3851129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5 KẾT LUẬN VÀ HƯỚNG PHÁT TRIỂN</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1447020"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Hạn chế</a:t>
            </a:r>
            <a:endParaRPr lang="en-US" sz="240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19840CC-85DA-37E2-A7B7-738B2CE261F6}"/>
              </a:ext>
            </a:extLst>
          </p:cNvPr>
          <p:cNvSpPr txBox="1"/>
          <p:nvPr/>
        </p:nvSpPr>
        <p:spPr>
          <a:xfrm>
            <a:off x="1150259" y="1424499"/>
            <a:ext cx="7386639" cy="1384995"/>
          </a:xfrm>
          <a:prstGeom prst="rect">
            <a:avLst/>
          </a:prstGeom>
          <a:noFill/>
        </p:spPr>
        <p:txBody>
          <a:bodyPr wrap="square" rtlCol="0">
            <a:spAutoFit/>
          </a:bodyPr>
          <a:lstStyle/>
          <a:p>
            <a:pPr algn="just">
              <a:spcBef>
                <a:spcPts val="600"/>
              </a:spcBef>
              <a:spcAft>
                <a:spcPts val="600"/>
              </a:spcAft>
            </a:pPr>
            <a:r>
              <a:rPr lang="vi-VN" sz="1600">
                <a:latin typeface="Arial" panose="020B0604020202020204" pitchFamily="34" charset="0"/>
                <a:ea typeface="Times New Roman" panose="02020603050405020304" pitchFamily="18" charset="0"/>
                <a:cs typeface="Arial" panose="020B0604020202020204" pitchFamily="34" charset="0"/>
              </a:rPr>
              <a:t>- </a:t>
            </a:r>
            <a:r>
              <a:rPr lang="vi-VN" sz="1600">
                <a:effectLst/>
                <a:latin typeface="Arial" panose="020B0604020202020204" pitchFamily="34" charset="0"/>
                <a:ea typeface="Times New Roman" panose="02020603050405020304" pitchFamily="18" charset="0"/>
                <a:cs typeface="Arial" panose="020B0604020202020204" pitchFamily="34" charset="0"/>
              </a:rPr>
              <a:t>Phần dữ liệu cung cấp cho chatbot học còn làm theo quy trình thủ công chưa áp dụng được theo phương pháp tự động.</a:t>
            </a:r>
          </a:p>
          <a:p>
            <a:pPr algn="just">
              <a:spcBef>
                <a:spcPts val="600"/>
              </a:spcBef>
              <a:spcAft>
                <a:spcPts val="600"/>
              </a:spcAft>
            </a:pPr>
            <a:r>
              <a:rPr lang="vi-VN" sz="1600">
                <a:effectLst/>
                <a:latin typeface="Arial" panose="020B0604020202020204" pitchFamily="34" charset="0"/>
                <a:ea typeface="Times New Roman" panose="02020603050405020304" pitchFamily="18" charset="0"/>
                <a:cs typeface="Arial" panose="020B0604020202020204" pitchFamily="34" charset="0"/>
              </a:rPr>
              <a:t>- Website chỉ áp dụng cho hệ thống cửa hàng nhỏ.</a:t>
            </a:r>
          </a:p>
          <a:p>
            <a:pPr algn="just">
              <a:spcBef>
                <a:spcPts val="600"/>
              </a:spcBef>
              <a:spcAft>
                <a:spcPts val="600"/>
              </a:spcAft>
            </a:pPr>
            <a:r>
              <a:rPr lang="vi-VN" sz="1600">
                <a:effectLst/>
                <a:latin typeface="Arial" panose="020B0604020202020204" pitchFamily="34" charset="0"/>
                <a:ea typeface="Times New Roman" panose="02020603050405020304" pitchFamily="18" charset="0"/>
                <a:cs typeface="Arial" panose="020B0604020202020204" pitchFamily="34" charset="0"/>
              </a:rPr>
              <a:t>- Hệ thống còn cần truy cập vào máy cục bộ mới có thể hoạt động được.</a:t>
            </a:r>
          </a:p>
        </p:txBody>
      </p:sp>
      <p:sp>
        <p:nvSpPr>
          <p:cNvPr id="3" name="TextBox 2">
            <a:extLst>
              <a:ext uri="{FF2B5EF4-FFF2-40B4-BE49-F238E27FC236}">
                <a16:creationId xmlns:a16="http://schemas.microsoft.com/office/drawing/2014/main" id="{585AF9B7-BA6E-D82F-93A7-A531DE48A5F5}"/>
              </a:ext>
            </a:extLst>
          </p:cNvPr>
          <p:cNvSpPr txBox="1"/>
          <p:nvPr/>
        </p:nvSpPr>
        <p:spPr>
          <a:xfrm>
            <a:off x="771524" y="2907935"/>
            <a:ext cx="2556292"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Hướng phát triển</a:t>
            </a:r>
            <a:endParaRPr lang="en-US" sz="240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2205AB9-5BA7-2343-A24F-B156012A403D}"/>
              </a:ext>
            </a:extLst>
          </p:cNvPr>
          <p:cNvSpPr txBox="1"/>
          <p:nvPr/>
        </p:nvSpPr>
        <p:spPr>
          <a:xfrm>
            <a:off x="771524" y="3468041"/>
            <a:ext cx="7765374" cy="1384995"/>
          </a:xfrm>
          <a:prstGeom prst="rect">
            <a:avLst/>
          </a:prstGeom>
          <a:noFill/>
        </p:spPr>
        <p:txBody>
          <a:bodyPr wrap="square">
            <a:spAutoFit/>
          </a:bodyPr>
          <a:lstStyle/>
          <a:p>
            <a:pPr indent="457200" algn="just">
              <a:spcBef>
                <a:spcPts val="600"/>
              </a:spcBef>
              <a:spcAft>
                <a:spcPts val="600"/>
              </a:spcAft>
            </a:pPr>
            <a:r>
              <a:rPr lang="vi-VN" sz="1600">
                <a:effectLst/>
                <a:latin typeface="Arial" panose="020B0604020202020204" pitchFamily="34" charset="0"/>
                <a:ea typeface="Times New Roman" panose="02020603050405020304" pitchFamily="18" charset="0"/>
                <a:cs typeface="Arial" panose="020B0604020202020204" pitchFamily="34" charset="0"/>
              </a:rPr>
              <a:t>- Cấu hình lại hệ thống để triển khai lên hệ thống mạng diện rộng, giúp hệ thống có thể truy cập được qua mạng Internet.</a:t>
            </a:r>
            <a:endParaRPr lang="en-US" sz="1600">
              <a:effectLst/>
              <a:latin typeface="Arial" panose="020B0604020202020204" pitchFamily="34" charset="0"/>
              <a:ea typeface="Times New Roman" panose="02020603050405020304" pitchFamily="18" charset="0"/>
              <a:cs typeface="Arial" panose="020B0604020202020204" pitchFamily="34" charset="0"/>
            </a:endParaRPr>
          </a:p>
          <a:p>
            <a:pPr indent="457200" algn="just">
              <a:spcBef>
                <a:spcPts val="600"/>
              </a:spcBef>
              <a:spcAft>
                <a:spcPts val="600"/>
              </a:spcAft>
            </a:pPr>
            <a:r>
              <a:rPr lang="vi-VN" sz="1600">
                <a:effectLst/>
                <a:latin typeface="Arial" panose="020B0604020202020204" pitchFamily="34" charset="0"/>
                <a:ea typeface="Times New Roman" panose="02020603050405020304" pitchFamily="18" charset="0"/>
                <a:cs typeface="Arial" panose="020B0604020202020204" pitchFamily="34" charset="0"/>
              </a:rPr>
              <a:t>- Phát triển thêm chức năng gửi thông tin đơn hàng qua gmail cho khách hàng.</a:t>
            </a:r>
            <a:endParaRPr lang="en-US" sz="1600">
              <a:effectLst/>
              <a:latin typeface="Arial" panose="020B0604020202020204" pitchFamily="34" charset="0"/>
              <a:ea typeface="Times New Roman" panose="02020603050405020304" pitchFamily="18" charset="0"/>
              <a:cs typeface="Arial" panose="020B0604020202020204" pitchFamily="34" charset="0"/>
            </a:endParaRPr>
          </a:p>
          <a:p>
            <a:pPr indent="457200" algn="just">
              <a:spcBef>
                <a:spcPts val="600"/>
              </a:spcBef>
              <a:spcAft>
                <a:spcPts val="600"/>
              </a:spcAft>
            </a:pPr>
            <a:r>
              <a:rPr lang="vi-VN" sz="1600">
                <a:effectLst/>
                <a:latin typeface="Arial" panose="020B0604020202020204" pitchFamily="34" charset="0"/>
                <a:ea typeface="Times New Roman" panose="02020603050405020304" pitchFamily="18" charset="0"/>
                <a:cs typeface="Arial" panose="020B0604020202020204" pitchFamily="34" charset="0"/>
              </a:rPr>
              <a:t>- Xây dựng thêm chương trình khuyến mãi và đánh giá chất lượng sản phẩm.</a:t>
            </a:r>
            <a:endParaRPr lang="en-US" sz="160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6" name="Picture 5">
            <a:extLst>
              <a:ext uri="{FF2B5EF4-FFF2-40B4-BE49-F238E27FC236}">
                <a16:creationId xmlns:a16="http://schemas.microsoft.com/office/drawing/2014/main" id="{546A7269-F395-14DB-2313-599F81455608}"/>
              </a:ext>
            </a:extLst>
          </p:cNvPr>
          <p:cNvPicPr>
            <a:picLocks noChangeAspect="1"/>
          </p:cNvPicPr>
          <p:nvPr/>
        </p:nvPicPr>
        <p:blipFill>
          <a:blip r:embed="rId3"/>
          <a:stretch>
            <a:fillRect/>
          </a:stretch>
        </p:blipFill>
        <p:spPr>
          <a:xfrm>
            <a:off x="139318" y="201651"/>
            <a:ext cx="552473" cy="552473"/>
          </a:xfrm>
          <a:prstGeom prst="rect">
            <a:avLst/>
          </a:prstGeom>
        </p:spPr>
      </p:pic>
    </p:spTree>
    <p:extLst>
      <p:ext uri="{BB962C8B-B14F-4D97-AF65-F5344CB8AC3E}">
        <p14:creationId xmlns:p14="http://schemas.microsoft.com/office/powerpoint/2010/main" val="658341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13" name="Google Shape;491;p41">
            <a:extLst>
              <a:ext uri="{FF2B5EF4-FFF2-40B4-BE49-F238E27FC236}">
                <a16:creationId xmlns:a16="http://schemas.microsoft.com/office/drawing/2014/main" id="{3833F357-1E75-55AE-0A8F-EA92A3034D0A}"/>
              </a:ext>
            </a:extLst>
          </p:cNvPr>
          <p:cNvSpPr txBox="1">
            <a:spLocks noGrp="1"/>
          </p:cNvSpPr>
          <p:nvPr>
            <p:ph type="title"/>
          </p:nvPr>
        </p:nvSpPr>
        <p:spPr>
          <a:xfrm>
            <a:off x="1133213" y="438476"/>
            <a:ext cx="6734700" cy="5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800">
                <a:solidFill>
                  <a:schemeClr val="accent3"/>
                </a:solidFill>
                <a:latin typeface="+mn-lt"/>
              </a:rPr>
              <a:t>CHƯƠNG 4 KẾT LUẬN VÀ HƯỚNG PHÁT TRIỂN</a:t>
            </a:r>
            <a:endParaRPr sz="2800" dirty="0">
              <a:solidFill>
                <a:schemeClr val="accent3"/>
              </a:solidFill>
              <a:latin typeface="+mn-lt"/>
            </a:endParaRPr>
          </a:p>
        </p:txBody>
      </p:sp>
      <p:pic>
        <p:nvPicPr>
          <p:cNvPr id="10" name="Picture 9">
            <a:extLst>
              <a:ext uri="{FF2B5EF4-FFF2-40B4-BE49-F238E27FC236}">
                <a16:creationId xmlns:a16="http://schemas.microsoft.com/office/drawing/2014/main" id="{FAD2E983-B994-925C-9458-7E6C21506F9E}"/>
              </a:ext>
            </a:extLst>
          </p:cNvPr>
          <p:cNvPicPr>
            <a:picLocks noChangeAspect="1"/>
          </p:cNvPicPr>
          <p:nvPr/>
        </p:nvPicPr>
        <p:blipFill>
          <a:blip r:embed="rId3"/>
          <a:stretch>
            <a:fillRect/>
          </a:stretch>
        </p:blipFill>
        <p:spPr>
          <a:xfrm>
            <a:off x="0" y="-67456"/>
            <a:ext cx="9144000" cy="5291528"/>
          </a:xfrm>
          <a:prstGeom prst="rect">
            <a:avLst/>
          </a:prstGeom>
        </p:spPr>
      </p:pic>
    </p:spTree>
    <p:extLst>
      <p:ext uri="{BB962C8B-B14F-4D97-AF65-F5344CB8AC3E}">
        <p14:creationId xmlns:p14="http://schemas.microsoft.com/office/powerpoint/2010/main" val="3840433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2"/>
          <p:cNvSpPr/>
          <p:nvPr/>
        </p:nvSpPr>
        <p:spPr>
          <a:xfrm flipH="1">
            <a:off x="716610" y="1619167"/>
            <a:ext cx="750581" cy="902649"/>
          </a:xfrm>
          <a:custGeom>
            <a:avLst/>
            <a:gdLst/>
            <a:ahLst/>
            <a:cxnLst/>
            <a:rect l="l" t="t" r="r" b="b"/>
            <a:pathLst>
              <a:path w="30904" h="37169" extrusionOk="0">
                <a:moveTo>
                  <a:pt x="6843" y="1"/>
                </a:moveTo>
                <a:cubicBezTo>
                  <a:pt x="3058" y="1"/>
                  <a:pt x="1" y="3108"/>
                  <a:pt x="76" y="6918"/>
                </a:cubicBezTo>
                <a:lnTo>
                  <a:pt x="402" y="22206"/>
                </a:lnTo>
                <a:cubicBezTo>
                  <a:pt x="477" y="25891"/>
                  <a:pt x="3484" y="28823"/>
                  <a:pt x="7169" y="28823"/>
                </a:cubicBezTo>
                <a:lnTo>
                  <a:pt x="10652" y="28823"/>
                </a:lnTo>
                <a:cubicBezTo>
                  <a:pt x="10778" y="30703"/>
                  <a:pt x="10076" y="33835"/>
                  <a:pt x="5640" y="37169"/>
                </a:cubicBezTo>
                <a:cubicBezTo>
                  <a:pt x="5640" y="37169"/>
                  <a:pt x="13835" y="35991"/>
                  <a:pt x="14988" y="28823"/>
                </a:cubicBezTo>
                <a:lnTo>
                  <a:pt x="23560" y="28823"/>
                </a:lnTo>
                <a:cubicBezTo>
                  <a:pt x="27219" y="28823"/>
                  <a:pt x="30226" y="25916"/>
                  <a:pt x="30327" y="22282"/>
                </a:cubicBezTo>
                <a:lnTo>
                  <a:pt x="30778" y="6968"/>
                </a:lnTo>
                <a:cubicBezTo>
                  <a:pt x="30903" y="3159"/>
                  <a:pt x="27845" y="1"/>
                  <a:pt x="24036" y="1"/>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499" name="Google Shape;499;p42"/>
          <p:cNvSpPr/>
          <p:nvPr/>
        </p:nvSpPr>
        <p:spPr>
          <a:xfrm flipH="1">
            <a:off x="622055" y="2960976"/>
            <a:ext cx="750581" cy="902649"/>
          </a:xfrm>
          <a:custGeom>
            <a:avLst/>
            <a:gdLst/>
            <a:ahLst/>
            <a:cxnLst/>
            <a:rect l="l" t="t" r="r" b="b"/>
            <a:pathLst>
              <a:path w="30904" h="37169" extrusionOk="0">
                <a:moveTo>
                  <a:pt x="6843" y="1"/>
                </a:moveTo>
                <a:cubicBezTo>
                  <a:pt x="3058" y="1"/>
                  <a:pt x="1" y="3108"/>
                  <a:pt x="76" y="6918"/>
                </a:cubicBezTo>
                <a:lnTo>
                  <a:pt x="402" y="22206"/>
                </a:lnTo>
                <a:cubicBezTo>
                  <a:pt x="477" y="25891"/>
                  <a:pt x="3484" y="28823"/>
                  <a:pt x="7169" y="28823"/>
                </a:cubicBezTo>
                <a:lnTo>
                  <a:pt x="10652" y="28823"/>
                </a:lnTo>
                <a:cubicBezTo>
                  <a:pt x="10778" y="30703"/>
                  <a:pt x="10076" y="33835"/>
                  <a:pt x="5640" y="37169"/>
                </a:cubicBezTo>
                <a:cubicBezTo>
                  <a:pt x="5640" y="37169"/>
                  <a:pt x="13835" y="35991"/>
                  <a:pt x="14988" y="28823"/>
                </a:cubicBezTo>
                <a:lnTo>
                  <a:pt x="23560" y="28823"/>
                </a:lnTo>
                <a:cubicBezTo>
                  <a:pt x="27219" y="28823"/>
                  <a:pt x="30226" y="25916"/>
                  <a:pt x="30327" y="22282"/>
                </a:cubicBezTo>
                <a:lnTo>
                  <a:pt x="30778" y="6968"/>
                </a:lnTo>
                <a:cubicBezTo>
                  <a:pt x="30903" y="3159"/>
                  <a:pt x="27845" y="1"/>
                  <a:pt x="24036" y="1"/>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500" name="Google Shape;500;p42"/>
          <p:cNvSpPr/>
          <p:nvPr/>
        </p:nvSpPr>
        <p:spPr>
          <a:xfrm>
            <a:off x="1449170" y="2798460"/>
            <a:ext cx="2546152" cy="782680"/>
          </a:xfrm>
          <a:prstGeom prst="roundRect">
            <a:avLst>
              <a:gd name="adj" fmla="val 24702"/>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501" name="Google Shape;501;p42"/>
          <p:cNvSpPr/>
          <p:nvPr/>
        </p:nvSpPr>
        <p:spPr>
          <a:xfrm>
            <a:off x="4673897" y="2783411"/>
            <a:ext cx="2439047" cy="886123"/>
          </a:xfrm>
          <a:prstGeom prst="roundRect">
            <a:avLst>
              <a:gd name="adj" fmla="val 24702"/>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502" name="Google Shape;502;p42"/>
          <p:cNvSpPr/>
          <p:nvPr/>
        </p:nvSpPr>
        <p:spPr>
          <a:xfrm>
            <a:off x="4674006" y="1619173"/>
            <a:ext cx="2568933" cy="809547"/>
          </a:xfrm>
          <a:prstGeom prst="roundRect">
            <a:avLst>
              <a:gd name="adj" fmla="val 24702"/>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503" name="Google Shape;503;p42"/>
          <p:cNvSpPr/>
          <p:nvPr/>
        </p:nvSpPr>
        <p:spPr>
          <a:xfrm>
            <a:off x="1147940" y="0"/>
            <a:ext cx="7714166" cy="966866"/>
          </a:xfrm>
          <a:prstGeom prst="roundRect">
            <a:avLst>
              <a:gd name="adj" fmla="val 22237"/>
            </a:avLst>
          </a:prstGeom>
          <a:solidFill>
            <a:schemeClr val="bg2">
              <a:lumMod val="75000"/>
            </a:schemeClr>
          </a:solidFill>
          <a:ln>
            <a:noFill/>
          </a:ln>
        </p:spPr>
        <p:txBody>
          <a:bodyPr spcFirstLastPara="1" wrap="square" lIns="91425" tIns="91425" rIns="91425" bIns="91425" anchor="ctr" anchorCtr="0">
            <a:noAutofit/>
          </a:bodyPr>
          <a:lstStyle/>
          <a:p>
            <a:pPr algn="ctr"/>
            <a:r>
              <a:rPr lang="vi-VN" sz="2400">
                <a:solidFill>
                  <a:schemeClr val="tx1"/>
                </a:solidFill>
                <a:latin typeface="Arial" panose="020B0604020202020204" pitchFamily="34" charset="0"/>
                <a:cs typeface="Arial" panose="020B0604020202020204" pitchFamily="34" charset="0"/>
              </a:rPr>
              <a:t>ỨNG DỤNG CHATGPT XÂY DỰNG CHATBOT CHO </a:t>
            </a:r>
          </a:p>
          <a:p>
            <a:pPr algn="ctr"/>
            <a:r>
              <a:rPr lang="vi-VN" sz="2400">
                <a:solidFill>
                  <a:schemeClr val="tx1"/>
                </a:solidFill>
                <a:latin typeface="Arial" panose="020B0604020202020204" pitchFamily="34" charset="0"/>
                <a:cs typeface="Arial" panose="020B0604020202020204" pitchFamily="34" charset="0"/>
              </a:rPr>
              <a:t>CỬA HÀNG THỜI TRANG</a:t>
            </a:r>
          </a:p>
          <a:p>
            <a:pPr marL="0" lvl="0" indent="0" algn="l" rtl="0">
              <a:spcBef>
                <a:spcPts val="0"/>
              </a:spcBef>
              <a:spcAft>
                <a:spcPts val="0"/>
              </a:spcAft>
              <a:buNone/>
            </a:pPr>
            <a:endParaRPr b="1">
              <a:latin typeface="Arial" panose="020B0604020202020204" pitchFamily="34" charset="0"/>
              <a:cs typeface="Arial" panose="020B0604020202020204" pitchFamily="34" charset="0"/>
            </a:endParaRPr>
          </a:p>
        </p:txBody>
      </p:sp>
      <p:sp>
        <p:nvSpPr>
          <p:cNvPr id="504" name="Google Shape;504;p42"/>
          <p:cNvSpPr/>
          <p:nvPr/>
        </p:nvSpPr>
        <p:spPr>
          <a:xfrm>
            <a:off x="1543793" y="1619174"/>
            <a:ext cx="2451529" cy="809547"/>
          </a:xfrm>
          <a:prstGeom prst="roundRect">
            <a:avLst>
              <a:gd name="adj" fmla="val 24702"/>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520" name="Google Shape;520;p42"/>
          <p:cNvSpPr txBox="1">
            <a:spLocks noGrp="1"/>
          </p:cNvSpPr>
          <p:nvPr>
            <p:ph type="subTitle" idx="1"/>
          </p:nvPr>
        </p:nvSpPr>
        <p:spPr>
          <a:xfrm>
            <a:off x="1578164" y="1787086"/>
            <a:ext cx="2373592" cy="42455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sz="2400">
                <a:solidFill>
                  <a:schemeClr val="tx1"/>
                </a:solidFill>
                <a:latin typeface="Arial" panose="020B0604020202020204" pitchFamily="34" charset="0"/>
                <a:cs typeface="Arial" panose="020B0604020202020204" pitchFamily="34" charset="0"/>
              </a:rPr>
              <a:t>ĐẶT VẤN ĐỀ</a:t>
            </a:r>
            <a:endParaRPr sz="2400" dirty="0">
              <a:solidFill>
                <a:schemeClr val="tx1"/>
              </a:solidFill>
              <a:latin typeface="Arial" panose="020B0604020202020204" pitchFamily="34" charset="0"/>
              <a:cs typeface="Arial" panose="020B0604020202020204" pitchFamily="34" charset="0"/>
            </a:endParaRPr>
          </a:p>
        </p:txBody>
      </p:sp>
      <p:sp>
        <p:nvSpPr>
          <p:cNvPr id="517" name="Google Shape;517;p42"/>
          <p:cNvSpPr txBox="1">
            <a:spLocks noGrp="1"/>
          </p:cNvSpPr>
          <p:nvPr>
            <p:ph type="title"/>
          </p:nvPr>
        </p:nvSpPr>
        <p:spPr>
          <a:xfrm rot="3202">
            <a:off x="675448" y="3066123"/>
            <a:ext cx="644100" cy="49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tx1"/>
                </a:solidFill>
                <a:latin typeface="Arial" panose="020B0604020202020204" pitchFamily="34" charset="0"/>
                <a:cs typeface="Arial" panose="020B0604020202020204" pitchFamily="34" charset="0"/>
              </a:rPr>
              <a:t>2</a:t>
            </a:r>
            <a:endParaRPr>
              <a:solidFill>
                <a:schemeClr val="tx1"/>
              </a:solidFill>
              <a:latin typeface="Arial" panose="020B0604020202020204" pitchFamily="34" charset="0"/>
              <a:cs typeface="Arial" panose="020B0604020202020204" pitchFamily="34" charset="0"/>
            </a:endParaRPr>
          </a:p>
        </p:txBody>
      </p:sp>
      <p:sp>
        <p:nvSpPr>
          <p:cNvPr id="521" name="Google Shape;521;p42"/>
          <p:cNvSpPr txBox="1">
            <a:spLocks noGrp="1"/>
          </p:cNvSpPr>
          <p:nvPr>
            <p:ph type="subTitle" idx="3"/>
          </p:nvPr>
        </p:nvSpPr>
        <p:spPr>
          <a:xfrm>
            <a:off x="4668368" y="1816050"/>
            <a:ext cx="2675407" cy="473773"/>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sz="2400">
                <a:solidFill>
                  <a:schemeClr val="tx1"/>
                </a:solidFill>
                <a:latin typeface="Arial" panose="020B0604020202020204" pitchFamily="34" charset="0"/>
                <a:cs typeface="Arial" panose="020B0604020202020204" pitchFamily="34" charset="0"/>
              </a:rPr>
              <a:t>HIỆN THỰC HÓA NGHIÊN CỨU</a:t>
            </a:r>
            <a:endParaRPr sz="2400" dirty="0">
              <a:solidFill>
                <a:schemeClr val="tx1"/>
              </a:solidFill>
              <a:latin typeface="Arial" panose="020B0604020202020204" pitchFamily="34" charset="0"/>
              <a:cs typeface="Arial" panose="020B0604020202020204" pitchFamily="34" charset="0"/>
            </a:endParaRPr>
          </a:p>
        </p:txBody>
      </p:sp>
      <p:sp>
        <p:nvSpPr>
          <p:cNvPr id="522" name="Google Shape;522;p42"/>
          <p:cNvSpPr txBox="1">
            <a:spLocks noGrp="1"/>
          </p:cNvSpPr>
          <p:nvPr>
            <p:ph type="subTitle" idx="4"/>
          </p:nvPr>
        </p:nvSpPr>
        <p:spPr>
          <a:xfrm>
            <a:off x="1650233" y="2798460"/>
            <a:ext cx="2264466" cy="79941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sz="2400">
                <a:solidFill>
                  <a:schemeClr val="tx1"/>
                </a:solidFill>
                <a:latin typeface="Arial" panose="020B0604020202020204" pitchFamily="34" charset="0"/>
                <a:cs typeface="Arial" panose="020B0604020202020204" pitchFamily="34" charset="0"/>
              </a:rPr>
              <a:t>CƠ SỞ</a:t>
            </a:r>
          </a:p>
          <a:p>
            <a:pPr marL="0" lvl="0" indent="0" algn="just" rtl="0">
              <a:spcBef>
                <a:spcPts val="0"/>
              </a:spcBef>
              <a:spcAft>
                <a:spcPts val="0"/>
              </a:spcAft>
              <a:buNone/>
            </a:pPr>
            <a:r>
              <a:rPr lang="vi-VN" sz="2400">
                <a:solidFill>
                  <a:schemeClr val="tx1"/>
                </a:solidFill>
                <a:latin typeface="Arial" panose="020B0604020202020204" pitchFamily="34" charset="0"/>
                <a:cs typeface="Arial" panose="020B0604020202020204" pitchFamily="34" charset="0"/>
              </a:rPr>
              <a:t>LÝ </a:t>
            </a:r>
            <a:r>
              <a:rPr lang="vi-VN" sz="2400" dirty="0">
                <a:solidFill>
                  <a:schemeClr val="tx1"/>
                </a:solidFill>
                <a:latin typeface="Arial" panose="020B0604020202020204" pitchFamily="34" charset="0"/>
                <a:cs typeface="Arial" panose="020B0604020202020204" pitchFamily="34" charset="0"/>
              </a:rPr>
              <a:t>THUYẾT</a:t>
            </a:r>
            <a:endParaRPr sz="2400" dirty="0">
              <a:solidFill>
                <a:schemeClr val="tx1"/>
              </a:solidFill>
              <a:latin typeface="Arial" panose="020B0604020202020204" pitchFamily="34" charset="0"/>
              <a:cs typeface="Arial" panose="020B0604020202020204" pitchFamily="34" charset="0"/>
            </a:endParaRPr>
          </a:p>
        </p:txBody>
      </p:sp>
      <p:sp>
        <p:nvSpPr>
          <p:cNvPr id="523" name="Google Shape;523;p42"/>
          <p:cNvSpPr txBox="1">
            <a:spLocks noGrp="1"/>
          </p:cNvSpPr>
          <p:nvPr>
            <p:ph type="subTitle" idx="5"/>
          </p:nvPr>
        </p:nvSpPr>
        <p:spPr>
          <a:xfrm>
            <a:off x="4754520" y="2973905"/>
            <a:ext cx="2439047" cy="4845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sz="2400">
                <a:solidFill>
                  <a:schemeClr val="tx1"/>
                </a:solidFill>
                <a:latin typeface="Arial" panose="020B0604020202020204" pitchFamily="34" charset="0"/>
                <a:cs typeface="Arial" panose="020B0604020202020204" pitchFamily="34" charset="0"/>
              </a:rPr>
              <a:t>KẾT QUẢ </a:t>
            </a:r>
          </a:p>
          <a:p>
            <a:pPr marL="0" lvl="0" indent="0" algn="just" rtl="0">
              <a:spcBef>
                <a:spcPts val="0"/>
              </a:spcBef>
              <a:spcAft>
                <a:spcPts val="0"/>
              </a:spcAft>
              <a:buNone/>
            </a:pPr>
            <a:r>
              <a:rPr lang="vi-VN" sz="2400">
                <a:solidFill>
                  <a:schemeClr val="tx1"/>
                </a:solidFill>
                <a:latin typeface="Arial" panose="020B0604020202020204" pitchFamily="34" charset="0"/>
                <a:cs typeface="Arial" panose="020B0604020202020204" pitchFamily="34" charset="0"/>
              </a:rPr>
              <a:t>NGHIÊN CỨU</a:t>
            </a:r>
            <a:endParaRPr sz="2400" dirty="0">
              <a:solidFill>
                <a:schemeClr val="tx1"/>
              </a:solidFill>
              <a:latin typeface="Arial" panose="020B0604020202020204" pitchFamily="34" charset="0"/>
              <a:cs typeface="Arial" panose="020B0604020202020204" pitchFamily="34" charset="0"/>
            </a:endParaRPr>
          </a:p>
        </p:txBody>
      </p:sp>
      <p:sp>
        <p:nvSpPr>
          <p:cNvPr id="513" name="Google Shape;513;p42"/>
          <p:cNvSpPr txBox="1">
            <a:spLocks noGrp="1"/>
          </p:cNvSpPr>
          <p:nvPr>
            <p:ph type="title" idx="7"/>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chemeClr val="tx1"/>
                </a:solidFill>
                <a:latin typeface="Arial" panose="020B0604020202020204" pitchFamily="34" charset="0"/>
                <a:cs typeface="Arial" panose="020B0604020202020204" pitchFamily="34" charset="0"/>
              </a:rPr>
              <a:t>1</a:t>
            </a:r>
            <a:endParaRPr>
              <a:solidFill>
                <a:schemeClr val="tx1"/>
              </a:solidFill>
              <a:latin typeface="Arial" panose="020B0604020202020204" pitchFamily="34" charset="0"/>
              <a:cs typeface="Arial" panose="020B0604020202020204" pitchFamily="34" charset="0"/>
            </a:endParaRPr>
          </a:p>
        </p:txBody>
      </p:sp>
      <p:sp>
        <p:nvSpPr>
          <p:cNvPr id="6" name="Google Shape;497;p42">
            <a:extLst>
              <a:ext uri="{FF2B5EF4-FFF2-40B4-BE49-F238E27FC236}">
                <a16:creationId xmlns:a16="http://schemas.microsoft.com/office/drawing/2014/main" id="{0EB32FD8-7B0A-DDD0-45CB-D9AA452558F4}"/>
              </a:ext>
            </a:extLst>
          </p:cNvPr>
          <p:cNvSpPr/>
          <p:nvPr/>
        </p:nvSpPr>
        <p:spPr>
          <a:xfrm>
            <a:off x="7431544" y="1619166"/>
            <a:ext cx="750581" cy="809547"/>
          </a:xfrm>
          <a:custGeom>
            <a:avLst/>
            <a:gdLst/>
            <a:ahLst/>
            <a:cxnLst/>
            <a:rect l="l" t="t" r="r" b="b"/>
            <a:pathLst>
              <a:path w="30904" h="37169" extrusionOk="0">
                <a:moveTo>
                  <a:pt x="6843" y="1"/>
                </a:moveTo>
                <a:cubicBezTo>
                  <a:pt x="3058" y="1"/>
                  <a:pt x="1" y="3108"/>
                  <a:pt x="76" y="6918"/>
                </a:cubicBezTo>
                <a:lnTo>
                  <a:pt x="402" y="22206"/>
                </a:lnTo>
                <a:cubicBezTo>
                  <a:pt x="477" y="25891"/>
                  <a:pt x="3484" y="28823"/>
                  <a:pt x="7169" y="28823"/>
                </a:cubicBezTo>
                <a:lnTo>
                  <a:pt x="10652" y="28823"/>
                </a:lnTo>
                <a:cubicBezTo>
                  <a:pt x="10778" y="30703"/>
                  <a:pt x="10076" y="33835"/>
                  <a:pt x="5640" y="37169"/>
                </a:cubicBezTo>
                <a:cubicBezTo>
                  <a:pt x="5640" y="37169"/>
                  <a:pt x="13835" y="35991"/>
                  <a:pt x="14988" y="28823"/>
                </a:cubicBezTo>
                <a:lnTo>
                  <a:pt x="23560" y="28823"/>
                </a:lnTo>
                <a:cubicBezTo>
                  <a:pt x="27219" y="28823"/>
                  <a:pt x="30226" y="25916"/>
                  <a:pt x="30327" y="22282"/>
                </a:cubicBezTo>
                <a:lnTo>
                  <a:pt x="30778" y="6968"/>
                </a:lnTo>
                <a:cubicBezTo>
                  <a:pt x="30903" y="3159"/>
                  <a:pt x="27845" y="1"/>
                  <a:pt x="24036" y="1"/>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 name="Google Shape;513;p42">
            <a:extLst>
              <a:ext uri="{FF2B5EF4-FFF2-40B4-BE49-F238E27FC236}">
                <a16:creationId xmlns:a16="http://schemas.microsoft.com/office/drawing/2014/main" id="{690BBA3B-6622-38D5-CFD7-B9CB03AE32DB}"/>
              </a:ext>
            </a:extLst>
          </p:cNvPr>
          <p:cNvSpPr txBox="1">
            <a:spLocks/>
          </p:cNvSpPr>
          <p:nvPr/>
        </p:nvSpPr>
        <p:spPr>
          <a:xfrm rot="1601" flipH="1">
            <a:off x="7591288" y="1724186"/>
            <a:ext cx="425614" cy="347403"/>
          </a:xfrm>
          <a:prstGeom prst="rect">
            <a:avLst/>
          </a:prstGeom>
          <a:noFill/>
          <a:ln>
            <a:noFill/>
          </a:ln>
        </p:spPr>
        <p:txBody>
          <a:bodyPr spcFirstLastPara="1" vert="horz" wrap="square" lIns="91425" tIns="91425" rIns="91425" bIns="91425" rtlCol="0" anchor="ctr" anchorCtr="0">
            <a:noAutofit/>
          </a:bodyPr>
          <a:lstStyle>
            <a:lvl1pPr lvl="0" algn="ctr" defTabSz="342900" rtl="0" eaLnBrk="1" latinLnBrk="0" hangingPunct="1">
              <a:spcBef>
                <a:spcPts val="0"/>
              </a:spcBef>
              <a:spcAft>
                <a:spcPts val="0"/>
              </a:spcAft>
              <a:buSzPts val="3000"/>
              <a:buNone/>
              <a:defRPr sz="2500" kern="1200">
                <a:solidFill>
                  <a:schemeClr val="tx1">
                    <a:lumMod val="85000"/>
                    <a:lumOff val="15000"/>
                  </a:schemeClr>
                </a:solidFill>
                <a:latin typeface="+mj-lt"/>
                <a:ea typeface="+mj-ea"/>
                <a:cs typeface="+mj-cs"/>
              </a:defRPr>
            </a:lvl1pPr>
            <a:lvl2pPr lvl="1" algn="ctr" rtl="0" eaLnBrk="1" hangingPunct="1">
              <a:spcBef>
                <a:spcPts val="0"/>
              </a:spcBef>
              <a:spcAft>
                <a:spcPts val="0"/>
              </a:spcAft>
              <a:buSzPts val="3000"/>
              <a:buNone/>
              <a:defRPr sz="3000">
                <a:solidFill>
                  <a:schemeClr val="tx2"/>
                </a:solidFill>
              </a:defRPr>
            </a:lvl2pPr>
            <a:lvl3pPr lvl="2" algn="ctr" rtl="0" eaLnBrk="1" hangingPunct="1">
              <a:spcBef>
                <a:spcPts val="0"/>
              </a:spcBef>
              <a:spcAft>
                <a:spcPts val="0"/>
              </a:spcAft>
              <a:buSzPts val="3000"/>
              <a:buNone/>
              <a:defRPr sz="3000">
                <a:solidFill>
                  <a:schemeClr val="tx2"/>
                </a:solidFill>
              </a:defRPr>
            </a:lvl3pPr>
            <a:lvl4pPr lvl="3" algn="ctr" rtl="0" eaLnBrk="1" hangingPunct="1">
              <a:spcBef>
                <a:spcPts val="0"/>
              </a:spcBef>
              <a:spcAft>
                <a:spcPts val="0"/>
              </a:spcAft>
              <a:buSzPts val="3000"/>
              <a:buNone/>
              <a:defRPr sz="3000">
                <a:solidFill>
                  <a:schemeClr val="tx2"/>
                </a:solidFill>
              </a:defRPr>
            </a:lvl4pPr>
            <a:lvl5pPr lvl="4" algn="ctr" rtl="0" eaLnBrk="1" hangingPunct="1">
              <a:spcBef>
                <a:spcPts val="0"/>
              </a:spcBef>
              <a:spcAft>
                <a:spcPts val="0"/>
              </a:spcAft>
              <a:buSzPts val="3000"/>
              <a:buNone/>
              <a:defRPr sz="3000">
                <a:solidFill>
                  <a:schemeClr val="tx2"/>
                </a:solidFill>
              </a:defRPr>
            </a:lvl5pPr>
            <a:lvl6pPr lvl="5" algn="ctr" rtl="0" eaLnBrk="1" hangingPunct="1">
              <a:spcBef>
                <a:spcPts val="0"/>
              </a:spcBef>
              <a:spcAft>
                <a:spcPts val="0"/>
              </a:spcAft>
              <a:buSzPts val="3000"/>
              <a:buNone/>
              <a:defRPr sz="3000">
                <a:solidFill>
                  <a:schemeClr val="tx2"/>
                </a:solidFill>
              </a:defRPr>
            </a:lvl6pPr>
            <a:lvl7pPr lvl="6" algn="ctr" rtl="0" eaLnBrk="1" hangingPunct="1">
              <a:spcBef>
                <a:spcPts val="0"/>
              </a:spcBef>
              <a:spcAft>
                <a:spcPts val="0"/>
              </a:spcAft>
              <a:buSzPts val="3000"/>
              <a:buNone/>
              <a:defRPr sz="3000">
                <a:solidFill>
                  <a:schemeClr val="tx2"/>
                </a:solidFill>
              </a:defRPr>
            </a:lvl7pPr>
            <a:lvl8pPr lvl="7" algn="ctr" rtl="0" eaLnBrk="1" hangingPunct="1">
              <a:spcBef>
                <a:spcPts val="0"/>
              </a:spcBef>
              <a:spcAft>
                <a:spcPts val="0"/>
              </a:spcAft>
              <a:buSzPts val="3000"/>
              <a:buNone/>
              <a:defRPr sz="3000">
                <a:solidFill>
                  <a:schemeClr val="tx2"/>
                </a:solidFill>
              </a:defRPr>
            </a:lvl8pPr>
            <a:lvl9pPr lvl="8" algn="ctr" rtl="0" eaLnBrk="1" hangingPunct="1">
              <a:spcBef>
                <a:spcPts val="0"/>
              </a:spcBef>
              <a:spcAft>
                <a:spcPts val="0"/>
              </a:spcAft>
              <a:buSzPts val="3000"/>
              <a:buNone/>
              <a:defRPr sz="3000">
                <a:solidFill>
                  <a:schemeClr val="tx2"/>
                </a:solidFill>
              </a:defRPr>
            </a:lvl9pPr>
          </a:lstStyle>
          <a:p>
            <a:r>
              <a:rPr lang="vi-VN">
                <a:solidFill>
                  <a:schemeClr val="tx1"/>
                </a:solidFill>
                <a:latin typeface="Arial" panose="020B0604020202020204" pitchFamily="34" charset="0"/>
                <a:cs typeface="Arial" panose="020B0604020202020204" pitchFamily="34" charset="0"/>
              </a:rPr>
              <a:t>3</a:t>
            </a:r>
          </a:p>
        </p:txBody>
      </p:sp>
      <p:sp>
        <p:nvSpPr>
          <p:cNvPr id="8" name="Google Shape;497;p42">
            <a:extLst>
              <a:ext uri="{FF2B5EF4-FFF2-40B4-BE49-F238E27FC236}">
                <a16:creationId xmlns:a16="http://schemas.microsoft.com/office/drawing/2014/main" id="{5A6FB32E-D754-86C8-8A4D-0A6FFB4A5594}"/>
              </a:ext>
            </a:extLst>
          </p:cNvPr>
          <p:cNvSpPr/>
          <p:nvPr/>
        </p:nvSpPr>
        <p:spPr>
          <a:xfrm>
            <a:off x="7322157" y="2843477"/>
            <a:ext cx="750581" cy="809547"/>
          </a:xfrm>
          <a:custGeom>
            <a:avLst/>
            <a:gdLst/>
            <a:ahLst/>
            <a:cxnLst/>
            <a:rect l="l" t="t" r="r" b="b"/>
            <a:pathLst>
              <a:path w="30904" h="37169" extrusionOk="0">
                <a:moveTo>
                  <a:pt x="6843" y="1"/>
                </a:moveTo>
                <a:cubicBezTo>
                  <a:pt x="3058" y="1"/>
                  <a:pt x="1" y="3108"/>
                  <a:pt x="76" y="6918"/>
                </a:cubicBezTo>
                <a:lnTo>
                  <a:pt x="402" y="22206"/>
                </a:lnTo>
                <a:cubicBezTo>
                  <a:pt x="477" y="25891"/>
                  <a:pt x="3484" y="28823"/>
                  <a:pt x="7169" y="28823"/>
                </a:cubicBezTo>
                <a:lnTo>
                  <a:pt x="10652" y="28823"/>
                </a:lnTo>
                <a:cubicBezTo>
                  <a:pt x="10778" y="30703"/>
                  <a:pt x="10076" y="33835"/>
                  <a:pt x="5640" y="37169"/>
                </a:cubicBezTo>
                <a:cubicBezTo>
                  <a:pt x="5640" y="37169"/>
                  <a:pt x="13835" y="35991"/>
                  <a:pt x="14988" y="28823"/>
                </a:cubicBezTo>
                <a:lnTo>
                  <a:pt x="23560" y="28823"/>
                </a:lnTo>
                <a:cubicBezTo>
                  <a:pt x="27219" y="28823"/>
                  <a:pt x="30226" y="25916"/>
                  <a:pt x="30327" y="22282"/>
                </a:cubicBezTo>
                <a:lnTo>
                  <a:pt x="30778" y="6968"/>
                </a:lnTo>
                <a:cubicBezTo>
                  <a:pt x="30903" y="3159"/>
                  <a:pt x="27845" y="1"/>
                  <a:pt x="24036" y="1"/>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 name="Google Shape;513;p42">
            <a:extLst>
              <a:ext uri="{FF2B5EF4-FFF2-40B4-BE49-F238E27FC236}">
                <a16:creationId xmlns:a16="http://schemas.microsoft.com/office/drawing/2014/main" id="{E5A8FD5C-C7F5-77CB-1FF6-5F9662031D11}"/>
              </a:ext>
            </a:extLst>
          </p:cNvPr>
          <p:cNvSpPr txBox="1">
            <a:spLocks/>
          </p:cNvSpPr>
          <p:nvPr/>
        </p:nvSpPr>
        <p:spPr>
          <a:xfrm rot="1601" flipH="1">
            <a:off x="7481901" y="2948497"/>
            <a:ext cx="425614" cy="347403"/>
          </a:xfrm>
          <a:prstGeom prst="rect">
            <a:avLst/>
          </a:prstGeom>
          <a:noFill/>
          <a:ln>
            <a:noFill/>
          </a:ln>
        </p:spPr>
        <p:txBody>
          <a:bodyPr spcFirstLastPara="1" vert="horz" wrap="square" lIns="91425" tIns="91425" rIns="91425" bIns="91425" rtlCol="0" anchor="ctr" anchorCtr="0">
            <a:noAutofit/>
          </a:bodyPr>
          <a:lstStyle>
            <a:lvl1pPr lvl="0" algn="ctr" defTabSz="342900" rtl="0" eaLnBrk="1" latinLnBrk="0" hangingPunct="1">
              <a:spcBef>
                <a:spcPts val="0"/>
              </a:spcBef>
              <a:spcAft>
                <a:spcPts val="0"/>
              </a:spcAft>
              <a:buSzPts val="3000"/>
              <a:buNone/>
              <a:defRPr sz="2500" kern="1200">
                <a:solidFill>
                  <a:schemeClr val="tx1">
                    <a:lumMod val="85000"/>
                    <a:lumOff val="15000"/>
                  </a:schemeClr>
                </a:solidFill>
                <a:latin typeface="+mj-lt"/>
                <a:ea typeface="+mj-ea"/>
                <a:cs typeface="+mj-cs"/>
              </a:defRPr>
            </a:lvl1pPr>
            <a:lvl2pPr lvl="1" algn="ctr" rtl="0" eaLnBrk="1" hangingPunct="1">
              <a:spcBef>
                <a:spcPts val="0"/>
              </a:spcBef>
              <a:spcAft>
                <a:spcPts val="0"/>
              </a:spcAft>
              <a:buSzPts val="3000"/>
              <a:buNone/>
              <a:defRPr sz="3000">
                <a:solidFill>
                  <a:schemeClr val="tx2"/>
                </a:solidFill>
              </a:defRPr>
            </a:lvl2pPr>
            <a:lvl3pPr lvl="2" algn="ctr" rtl="0" eaLnBrk="1" hangingPunct="1">
              <a:spcBef>
                <a:spcPts val="0"/>
              </a:spcBef>
              <a:spcAft>
                <a:spcPts val="0"/>
              </a:spcAft>
              <a:buSzPts val="3000"/>
              <a:buNone/>
              <a:defRPr sz="3000">
                <a:solidFill>
                  <a:schemeClr val="tx2"/>
                </a:solidFill>
              </a:defRPr>
            </a:lvl3pPr>
            <a:lvl4pPr lvl="3" algn="ctr" rtl="0" eaLnBrk="1" hangingPunct="1">
              <a:spcBef>
                <a:spcPts val="0"/>
              </a:spcBef>
              <a:spcAft>
                <a:spcPts val="0"/>
              </a:spcAft>
              <a:buSzPts val="3000"/>
              <a:buNone/>
              <a:defRPr sz="3000">
                <a:solidFill>
                  <a:schemeClr val="tx2"/>
                </a:solidFill>
              </a:defRPr>
            </a:lvl4pPr>
            <a:lvl5pPr lvl="4" algn="ctr" rtl="0" eaLnBrk="1" hangingPunct="1">
              <a:spcBef>
                <a:spcPts val="0"/>
              </a:spcBef>
              <a:spcAft>
                <a:spcPts val="0"/>
              </a:spcAft>
              <a:buSzPts val="3000"/>
              <a:buNone/>
              <a:defRPr sz="3000">
                <a:solidFill>
                  <a:schemeClr val="tx2"/>
                </a:solidFill>
              </a:defRPr>
            </a:lvl5pPr>
            <a:lvl6pPr lvl="5" algn="ctr" rtl="0" eaLnBrk="1" hangingPunct="1">
              <a:spcBef>
                <a:spcPts val="0"/>
              </a:spcBef>
              <a:spcAft>
                <a:spcPts val="0"/>
              </a:spcAft>
              <a:buSzPts val="3000"/>
              <a:buNone/>
              <a:defRPr sz="3000">
                <a:solidFill>
                  <a:schemeClr val="tx2"/>
                </a:solidFill>
              </a:defRPr>
            </a:lvl6pPr>
            <a:lvl7pPr lvl="6" algn="ctr" rtl="0" eaLnBrk="1" hangingPunct="1">
              <a:spcBef>
                <a:spcPts val="0"/>
              </a:spcBef>
              <a:spcAft>
                <a:spcPts val="0"/>
              </a:spcAft>
              <a:buSzPts val="3000"/>
              <a:buNone/>
              <a:defRPr sz="3000">
                <a:solidFill>
                  <a:schemeClr val="tx2"/>
                </a:solidFill>
              </a:defRPr>
            </a:lvl7pPr>
            <a:lvl8pPr lvl="7" algn="ctr" rtl="0" eaLnBrk="1" hangingPunct="1">
              <a:spcBef>
                <a:spcPts val="0"/>
              </a:spcBef>
              <a:spcAft>
                <a:spcPts val="0"/>
              </a:spcAft>
              <a:buSzPts val="3000"/>
              <a:buNone/>
              <a:defRPr sz="3000">
                <a:solidFill>
                  <a:schemeClr val="tx2"/>
                </a:solidFill>
              </a:defRPr>
            </a:lvl8pPr>
            <a:lvl9pPr lvl="8" algn="ctr" rtl="0" eaLnBrk="1" hangingPunct="1">
              <a:spcBef>
                <a:spcPts val="0"/>
              </a:spcBef>
              <a:spcAft>
                <a:spcPts val="0"/>
              </a:spcAft>
              <a:buSzPts val="3000"/>
              <a:buNone/>
              <a:defRPr sz="3000">
                <a:solidFill>
                  <a:schemeClr val="tx2"/>
                </a:solidFill>
              </a:defRPr>
            </a:lvl9pPr>
          </a:lstStyle>
          <a:p>
            <a:r>
              <a:rPr lang="vi-VN">
                <a:solidFill>
                  <a:schemeClr val="tx1"/>
                </a:solidFill>
                <a:latin typeface="Arial" panose="020B0604020202020204" pitchFamily="34" charset="0"/>
                <a:cs typeface="Arial" panose="020B0604020202020204" pitchFamily="34" charset="0"/>
              </a:rPr>
              <a:t>4</a:t>
            </a:r>
          </a:p>
        </p:txBody>
      </p:sp>
      <p:sp>
        <p:nvSpPr>
          <p:cNvPr id="21" name="Google Shape;501;p42">
            <a:extLst>
              <a:ext uri="{FF2B5EF4-FFF2-40B4-BE49-F238E27FC236}">
                <a16:creationId xmlns:a16="http://schemas.microsoft.com/office/drawing/2014/main" id="{CD1B7BE0-7EE4-5997-95A1-AD67F7B25286}"/>
              </a:ext>
            </a:extLst>
          </p:cNvPr>
          <p:cNvSpPr/>
          <p:nvPr/>
        </p:nvSpPr>
        <p:spPr>
          <a:xfrm>
            <a:off x="2557462" y="3934983"/>
            <a:ext cx="3457575" cy="809548"/>
          </a:xfrm>
          <a:prstGeom prst="roundRect">
            <a:avLst>
              <a:gd name="adj" fmla="val 24702"/>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2" name="Google Shape;523;p42">
            <a:extLst>
              <a:ext uri="{FF2B5EF4-FFF2-40B4-BE49-F238E27FC236}">
                <a16:creationId xmlns:a16="http://schemas.microsoft.com/office/drawing/2014/main" id="{F4A4054C-967B-B59D-FF00-58C2C61E5A3C}"/>
              </a:ext>
            </a:extLst>
          </p:cNvPr>
          <p:cNvSpPr txBox="1">
            <a:spLocks/>
          </p:cNvSpPr>
          <p:nvPr/>
        </p:nvSpPr>
        <p:spPr>
          <a:xfrm>
            <a:off x="2689550" y="4088903"/>
            <a:ext cx="3417304" cy="484500"/>
          </a:xfrm>
          <a:prstGeom prst="rect">
            <a:avLst/>
          </a:prstGeom>
        </p:spPr>
        <p:txBody>
          <a:bodyPr spcFirstLastPara="1" vert="horz" wrap="square" lIns="91425" tIns="91425" rIns="91425" bIns="91425" rtlCol="0" anchor="ctr" anchorCtr="0">
            <a:noAutofit/>
          </a:bodyPr>
          <a:lstStyle>
            <a:lvl1pPr marL="257175" lvl="0" indent="-257175" algn="ctr" defTabSz="342900" rtl="0" eaLnBrk="1" latinLnBrk="0" hangingPunct="1">
              <a:lnSpc>
                <a:spcPct val="100000"/>
              </a:lnSpc>
              <a:spcBef>
                <a:spcPts val="0"/>
              </a:spcBef>
              <a:spcAft>
                <a:spcPts val="0"/>
              </a:spcAft>
              <a:buClr>
                <a:schemeClr val="accent1"/>
              </a:buClr>
              <a:buSzPts val="1400"/>
              <a:buFont typeface="Wingdings 3" charset="2"/>
              <a:buNone/>
              <a:defRPr sz="1400" kern="1200">
                <a:solidFill>
                  <a:schemeClr val="tx1">
                    <a:lumMod val="75000"/>
                    <a:lumOff val="25000"/>
                  </a:schemeClr>
                </a:solidFill>
                <a:latin typeface="+mn-lt"/>
                <a:ea typeface="+mn-ea"/>
                <a:cs typeface="+mn-cs"/>
              </a:defRPr>
            </a:lvl1pPr>
            <a:lvl2pPr marL="557213" lvl="1" indent="-214313" algn="l" defTabSz="342900" rtl="0" eaLnBrk="1" latinLnBrk="0" hangingPunct="1">
              <a:lnSpc>
                <a:spcPct val="100000"/>
              </a:lnSpc>
              <a:spcBef>
                <a:spcPts val="0"/>
              </a:spcBef>
              <a:spcAft>
                <a:spcPts val="0"/>
              </a:spcAft>
              <a:buClr>
                <a:schemeClr val="accent1"/>
              </a:buClr>
              <a:buSzPts val="1400"/>
              <a:buFont typeface="Wingdings 3" charset="2"/>
              <a:buNone/>
              <a:defRPr sz="1200" kern="1200">
                <a:solidFill>
                  <a:schemeClr val="tx1">
                    <a:lumMod val="75000"/>
                    <a:lumOff val="25000"/>
                  </a:schemeClr>
                </a:solidFill>
                <a:latin typeface="+mn-lt"/>
                <a:ea typeface="+mn-ea"/>
                <a:cs typeface="+mn-cs"/>
              </a:defRPr>
            </a:lvl2pPr>
            <a:lvl3pPr marL="857250" lvl="2" indent="-171450" algn="l" defTabSz="342900" rtl="0" eaLnBrk="1" latinLnBrk="0" hangingPunct="1">
              <a:lnSpc>
                <a:spcPct val="100000"/>
              </a:lnSpc>
              <a:spcBef>
                <a:spcPts val="0"/>
              </a:spcBef>
              <a:spcAft>
                <a:spcPts val="0"/>
              </a:spcAft>
              <a:buClr>
                <a:schemeClr val="accent1"/>
              </a:buClr>
              <a:buSzPts val="1400"/>
              <a:buFont typeface="Wingdings 3" charset="2"/>
              <a:buNone/>
              <a:defRPr sz="1050" kern="1200">
                <a:solidFill>
                  <a:schemeClr val="tx1">
                    <a:lumMod val="75000"/>
                    <a:lumOff val="25000"/>
                  </a:schemeClr>
                </a:solidFill>
                <a:latin typeface="+mn-lt"/>
                <a:ea typeface="+mn-ea"/>
                <a:cs typeface="+mn-cs"/>
              </a:defRPr>
            </a:lvl3pPr>
            <a:lvl4pPr marL="1200150" lvl="3" indent="-171450" algn="l" defTabSz="342900" rtl="0" eaLnBrk="1" latinLnBrk="0" hangingPunct="1">
              <a:lnSpc>
                <a:spcPct val="100000"/>
              </a:lnSpc>
              <a:spcBef>
                <a:spcPts val="0"/>
              </a:spcBef>
              <a:spcAft>
                <a:spcPts val="0"/>
              </a:spcAft>
              <a:buClr>
                <a:schemeClr val="accent1"/>
              </a:buClr>
              <a:buSzPts val="1400"/>
              <a:buFont typeface="Wingdings 3" charset="2"/>
              <a:buNone/>
              <a:defRPr sz="900" kern="1200">
                <a:solidFill>
                  <a:schemeClr val="tx1">
                    <a:lumMod val="75000"/>
                    <a:lumOff val="25000"/>
                  </a:schemeClr>
                </a:solidFill>
                <a:latin typeface="+mn-lt"/>
                <a:ea typeface="+mn-ea"/>
                <a:cs typeface="+mn-cs"/>
              </a:defRPr>
            </a:lvl4pPr>
            <a:lvl5pPr marL="1543050" lvl="4" indent="-171450" algn="l" defTabSz="342900" rtl="0" eaLnBrk="1" latinLnBrk="0" hangingPunct="1">
              <a:lnSpc>
                <a:spcPct val="100000"/>
              </a:lnSpc>
              <a:spcBef>
                <a:spcPts val="0"/>
              </a:spcBef>
              <a:spcAft>
                <a:spcPts val="0"/>
              </a:spcAft>
              <a:buClr>
                <a:schemeClr val="accent1"/>
              </a:buClr>
              <a:buSzPts val="1400"/>
              <a:buFont typeface="Wingdings 3" charset="2"/>
              <a:buNone/>
              <a:defRPr sz="900" kern="1200">
                <a:solidFill>
                  <a:schemeClr val="tx1">
                    <a:lumMod val="75000"/>
                    <a:lumOff val="25000"/>
                  </a:schemeClr>
                </a:solidFill>
                <a:latin typeface="+mn-lt"/>
                <a:ea typeface="+mn-ea"/>
                <a:cs typeface="+mn-cs"/>
              </a:defRPr>
            </a:lvl5pPr>
            <a:lvl6pPr marL="1885950" lvl="5" indent="-171450" algn="l" defTabSz="342900" rtl="0" eaLnBrk="1" latinLnBrk="0" hangingPunct="1">
              <a:lnSpc>
                <a:spcPct val="100000"/>
              </a:lnSpc>
              <a:spcBef>
                <a:spcPts val="0"/>
              </a:spcBef>
              <a:spcAft>
                <a:spcPts val="0"/>
              </a:spcAft>
              <a:buClr>
                <a:schemeClr val="accent1"/>
              </a:buClr>
              <a:buSzPts val="1400"/>
              <a:buFont typeface="Wingdings 3" charset="2"/>
              <a:buNone/>
              <a:defRPr sz="900" kern="1200">
                <a:solidFill>
                  <a:schemeClr val="tx1">
                    <a:lumMod val="75000"/>
                    <a:lumOff val="25000"/>
                  </a:schemeClr>
                </a:solidFill>
                <a:latin typeface="+mn-lt"/>
                <a:ea typeface="+mn-ea"/>
                <a:cs typeface="+mn-cs"/>
              </a:defRPr>
            </a:lvl6pPr>
            <a:lvl7pPr marL="2228850" lvl="6" indent="-171450" algn="l" defTabSz="342900" rtl="0" eaLnBrk="1" latinLnBrk="0" hangingPunct="1">
              <a:lnSpc>
                <a:spcPct val="100000"/>
              </a:lnSpc>
              <a:spcBef>
                <a:spcPts val="0"/>
              </a:spcBef>
              <a:spcAft>
                <a:spcPts val="0"/>
              </a:spcAft>
              <a:buClr>
                <a:schemeClr val="accent1"/>
              </a:buClr>
              <a:buSzPts val="1400"/>
              <a:buFont typeface="Wingdings 3" charset="2"/>
              <a:buNone/>
              <a:defRPr sz="900" kern="1200">
                <a:solidFill>
                  <a:schemeClr val="tx1">
                    <a:lumMod val="75000"/>
                    <a:lumOff val="25000"/>
                  </a:schemeClr>
                </a:solidFill>
                <a:latin typeface="+mn-lt"/>
                <a:ea typeface="+mn-ea"/>
                <a:cs typeface="+mn-cs"/>
              </a:defRPr>
            </a:lvl7pPr>
            <a:lvl8pPr marL="2571750" lvl="7" indent="-171450" algn="l" defTabSz="342900" rtl="0" eaLnBrk="1" latinLnBrk="0" hangingPunct="1">
              <a:lnSpc>
                <a:spcPct val="100000"/>
              </a:lnSpc>
              <a:spcBef>
                <a:spcPts val="0"/>
              </a:spcBef>
              <a:spcAft>
                <a:spcPts val="0"/>
              </a:spcAft>
              <a:buClr>
                <a:schemeClr val="accent1"/>
              </a:buClr>
              <a:buSzPts val="1400"/>
              <a:buFont typeface="Wingdings 3" charset="2"/>
              <a:buNone/>
              <a:defRPr sz="900" kern="1200">
                <a:solidFill>
                  <a:schemeClr val="tx1">
                    <a:lumMod val="75000"/>
                    <a:lumOff val="25000"/>
                  </a:schemeClr>
                </a:solidFill>
                <a:latin typeface="+mn-lt"/>
                <a:ea typeface="+mn-ea"/>
                <a:cs typeface="+mn-cs"/>
              </a:defRPr>
            </a:lvl8pPr>
            <a:lvl9pPr marL="2914650" lvl="8" indent="-171450" algn="l" defTabSz="342900" rtl="0" eaLnBrk="1" latinLnBrk="0" hangingPunct="1">
              <a:lnSpc>
                <a:spcPct val="100000"/>
              </a:lnSpc>
              <a:spcBef>
                <a:spcPts val="0"/>
              </a:spcBef>
              <a:spcAft>
                <a:spcPts val="0"/>
              </a:spcAft>
              <a:buClr>
                <a:schemeClr val="accent1"/>
              </a:buClr>
              <a:buSzPts val="1400"/>
              <a:buFont typeface="Wingdings 3" charset="2"/>
              <a:buNone/>
              <a:defRPr sz="900" kern="1200">
                <a:solidFill>
                  <a:schemeClr val="tx1">
                    <a:lumMod val="75000"/>
                    <a:lumOff val="25000"/>
                  </a:schemeClr>
                </a:solidFill>
                <a:latin typeface="+mn-lt"/>
                <a:ea typeface="+mn-ea"/>
                <a:cs typeface="+mn-cs"/>
              </a:defRPr>
            </a:lvl9pPr>
          </a:lstStyle>
          <a:p>
            <a:pPr marL="0" indent="0" algn="just"/>
            <a:r>
              <a:rPr lang="vi-VN" sz="2400">
                <a:solidFill>
                  <a:schemeClr val="tx1"/>
                </a:solidFill>
                <a:latin typeface="Arial" panose="020B0604020202020204" pitchFamily="34" charset="0"/>
                <a:cs typeface="Arial" panose="020B0604020202020204" pitchFamily="34" charset="0"/>
              </a:rPr>
              <a:t>KẾT LUẬN VÀ </a:t>
            </a:r>
          </a:p>
          <a:p>
            <a:pPr marL="0" indent="0" algn="just"/>
            <a:r>
              <a:rPr lang="vi-VN" sz="2400">
                <a:solidFill>
                  <a:schemeClr val="tx1"/>
                </a:solidFill>
                <a:latin typeface="Arial" panose="020B0604020202020204" pitchFamily="34" charset="0"/>
                <a:cs typeface="Arial" panose="020B0604020202020204" pitchFamily="34" charset="0"/>
              </a:rPr>
              <a:t> HƯỚNG PHÁT TRIỂN</a:t>
            </a:r>
          </a:p>
        </p:txBody>
      </p:sp>
      <p:sp>
        <p:nvSpPr>
          <p:cNvPr id="28" name="Google Shape;497;p42">
            <a:extLst>
              <a:ext uri="{FF2B5EF4-FFF2-40B4-BE49-F238E27FC236}">
                <a16:creationId xmlns:a16="http://schemas.microsoft.com/office/drawing/2014/main" id="{83F5B41D-1A2D-4876-0E93-7A9FAE3EFAAB}"/>
              </a:ext>
            </a:extLst>
          </p:cNvPr>
          <p:cNvSpPr/>
          <p:nvPr/>
        </p:nvSpPr>
        <p:spPr>
          <a:xfrm>
            <a:off x="6112332" y="3983983"/>
            <a:ext cx="750581" cy="809547"/>
          </a:xfrm>
          <a:custGeom>
            <a:avLst/>
            <a:gdLst/>
            <a:ahLst/>
            <a:cxnLst/>
            <a:rect l="l" t="t" r="r" b="b"/>
            <a:pathLst>
              <a:path w="30904" h="37169" extrusionOk="0">
                <a:moveTo>
                  <a:pt x="6843" y="1"/>
                </a:moveTo>
                <a:cubicBezTo>
                  <a:pt x="3058" y="1"/>
                  <a:pt x="1" y="3108"/>
                  <a:pt x="76" y="6918"/>
                </a:cubicBezTo>
                <a:lnTo>
                  <a:pt x="402" y="22206"/>
                </a:lnTo>
                <a:cubicBezTo>
                  <a:pt x="477" y="25891"/>
                  <a:pt x="3484" y="28823"/>
                  <a:pt x="7169" y="28823"/>
                </a:cubicBezTo>
                <a:lnTo>
                  <a:pt x="10652" y="28823"/>
                </a:lnTo>
                <a:cubicBezTo>
                  <a:pt x="10778" y="30703"/>
                  <a:pt x="10076" y="33835"/>
                  <a:pt x="5640" y="37169"/>
                </a:cubicBezTo>
                <a:cubicBezTo>
                  <a:pt x="5640" y="37169"/>
                  <a:pt x="13835" y="35991"/>
                  <a:pt x="14988" y="28823"/>
                </a:cubicBezTo>
                <a:lnTo>
                  <a:pt x="23560" y="28823"/>
                </a:lnTo>
                <a:cubicBezTo>
                  <a:pt x="27219" y="28823"/>
                  <a:pt x="30226" y="25916"/>
                  <a:pt x="30327" y="22282"/>
                </a:cubicBezTo>
                <a:lnTo>
                  <a:pt x="30778" y="6968"/>
                </a:lnTo>
                <a:cubicBezTo>
                  <a:pt x="30903" y="3159"/>
                  <a:pt x="27845" y="1"/>
                  <a:pt x="24036" y="1"/>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9" name="Google Shape;513;p42">
            <a:extLst>
              <a:ext uri="{FF2B5EF4-FFF2-40B4-BE49-F238E27FC236}">
                <a16:creationId xmlns:a16="http://schemas.microsoft.com/office/drawing/2014/main" id="{29970D44-8457-9152-82D3-687C5F8AA4FD}"/>
              </a:ext>
            </a:extLst>
          </p:cNvPr>
          <p:cNvSpPr txBox="1">
            <a:spLocks/>
          </p:cNvSpPr>
          <p:nvPr/>
        </p:nvSpPr>
        <p:spPr>
          <a:xfrm rot="1601" flipH="1">
            <a:off x="6272076" y="4089003"/>
            <a:ext cx="425614" cy="347403"/>
          </a:xfrm>
          <a:prstGeom prst="rect">
            <a:avLst/>
          </a:prstGeom>
          <a:noFill/>
          <a:ln>
            <a:noFill/>
          </a:ln>
        </p:spPr>
        <p:txBody>
          <a:bodyPr spcFirstLastPara="1" vert="horz" wrap="square" lIns="91425" tIns="91425" rIns="91425" bIns="91425" rtlCol="0" anchor="ctr" anchorCtr="0">
            <a:noAutofit/>
          </a:bodyPr>
          <a:lstStyle>
            <a:lvl1pPr lvl="0" algn="ctr" defTabSz="342900" rtl="0" eaLnBrk="1" latinLnBrk="0" hangingPunct="1">
              <a:spcBef>
                <a:spcPts val="0"/>
              </a:spcBef>
              <a:spcAft>
                <a:spcPts val="0"/>
              </a:spcAft>
              <a:buSzPts val="3000"/>
              <a:buNone/>
              <a:defRPr sz="2500" kern="1200">
                <a:solidFill>
                  <a:schemeClr val="tx1">
                    <a:lumMod val="85000"/>
                    <a:lumOff val="15000"/>
                  </a:schemeClr>
                </a:solidFill>
                <a:latin typeface="+mj-lt"/>
                <a:ea typeface="+mj-ea"/>
                <a:cs typeface="+mj-cs"/>
              </a:defRPr>
            </a:lvl1pPr>
            <a:lvl2pPr lvl="1" algn="ctr" rtl="0" eaLnBrk="1" hangingPunct="1">
              <a:spcBef>
                <a:spcPts val="0"/>
              </a:spcBef>
              <a:spcAft>
                <a:spcPts val="0"/>
              </a:spcAft>
              <a:buSzPts val="3000"/>
              <a:buNone/>
              <a:defRPr sz="3000">
                <a:solidFill>
                  <a:schemeClr val="tx2"/>
                </a:solidFill>
              </a:defRPr>
            </a:lvl2pPr>
            <a:lvl3pPr lvl="2" algn="ctr" rtl="0" eaLnBrk="1" hangingPunct="1">
              <a:spcBef>
                <a:spcPts val="0"/>
              </a:spcBef>
              <a:spcAft>
                <a:spcPts val="0"/>
              </a:spcAft>
              <a:buSzPts val="3000"/>
              <a:buNone/>
              <a:defRPr sz="3000">
                <a:solidFill>
                  <a:schemeClr val="tx2"/>
                </a:solidFill>
              </a:defRPr>
            </a:lvl3pPr>
            <a:lvl4pPr lvl="3" algn="ctr" rtl="0" eaLnBrk="1" hangingPunct="1">
              <a:spcBef>
                <a:spcPts val="0"/>
              </a:spcBef>
              <a:spcAft>
                <a:spcPts val="0"/>
              </a:spcAft>
              <a:buSzPts val="3000"/>
              <a:buNone/>
              <a:defRPr sz="3000">
                <a:solidFill>
                  <a:schemeClr val="tx2"/>
                </a:solidFill>
              </a:defRPr>
            </a:lvl4pPr>
            <a:lvl5pPr lvl="4" algn="ctr" rtl="0" eaLnBrk="1" hangingPunct="1">
              <a:spcBef>
                <a:spcPts val="0"/>
              </a:spcBef>
              <a:spcAft>
                <a:spcPts val="0"/>
              </a:spcAft>
              <a:buSzPts val="3000"/>
              <a:buNone/>
              <a:defRPr sz="3000">
                <a:solidFill>
                  <a:schemeClr val="tx2"/>
                </a:solidFill>
              </a:defRPr>
            </a:lvl5pPr>
            <a:lvl6pPr lvl="5" algn="ctr" rtl="0" eaLnBrk="1" hangingPunct="1">
              <a:spcBef>
                <a:spcPts val="0"/>
              </a:spcBef>
              <a:spcAft>
                <a:spcPts val="0"/>
              </a:spcAft>
              <a:buSzPts val="3000"/>
              <a:buNone/>
              <a:defRPr sz="3000">
                <a:solidFill>
                  <a:schemeClr val="tx2"/>
                </a:solidFill>
              </a:defRPr>
            </a:lvl6pPr>
            <a:lvl7pPr lvl="6" algn="ctr" rtl="0" eaLnBrk="1" hangingPunct="1">
              <a:spcBef>
                <a:spcPts val="0"/>
              </a:spcBef>
              <a:spcAft>
                <a:spcPts val="0"/>
              </a:spcAft>
              <a:buSzPts val="3000"/>
              <a:buNone/>
              <a:defRPr sz="3000">
                <a:solidFill>
                  <a:schemeClr val="tx2"/>
                </a:solidFill>
              </a:defRPr>
            </a:lvl7pPr>
            <a:lvl8pPr lvl="7" algn="ctr" rtl="0" eaLnBrk="1" hangingPunct="1">
              <a:spcBef>
                <a:spcPts val="0"/>
              </a:spcBef>
              <a:spcAft>
                <a:spcPts val="0"/>
              </a:spcAft>
              <a:buSzPts val="3000"/>
              <a:buNone/>
              <a:defRPr sz="3000">
                <a:solidFill>
                  <a:schemeClr val="tx2"/>
                </a:solidFill>
              </a:defRPr>
            </a:lvl8pPr>
            <a:lvl9pPr lvl="8" algn="ctr" rtl="0" eaLnBrk="1" hangingPunct="1">
              <a:spcBef>
                <a:spcPts val="0"/>
              </a:spcBef>
              <a:spcAft>
                <a:spcPts val="0"/>
              </a:spcAft>
              <a:buSzPts val="3000"/>
              <a:buNone/>
              <a:defRPr sz="3000">
                <a:solidFill>
                  <a:schemeClr val="tx2"/>
                </a:solidFill>
              </a:defRPr>
            </a:lvl9pPr>
          </a:lstStyle>
          <a:p>
            <a:r>
              <a:rPr lang="vi-VN">
                <a:solidFill>
                  <a:schemeClr val="tx1"/>
                </a:solidFill>
                <a:latin typeface="Arial" panose="020B0604020202020204" pitchFamily="34" charset="0"/>
                <a:cs typeface="Arial" panose="020B0604020202020204" pitchFamily="34" charset="0"/>
              </a:rPr>
              <a:t>5</a:t>
            </a:r>
          </a:p>
        </p:txBody>
      </p:sp>
      <p:pic>
        <p:nvPicPr>
          <p:cNvPr id="2" name="Picture 1">
            <a:extLst>
              <a:ext uri="{FF2B5EF4-FFF2-40B4-BE49-F238E27FC236}">
                <a16:creationId xmlns:a16="http://schemas.microsoft.com/office/drawing/2014/main" id="{EFEB88F3-4BA0-AE84-CE3E-F2275B194447}"/>
              </a:ext>
            </a:extLst>
          </p:cNvPr>
          <p:cNvPicPr>
            <a:picLocks noChangeAspect="1"/>
          </p:cNvPicPr>
          <p:nvPr/>
        </p:nvPicPr>
        <p:blipFill>
          <a:blip r:embed="rId3"/>
          <a:stretch>
            <a:fillRect/>
          </a:stretch>
        </p:blipFill>
        <p:spPr>
          <a:xfrm>
            <a:off x="345818" y="137428"/>
            <a:ext cx="552473" cy="5524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841695" y="168619"/>
            <a:ext cx="7770156"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1 TỔNG QUAN</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2586038"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Lý do chọn đề tài</a:t>
            </a:r>
            <a:endParaRPr lang="en-US" sz="2400">
              <a:latin typeface="Arial" panose="020B0604020202020204" pitchFamily="34" charset="0"/>
              <a:cs typeface="Arial" panose="020B0604020202020204" pitchFamily="34" charset="0"/>
            </a:endParaRPr>
          </a:p>
        </p:txBody>
      </p:sp>
      <p:sp>
        <p:nvSpPr>
          <p:cNvPr id="13" name="Speech Bubble: Rectangle 12">
            <a:extLst>
              <a:ext uri="{FF2B5EF4-FFF2-40B4-BE49-F238E27FC236}">
                <a16:creationId xmlns:a16="http://schemas.microsoft.com/office/drawing/2014/main" id="{2689A2B5-A750-F836-D38B-A43767C0AACC}"/>
              </a:ext>
            </a:extLst>
          </p:cNvPr>
          <p:cNvSpPr/>
          <p:nvPr/>
        </p:nvSpPr>
        <p:spPr>
          <a:xfrm>
            <a:off x="1105993" y="1582744"/>
            <a:ext cx="2907506" cy="717268"/>
          </a:xfrm>
          <a:prstGeom prst="wedgeRectCallout">
            <a:avLst>
              <a:gd name="adj1" fmla="val 48716"/>
              <a:gd name="adj2" fmla="val 119549"/>
            </a:avLst>
          </a:prstGeom>
          <a:ln/>
        </p:spPr>
        <p:style>
          <a:lnRef idx="2">
            <a:schemeClr val="dk1"/>
          </a:lnRef>
          <a:fillRef idx="1">
            <a:schemeClr val="lt1"/>
          </a:fillRef>
          <a:effectRef idx="0">
            <a:schemeClr val="dk1"/>
          </a:effectRef>
          <a:fontRef idx="minor">
            <a:schemeClr val="dk1"/>
          </a:fontRef>
        </p:style>
        <p:txBody>
          <a:bodyPr rtlCol="0" anchor="ctr"/>
          <a:lstStyle/>
          <a:p>
            <a:pPr algn="just"/>
            <a:r>
              <a:rPr lang="vi-VN">
                <a:latin typeface="Arial" panose="020B0604020202020204" pitchFamily="34" charset="0"/>
                <a:cs typeface="Arial" panose="020B0604020202020204" pitchFamily="34" charset="0"/>
              </a:rPr>
              <a:t>Sự phát triển của Internet</a:t>
            </a:r>
          </a:p>
        </p:txBody>
      </p:sp>
      <p:sp>
        <p:nvSpPr>
          <p:cNvPr id="14" name="Speech Bubble: Rectangle 13">
            <a:extLst>
              <a:ext uri="{FF2B5EF4-FFF2-40B4-BE49-F238E27FC236}">
                <a16:creationId xmlns:a16="http://schemas.microsoft.com/office/drawing/2014/main" id="{CEB7C8F0-DA46-6CAD-D64B-285E3E52DE35}"/>
              </a:ext>
            </a:extLst>
          </p:cNvPr>
          <p:cNvSpPr/>
          <p:nvPr/>
        </p:nvSpPr>
        <p:spPr>
          <a:xfrm>
            <a:off x="895897" y="3834073"/>
            <a:ext cx="2907506" cy="890068"/>
          </a:xfrm>
          <a:prstGeom prst="wedgeRectCallout">
            <a:avLst>
              <a:gd name="adj1" fmla="val 72549"/>
              <a:gd name="adj2" fmla="val -69684"/>
            </a:avLst>
          </a:prstGeom>
          <a:ln/>
        </p:spPr>
        <p:style>
          <a:lnRef idx="2">
            <a:schemeClr val="dk1"/>
          </a:lnRef>
          <a:fillRef idx="1">
            <a:schemeClr val="lt1"/>
          </a:fillRef>
          <a:effectRef idx="0">
            <a:schemeClr val="dk1"/>
          </a:effectRef>
          <a:fontRef idx="minor">
            <a:schemeClr val="dk1"/>
          </a:fontRef>
        </p:style>
        <p:txBody>
          <a:bodyPr rtlCol="0" anchor="ctr"/>
          <a:lstStyle/>
          <a:p>
            <a:pPr algn="just"/>
            <a:r>
              <a:rPr lang="vi-VN">
                <a:latin typeface="Arial" panose="020B0604020202020204" pitchFamily="34" charset="0"/>
                <a:cs typeface="Arial" panose="020B0604020202020204" pitchFamily="34" charset="0"/>
              </a:rPr>
              <a:t>Thay thế dịch vụ chăm sóc khách hàng theo cách thủ công</a:t>
            </a:r>
          </a:p>
        </p:txBody>
      </p:sp>
      <p:sp>
        <p:nvSpPr>
          <p:cNvPr id="15" name="Speech Bubble: Rectangle 14">
            <a:extLst>
              <a:ext uri="{FF2B5EF4-FFF2-40B4-BE49-F238E27FC236}">
                <a16:creationId xmlns:a16="http://schemas.microsoft.com/office/drawing/2014/main" id="{776AFDA7-9338-FA4A-F7EB-BAE8ED80DBBF}"/>
              </a:ext>
            </a:extLst>
          </p:cNvPr>
          <p:cNvSpPr/>
          <p:nvPr/>
        </p:nvSpPr>
        <p:spPr>
          <a:xfrm>
            <a:off x="5453062" y="3734398"/>
            <a:ext cx="2907506" cy="717268"/>
          </a:xfrm>
          <a:prstGeom prst="wedgeRectCallout">
            <a:avLst>
              <a:gd name="adj1" fmla="val -58164"/>
              <a:gd name="adj2" fmla="val -90599"/>
            </a:avLst>
          </a:prstGeom>
          <a:ln/>
        </p:spPr>
        <p:style>
          <a:lnRef idx="2">
            <a:schemeClr val="dk1"/>
          </a:lnRef>
          <a:fillRef idx="1">
            <a:schemeClr val="lt1"/>
          </a:fillRef>
          <a:effectRef idx="0">
            <a:schemeClr val="dk1"/>
          </a:effectRef>
          <a:fontRef idx="minor">
            <a:schemeClr val="dk1"/>
          </a:fontRef>
        </p:style>
        <p:txBody>
          <a:bodyPr rtlCol="0" anchor="ctr"/>
          <a:lstStyle/>
          <a:p>
            <a:pPr algn="just"/>
            <a:r>
              <a:rPr lang="vi-VN">
                <a:latin typeface="Arial" panose="020B0604020202020204" pitchFamily="34" charset="0"/>
                <a:cs typeface="Arial" panose="020B0604020202020204" pitchFamily="34" charset="0"/>
              </a:rPr>
              <a:t>Chatbot đang là xu thế hiện nay</a:t>
            </a:r>
          </a:p>
        </p:txBody>
      </p:sp>
      <p:sp>
        <p:nvSpPr>
          <p:cNvPr id="16" name="Speech Bubble: Rectangle 15">
            <a:extLst>
              <a:ext uri="{FF2B5EF4-FFF2-40B4-BE49-F238E27FC236}">
                <a16:creationId xmlns:a16="http://schemas.microsoft.com/office/drawing/2014/main" id="{AC4AAFF4-3DEE-41E8-DCD3-D88758853E22}"/>
              </a:ext>
            </a:extLst>
          </p:cNvPr>
          <p:cNvSpPr/>
          <p:nvPr/>
        </p:nvSpPr>
        <p:spPr>
          <a:xfrm>
            <a:off x="5453062" y="1604451"/>
            <a:ext cx="3248025" cy="717268"/>
          </a:xfrm>
          <a:prstGeom prst="wedgeRectCallout">
            <a:avLst>
              <a:gd name="adj1" fmla="val -56198"/>
              <a:gd name="adj2" fmla="val 120546"/>
            </a:avLst>
          </a:prstGeom>
          <a:ln/>
        </p:spPr>
        <p:style>
          <a:lnRef idx="2">
            <a:schemeClr val="dk1"/>
          </a:lnRef>
          <a:fillRef idx="1">
            <a:schemeClr val="lt1"/>
          </a:fillRef>
          <a:effectRef idx="0">
            <a:schemeClr val="dk1"/>
          </a:effectRef>
          <a:fontRef idx="minor">
            <a:schemeClr val="dk1"/>
          </a:fontRef>
        </p:style>
        <p:txBody>
          <a:bodyPr rtlCol="0" anchor="ctr"/>
          <a:lstStyle/>
          <a:p>
            <a:pPr algn="just"/>
            <a:r>
              <a:rPr lang="vi-VN">
                <a:latin typeface="Arial" panose="020B0604020202020204" pitchFamily="34" charset="0"/>
                <a:cs typeface="Arial" panose="020B0604020202020204" pitchFamily="34" charset="0"/>
              </a:rPr>
              <a:t>Nâng cao trải nghiệm mua sắm của khách hàng</a:t>
            </a:r>
          </a:p>
        </p:txBody>
      </p:sp>
      <p:pic>
        <p:nvPicPr>
          <p:cNvPr id="3" name="Picture 2">
            <a:extLst>
              <a:ext uri="{FF2B5EF4-FFF2-40B4-BE49-F238E27FC236}">
                <a16:creationId xmlns:a16="http://schemas.microsoft.com/office/drawing/2014/main" id="{762A71B4-68A6-63E7-3D3C-868AB11672E6}"/>
              </a:ext>
            </a:extLst>
          </p:cNvPr>
          <p:cNvPicPr>
            <a:picLocks noChangeAspect="1"/>
          </p:cNvPicPr>
          <p:nvPr/>
        </p:nvPicPr>
        <p:blipFill>
          <a:blip r:embed="rId3"/>
          <a:stretch>
            <a:fillRect/>
          </a:stretch>
        </p:blipFill>
        <p:spPr>
          <a:xfrm>
            <a:off x="4066296" y="2544568"/>
            <a:ext cx="1067835" cy="1067835"/>
          </a:xfrm>
          <a:prstGeom prst="rect">
            <a:avLst/>
          </a:prstGeom>
        </p:spPr>
      </p:pic>
      <p:pic>
        <p:nvPicPr>
          <p:cNvPr id="4" name="Picture 3">
            <a:extLst>
              <a:ext uri="{FF2B5EF4-FFF2-40B4-BE49-F238E27FC236}">
                <a16:creationId xmlns:a16="http://schemas.microsoft.com/office/drawing/2014/main" id="{8A869C65-268B-A86D-6680-39BE22018661}"/>
              </a:ext>
            </a:extLst>
          </p:cNvPr>
          <p:cNvPicPr>
            <a:picLocks noChangeAspect="1"/>
          </p:cNvPicPr>
          <p:nvPr/>
        </p:nvPicPr>
        <p:blipFill>
          <a:blip r:embed="rId4"/>
          <a:stretch>
            <a:fillRect/>
          </a:stretch>
        </p:blipFill>
        <p:spPr>
          <a:xfrm>
            <a:off x="219052" y="103210"/>
            <a:ext cx="552473" cy="55247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892392" y="103210"/>
            <a:ext cx="7785146"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1 ĐẶT VẤN ĐỀ</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2451360"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Nội dung đề tài</a:t>
            </a:r>
            <a:endParaRPr lang="en-US" sz="24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DACF51F-C07C-594A-C9E5-0BA97BDD6EC7}"/>
              </a:ext>
            </a:extLst>
          </p:cNvPr>
          <p:cNvSpPr txBox="1"/>
          <p:nvPr/>
        </p:nvSpPr>
        <p:spPr>
          <a:xfrm>
            <a:off x="892392" y="1326058"/>
            <a:ext cx="7715249" cy="2272417"/>
          </a:xfrm>
          <a:prstGeom prst="rect">
            <a:avLst/>
          </a:prstGeom>
          <a:noFill/>
        </p:spPr>
        <p:txBody>
          <a:bodyPr wrap="square">
            <a:spAutoFit/>
          </a:bodyPr>
          <a:lstStyle/>
          <a:p>
            <a:pPr indent="457200" algn="just">
              <a:lnSpc>
                <a:spcPct val="150000"/>
              </a:lnSpc>
              <a:spcBef>
                <a:spcPts val="600"/>
              </a:spcBef>
              <a:spcAft>
                <a:spcPts val="600"/>
              </a:spcAft>
            </a:pPr>
            <a:r>
              <a:rPr lang="vi-VN"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Xây dựng trang cửa hàng thời trang trên nền tảng Laravel với các chức năng cơ bản. Tập trung xây dựng chatbot hỗ trợ chăm sóc khách hàng. </a:t>
            </a:r>
            <a:endParaRPr lang="en-US" sz="1800">
              <a:effectLst/>
              <a:latin typeface="Arial" panose="020B0604020202020204" pitchFamily="34" charset="0"/>
              <a:ea typeface="Times New Roman" panose="02020603050405020304" pitchFamily="18" charset="0"/>
              <a:cs typeface="Arial" panose="020B0604020202020204" pitchFamily="34" charset="0"/>
            </a:endParaRPr>
          </a:p>
          <a:p>
            <a:pPr indent="457200" algn="just">
              <a:lnSpc>
                <a:spcPct val="150000"/>
              </a:lnSpc>
              <a:spcBef>
                <a:spcPts val="600"/>
              </a:spcBef>
              <a:spcAft>
                <a:spcPts val="600"/>
              </a:spcAft>
            </a:pPr>
            <a:r>
              <a:rPr lang="vi-VN"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Xây dựng luồng xử lý với mở nguồn mở Flowise. Huấn luyện chatbot bằng dữ liệu thông tin sản phẩm có trong cửa hàng. </a:t>
            </a:r>
            <a:endParaRPr lang="en-US" sz="180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2" name="Picture 1">
            <a:extLst>
              <a:ext uri="{FF2B5EF4-FFF2-40B4-BE49-F238E27FC236}">
                <a16:creationId xmlns:a16="http://schemas.microsoft.com/office/drawing/2014/main" id="{E3445C75-8E3C-8B94-E0D6-B9E7B060ACFF}"/>
              </a:ext>
            </a:extLst>
          </p:cNvPr>
          <p:cNvPicPr>
            <a:picLocks noChangeAspect="1"/>
          </p:cNvPicPr>
          <p:nvPr/>
        </p:nvPicPr>
        <p:blipFill>
          <a:blip r:embed="rId3"/>
          <a:stretch>
            <a:fillRect/>
          </a:stretch>
        </p:blipFill>
        <p:spPr>
          <a:xfrm>
            <a:off x="219052" y="103210"/>
            <a:ext cx="552473" cy="552473"/>
          </a:xfrm>
          <a:prstGeom prst="rect">
            <a:avLst/>
          </a:prstGeom>
        </p:spPr>
      </p:pic>
    </p:spTree>
    <p:extLst>
      <p:ext uri="{BB962C8B-B14F-4D97-AF65-F5344CB8AC3E}">
        <p14:creationId xmlns:p14="http://schemas.microsoft.com/office/powerpoint/2010/main" val="393855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771525" y="201651"/>
            <a:ext cx="8036718"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2 CƠ SỞ LÝ THUYẾT</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5036344"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Giới thiệu về Laravel Framework</a:t>
            </a:r>
            <a:endParaRPr lang="en-US" sz="240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226BB59-41F0-2683-1C8A-407DC222E040}"/>
              </a:ext>
            </a:extLst>
          </p:cNvPr>
          <p:cNvSpPr txBox="1"/>
          <p:nvPr/>
        </p:nvSpPr>
        <p:spPr>
          <a:xfrm>
            <a:off x="835818" y="1326058"/>
            <a:ext cx="7715250" cy="2118529"/>
          </a:xfrm>
          <a:prstGeom prst="rect">
            <a:avLst/>
          </a:prstGeom>
          <a:noFill/>
        </p:spPr>
        <p:txBody>
          <a:bodyPr wrap="square">
            <a:spAutoFit/>
          </a:bodyPr>
          <a:lstStyle/>
          <a:p>
            <a:pPr algn="just">
              <a:lnSpc>
                <a:spcPct val="150000"/>
              </a:lnSpc>
            </a:pPr>
            <a:r>
              <a:rPr lang="vi-VN" sz="1800">
                <a:effectLst/>
                <a:latin typeface="Arial" panose="020B0604020202020204" pitchFamily="34" charset="0"/>
                <a:ea typeface="Times New Roman" panose="02020603050405020304" pitchFamily="18" charset="0"/>
                <a:cs typeface="Arial" panose="020B0604020202020204" pitchFamily="34" charset="0"/>
              </a:rPr>
              <a:t>	Laravel là một PHP framework mã nguồn mở và miễn phí, được phát triển bởi Taylor Otwell. Laravel giúp giảm độ phức tạp của việc phát triển các ứng dụng web thông thường bằng cách cung cấp một cấu trúc và các tính năng mạnh mẽ. Laravel sử dụng mô hình thiết kế MVC để tạo ra mã nguồn linh hoạt và dễ bảo trì.</a:t>
            </a:r>
            <a:endParaRPr lang="en-US">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19CD92BD-E3E9-8F1E-2489-1C98090A5E38}"/>
              </a:ext>
            </a:extLst>
          </p:cNvPr>
          <p:cNvPicPr>
            <a:picLocks noChangeAspect="1"/>
          </p:cNvPicPr>
          <p:nvPr/>
        </p:nvPicPr>
        <p:blipFill>
          <a:blip r:embed="rId3"/>
          <a:stretch>
            <a:fillRect/>
          </a:stretch>
        </p:blipFill>
        <p:spPr>
          <a:xfrm>
            <a:off x="139318" y="201651"/>
            <a:ext cx="552473" cy="552473"/>
          </a:xfrm>
          <a:prstGeom prst="rect">
            <a:avLst/>
          </a:prstGeom>
        </p:spPr>
      </p:pic>
    </p:spTree>
    <p:extLst>
      <p:ext uri="{BB962C8B-B14F-4D97-AF65-F5344CB8AC3E}">
        <p14:creationId xmlns:p14="http://schemas.microsoft.com/office/powerpoint/2010/main" val="1660634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771525" y="201651"/>
            <a:ext cx="8036718"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2 CƠ SỞ LÝ THUYẾT</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3703039"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Cấu trúc thư mục Laravel</a:t>
            </a:r>
            <a:endParaRPr lang="en-US" sz="24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471C75A-2B19-E5C4-EAEE-F7B7E44321D0}"/>
              </a:ext>
            </a:extLst>
          </p:cNvPr>
          <p:cNvSpPr txBox="1"/>
          <p:nvPr/>
        </p:nvSpPr>
        <p:spPr>
          <a:xfrm>
            <a:off x="3192268" y="1525375"/>
            <a:ext cx="5722280" cy="2646878"/>
          </a:xfrm>
          <a:prstGeom prst="rect">
            <a:avLst/>
          </a:prstGeom>
          <a:noFill/>
        </p:spPr>
        <p:txBody>
          <a:bodyPr wrap="square">
            <a:spAutoFit/>
          </a:bodyPr>
          <a:lstStyle/>
          <a:p>
            <a:pPr indent="457200" algn="just">
              <a:spcBef>
                <a:spcPts val="600"/>
              </a:spcBef>
              <a:spcAft>
                <a:spcPts val="600"/>
              </a:spcAft>
            </a:pPr>
            <a:r>
              <a:rPr lang="vi-VN">
                <a:effectLst/>
                <a:latin typeface="Arial" panose="020B0604020202020204" pitchFamily="34" charset="0"/>
                <a:ea typeface="Times New Roman" panose="02020603050405020304" pitchFamily="18" charset="0"/>
                <a:cs typeface="Arial" panose="020B0604020202020204" pitchFamily="34" charset="0"/>
              </a:rPr>
              <a:t> </a:t>
            </a:r>
            <a:r>
              <a:rPr lang="vi-VN" sz="1800">
                <a:effectLst/>
                <a:latin typeface="Arial" panose="020B0604020202020204" pitchFamily="34" charset="0"/>
                <a:ea typeface="Times New Roman" panose="02020603050405020304" pitchFamily="18" charset="0"/>
                <a:cs typeface="Arial" panose="020B0604020202020204" pitchFamily="34" charset="0"/>
              </a:rPr>
              <a:t>- Thư mục app: chứa các mã quan trọng, các mô hình, điều khiển viên, dịch vụ.</a:t>
            </a:r>
            <a:endParaRPr lang="en-US" sz="1800">
              <a:effectLst/>
              <a:latin typeface="Arial" panose="020B0604020202020204" pitchFamily="34" charset="0"/>
              <a:ea typeface="Times New Roman" panose="02020603050405020304" pitchFamily="18" charset="0"/>
              <a:cs typeface="Arial" panose="020B0604020202020204" pitchFamily="34" charset="0"/>
            </a:endParaRPr>
          </a:p>
          <a:p>
            <a:pPr indent="457200" algn="just">
              <a:spcBef>
                <a:spcPts val="600"/>
              </a:spcBef>
              <a:spcAft>
                <a:spcPts val="600"/>
              </a:spcAft>
            </a:pPr>
            <a:r>
              <a:rPr lang="vi-VN" sz="1800">
                <a:effectLst/>
                <a:latin typeface="Arial" panose="020B0604020202020204" pitchFamily="34" charset="0"/>
                <a:ea typeface="Times New Roman" panose="02020603050405020304" pitchFamily="18" charset="0"/>
                <a:cs typeface="Arial" panose="020B0604020202020204" pitchFamily="34" charset="0"/>
              </a:rPr>
              <a:t>- Thư mục bootstrap: Chứa các file mà Laravel framework sử dụng để khởi động mỗi khi chạy dự án.</a:t>
            </a:r>
            <a:endParaRPr lang="en-US" sz="1800">
              <a:effectLst/>
              <a:latin typeface="Arial" panose="020B0604020202020204" pitchFamily="34" charset="0"/>
              <a:ea typeface="Times New Roman" panose="02020603050405020304" pitchFamily="18" charset="0"/>
              <a:cs typeface="Arial" panose="020B0604020202020204" pitchFamily="34" charset="0"/>
            </a:endParaRPr>
          </a:p>
          <a:p>
            <a:pPr indent="457200" algn="just">
              <a:spcBef>
                <a:spcPts val="600"/>
              </a:spcBef>
              <a:spcAft>
                <a:spcPts val="600"/>
              </a:spcAft>
            </a:pPr>
            <a:r>
              <a:rPr lang="vi-VN" sz="1800">
                <a:effectLst/>
                <a:latin typeface="Arial" panose="020B0604020202020204" pitchFamily="34" charset="0"/>
                <a:ea typeface="Times New Roman" panose="02020603050405020304" pitchFamily="18" charset="0"/>
                <a:cs typeface="Arial" panose="020B0604020202020204" pitchFamily="34" charset="0"/>
              </a:rPr>
              <a:t>- Thư mục config: Chứa các tệp tin cấu hình.</a:t>
            </a:r>
            <a:endParaRPr lang="en-US" sz="1800">
              <a:effectLst/>
              <a:latin typeface="Arial" panose="020B0604020202020204" pitchFamily="34" charset="0"/>
              <a:ea typeface="Times New Roman" panose="02020603050405020304" pitchFamily="18" charset="0"/>
              <a:cs typeface="Arial" panose="020B0604020202020204" pitchFamily="34" charset="0"/>
            </a:endParaRPr>
          </a:p>
          <a:p>
            <a:pPr indent="457200" algn="just">
              <a:spcBef>
                <a:spcPts val="600"/>
              </a:spcBef>
              <a:spcAft>
                <a:spcPts val="600"/>
              </a:spcAft>
            </a:pPr>
            <a:r>
              <a:rPr lang="vi-VN" sz="1800">
                <a:effectLst/>
                <a:latin typeface="Arial" panose="020B0604020202020204" pitchFamily="34" charset="0"/>
                <a:ea typeface="Times New Roman" panose="02020603050405020304" pitchFamily="18" charset="0"/>
                <a:cs typeface="Arial" panose="020B0604020202020204" pitchFamily="34" charset="0"/>
              </a:rPr>
              <a:t>- Thư mục database: Chứa các tập cơ sở dữ liệu. </a:t>
            </a:r>
            <a:endParaRPr lang="en-US" sz="1800">
              <a:effectLst/>
              <a:latin typeface="Arial" panose="020B0604020202020204" pitchFamily="34" charset="0"/>
              <a:ea typeface="Times New Roman" panose="02020603050405020304" pitchFamily="18" charset="0"/>
              <a:cs typeface="Arial" panose="020B0604020202020204" pitchFamily="34" charset="0"/>
            </a:endParaRPr>
          </a:p>
          <a:p>
            <a:pPr indent="457200" algn="just">
              <a:spcBef>
                <a:spcPts val="600"/>
              </a:spcBef>
              <a:spcAft>
                <a:spcPts val="600"/>
              </a:spcAft>
            </a:pPr>
            <a:r>
              <a:rPr lang="vi-VN" sz="1800">
                <a:effectLst/>
                <a:latin typeface="Arial" panose="020B0604020202020204" pitchFamily="34" charset="0"/>
                <a:ea typeface="Times New Roman" panose="02020603050405020304" pitchFamily="18" charset="0"/>
                <a:cs typeface="Arial" panose="020B0604020202020204" pitchFamily="34" charset="0"/>
              </a:rPr>
              <a:t>- Thư mục public: Chứa file index.php</a:t>
            </a:r>
            <a:endParaRPr lang="en-US" sz="180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2" name="Picture 1">
            <a:extLst>
              <a:ext uri="{FF2B5EF4-FFF2-40B4-BE49-F238E27FC236}">
                <a16:creationId xmlns:a16="http://schemas.microsoft.com/office/drawing/2014/main" id="{DE51C742-9A4C-D91F-13CA-3C71BD40CB17}"/>
              </a:ext>
            </a:extLst>
          </p:cNvPr>
          <p:cNvPicPr>
            <a:picLocks noChangeAspect="1"/>
          </p:cNvPicPr>
          <p:nvPr/>
        </p:nvPicPr>
        <p:blipFill>
          <a:blip r:embed="rId3"/>
          <a:stretch>
            <a:fillRect/>
          </a:stretch>
        </p:blipFill>
        <p:spPr>
          <a:xfrm>
            <a:off x="1105472" y="1328504"/>
            <a:ext cx="1802619" cy="3538763"/>
          </a:xfrm>
          <a:prstGeom prst="rect">
            <a:avLst/>
          </a:prstGeom>
        </p:spPr>
      </p:pic>
      <p:pic>
        <p:nvPicPr>
          <p:cNvPr id="4" name="Picture 3">
            <a:extLst>
              <a:ext uri="{FF2B5EF4-FFF2-40B4-BE49-F238E27FC236}">
                <a16:creationId xmlns:a16="http://schemas.microsoft.com/office/drawing/2014/main" id="{FB6BA15F-4F11-F0D9-88F7-B4E3C1FBA5AD}"/>
              </a:ext>
            </a:extLst>
          </p:cNvPr>
          <p:cNvPicPr>
            <a:picLocks noChangeAspect="1"/>
          </p:cNvPicPr>
          <p:nvPr/>
        </p:nvPicPr>
        <p:blipFill>
          <a:blip r:embed="rId4"/>
          <a:stretch>
            <a:fillRect/>
          </a:stretch>
        </p:blipFill>
        <p:spPr>
          <a:xfrm>
            <a:off x="139318" y="201651"/>
            <a:ext cx="552473" cy="552473"/>
          </a:xfrm>
          <a:prstGeom prst="rect">
            <a:avLst/>
          </a:prstGeom>
        </p:spPr>
      </p:pic>
    </p:spTree>
    <p:extLst>
      <p:ext uri="{BB962C8B-B14F-4D97-AF65-F5344CB8AC3E}">
        <p14:creationId xmlns:p14="http://schemas.microsoft.com/office/powerpoint/2010/main" val="164651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771525" y="201651"/>
            <a:ext cx="8036718"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2 CƠ SỞ LÝ THUYẾT</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2766154"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Khái niệm Chatbot</a:t>
            </a:r>
            <a:endParaRPr lang="en-US" sz="240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AD9810C-77D6-F697-B180-DCA10451634C}"/>
              </a:ext>
            </a:extLst>
          </p:cNvPr>
          <p:cNvSpPr txBox="1"/>
          <p:nvPr/>
        </p:nvSpPr>
        <p:spPr>
          <a:xfrm>
            <a:off x="823144" y="1424499"/>
            <a:ext cx="7620308" cy="2118529"/>
          </a:xfrm>
          <a:prstGeom prst="rect">
            <a:avLst/>
          </a:prstGeom>
          <a:noFill/>
        </p:spPr>
        <p:txBody>
          <a:bodyPr wrap="square">
            <a:spAutoFit/>
          </a:bodyPr>
          <a:lstStyle/>
          <a:p>
            <a:pPr algn="just">
              <a:lnSpc>
                <a:spcPct val="150000"/>
              </a:lnSpc>
            </a:pPr>
            <a:r>
              <a:rPr lang="vi-VN" sz="1800">
                <a:effectLst/>
                <a:latin typeface="Arial" panose="020B0604020202020204" pitchFamily="34" charset="0"/>
                <a:ea typeface="Times New Roman" panose="02020603050405020304" pitchFamily="18" charset="0"/>
                <a:cs typeface="Arial" panose="020B0604020202020204" pitchFamily="34" charset="0"/>
              </a:rPr>
              <a:t>	</a:t>
            </a: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Chatbot là một chương trình máy tính mô phỏng cuộc trò chuyện với con người bằng ngôn ngữ tự nhiên thông qua các ứng dụng nhắn tin, trang web hoặc trợ lý ảo. Chatbot được thiết kế để tương tác với người dùng một cách tự nhiên và hấp dẫn, cung cấp thông tin, hỗ trợ khách hàng, giải trí hoặc thậm chí chơi trò chơi </a:t>
            </a:r>
            <a:endParaRPr lang="en-US">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160CD5FE-F3B3-4B7A-58BB-64067E367D56}"/>
              </a:ext>
            </a:extLst>
          </p:cNvPr>
          <p:cNvPicPr>
            <a:picLocks noChangeAspect="1"/>
          </p:cNvPicPr>
          <p:nvPr/>
        </p:nvPicPr>
        <p:blipFill>
          <a:blip r:embed="rId3"/>
          <a:stretch>
            <a:fillRect/>
          </a:stretch>
        </p:blipFill>
        <p:spPr>
          <a:xfrm>
            <a:off x="139318" y="201651"/>
            <a:ext cx="552473" cy="552473"/>
          </a:xfrm>
          <a:prstGeom prst="rect">
            <a:avLst/>
          </a:prstGeom>
        </p:spPr>
      </p:pic>
    </p:spTree>
    <p:extLst>
      <p:ext uri="{BB962C8B-B14F-4D97-AF65-F5344CB8AC3E}">
        <p14:creationId xmlns:p14="http://schemas.microsoft.com/office/powerpoint/2010/main" val="233607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771525" y="201651"/>
            <a:ext cx="8036718"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2 CƠ SỞ LÝ THUYẾT</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2578777"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Loại hình chatbot</a:t>
            </a:r>
            <a:endParaRPr lang="en-US" sz="240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13776C3F-3AFF-3383-E0C8-763D38ED76F1}"/>
              </a:ext>
            </a:extLst>
          </p:cNvPr>
          <p:cNvPicPr>
            <a:picLocks noChangeAspect="1"/>
          </p:cNvPicPr>
          <p:nvPr/>
        </p:nvPicPr>
        <p:blipFill>
          <a:blip r:embed="rId3"/>
          <a:stretch>
            <a:fillRect/>
          </a:stretch>
        </p:blipFill>
        <p:spPr>
          <a:xfrm>
            <a:off x="139318" y="201651"/>
            <a:ext cx="552473" cy="552473"/>
          </a:xfrm>
          <a:prstGeom prst="rect">
            <a:avLst/>
          </a:prstGeom>
        </p:spPr>
      </p:pic>
      <p:pic>
        <p:nvPicPr>
          <p:cNvPr id="5" name="Picture 4">
            <a:extLst>
              <a:ext uri="{FF2B5EF4-FFF2-40B4-BE49-F238E27FC236}">
                <a16:creationId xmlns:a16="http://schemas.microsoft.com/office/drawing/2014/main" id="{BB982920-4541-D0FE-9043-2DCF5B56CF5C}"/>
              </a:ext>
            </a:extLst>
          </p:cNvPr>
          <p:cNvPicPr>
            <a:picLocks noChangeAspect="1"/>
          </p:cNvPicPr>
          <p:nvPr/>
        </p:nvPicPr>
        <p:blipFill>
          <a:blip r:embed="rId4"/>
          <a:stretch>
            <a:fillRect/>
          </a:stretch>
        </p:blipFill>
        <p:spPr>
          <a:xfrm>
            <a:off x="948472" y="1482516"/>
            <a:ext cx="1989600" cy="2722910"/>
          </a:xfrm>
          <a:prstGeom prst="rect">
            <a:avLst/>
          </a:prstGeom>
        </p:spPr>
      </p:pic>
      <p:pic>
        <p:nvPicPr>
          <p:cNvPr id="7" name="Picture 6">
            <a:extLst>
              <a:ext uri="{FF2B5EF4-FFF2-40B4-BE49-F238E27FC236}">
                <a16:creationId xmlns:a16="http://schemas.microsoft.com/office/drawing/2014/main" id="{0EB2F37C-143D-28D2-1D21-B893B661F8AE}"/>
              </a:ext>
            </a:extLst>
          </p:cNvPr>
          <p:cNvPicPr>
            <a:picLocks noChangeAspect="1"/>
          </p:cNvPicPr>
          <p:nvPr/>
        </p:nvPicPr>
        <p:blipFill>
          <a:blip r:embed="rId5"/>
          <a:stretch>
            <a:fillRect/>
          </a:stretch>
        </p:blipFill>
        <p:spPr>
          <a:xfrm>
            <a:off x="3577199" y="1470324"/>
            <a:ext cx="1989601" cy="2734281"/>
          </a:xfrm>
          <a:prstGeom prst="rect">
            <a:avLst/>
          </a:prstGeom>
        </p:spPr>
      </p:pic>
      <p:pic>
        <p:nvPicPr>
          <p:cNvPr id="10" name="Picture 9">
            <a:extLst>
              <a:ext uri="{FF2B5EF4-FFF2-40B4-BE49-F238E27FC236}">
                <a16:creationId xmlns:a16="http://schemas.microsoft.com/office/drawing/2014/main" id="{7B1E19A4-CE22-6893-11F3-1DAA438B09AA}"/>
              </a:ext>
            </a:extLst>
          </p:cNvPr>
          <p:cNvPicPr>
            <a:picLocks noChangeAspect="1"/>
          </p:cNvPicPr>
          <p:nvPr/>
        </p:nvPicPr>
        <p:blipFill>
          <a:blip r:embed="rId6"/>
          <a:stretch>
            <a:fillRect/>
          </a:stretch>
        </p:blipFill>
        <p:spPr>
          <a:xfrm>
            <a:off x="6205930" y="1481695"/>
            <a:ext cx="1989598" cy="2739961"/>
          </a:xfrm>
          <a:prstGeom prst="rect">
            <a:avLst/>
          </a:prstGeom>
        </p:spPr>
      </p:pic>
      <p:sp>
        <p:nvSpPr>
          <p:cNvPr id="12" name="TextBox 11">
            <a:extLst>
              <a:ext uri="{FF2B5EF4-FFF2-40B4-BE49-F238E27FC236}">
                <a16:creationId xmlns:a16="http://schemas.microsoft.com/office/drawing/2014/main" id="{A3E59B1C-0B79-8C12-49BE-0E6B4E80F483}"/>
              </a:ext>
            </a:extLst>
          </p:cNvPr>
          <p:cNvSpPr txBox="1"/>
          <p:nvPr/>
        </p:nvSpPr>
        <p:spPr>
          <a:xfrm>
            <a:off x="948472" y="4316582"/>
            <a:ext cx="1989599" cy="646331"/>
          </a:xfrm>
          <a:prstGeom prst="rect">
            <a:avLst/>
          </a:prstGeom>
          <a:noFill/>
        </p:spPr>
        <p:txBody>
          <a:bodyPr wrap="square" rtlCol="0">
            <a:spAutoFit/>
          </a:bodyPr>
          <a:lstStyle/>
          <a:p>
            <a:r>
              <a:rPr lang="vi-VN">
                <a:latin typeface="Arial" panose="020B0604020202020204" pitchFamily="34" charset="0"/>
                <a:cs typeface="Arial" panose="020B0604020202020204" pitchFamily="34" charset="0"/>
              </a:rPr>
              <a:t>Chatbot dựa trên quy tắc</a:t>
            </a:r>
            <a:endParaRPr lang="en-US">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567D760-45EB-C4AA-B1B7-AAB1B3AC1450}"/>
              </a:ext>
            </a:extLst>
          </p:cNvPr>
          <p:cNvSpPr txBox="1"/>
          <p:nvPr/>
        </p:nvSpPr>
        <p:spPr>
          <a:xfrm>
            <a:off x="3577199" y="4455081"/>
            <a:ext cx="1989601" cy="646331"/>
          </a:xfrm>
          <a:prstGeom prst="rect">
            <a:avLst/>
          </a:prstGeom>
          <a:noFill/>
        </p:spPr>
        <p:txBody>
          <a:bodyPr wrap="square">
            <a:spAutoFit/>
          </a:bodyPr>
          <a:lstStyle/>
          <a:p>
            <a:r>
              <a:rPr lang="vi-VN">
                <a:latin typeface="Arial" panose="020B0604020202020204" pitchFamily="34" charset="0"/>
                <a:cs typeface="Arial" panose="020B0604020202020204" pitchFamily="34" charset="0"/>
              </a:rPr>
              <a:t>Chatbot học máy	</a:t>
            </a:r>
            <a:endParaRPr lang="en-US">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808DBA14-ADBB-AA2F-70CE-C13307EB730D}"/>
              </a:ext>
            </a:extLst>
          </p:cNvPr>
          <p:cNvSpPr txBox="1"/>
          <p:nvPr/>
        </p:nvSpPr>
        <p:spPr>
          <a:xfrm>
            <a:off x="6205928" y="4408914"/>
            <a:ext cx="1989598" cy="646331"/>
          </a:xfrm>
          <a:prstGeom prst="rect">
            <a:avLst/>
          </a:prstGeom>
          <a:noFill/>
        </p:spPr>
        <p:txBody>
          <a:bodyPr wrap="square">
            <a:spAutoFit/>
          </a:bodyPr>
          <a:lstStyle/>
          <a:p>
            <a:r>
              <a:rPr lang="vi-VN">
                <a:latin typeface="Arial" panose="020B0604020202020204" pitchFamily="34" charset="0"/>
                <a:cs typeface="Arial" panose="020B0604020202020204" pitchFamily="34" charset="0"/>
              </a:rPr>
              <a:t>Chatbot dựa trên trí tuệ nhân tạo</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7530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771525" y="201651"/>
            <a:ext cx="8036718" cy="564301"/>
          </a:xfrm>
          <a:prstGeom prst="rect">
            <a:avLst/>
          </a:prstGeom>
          <a:solidFill>
            <a:schemeClr val="bg2">
              <a:lumMod val="75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2 CƠ SỞ LÝ THUYẾT</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3553137" cy="461665"/>
          </a:xfrm>
          <a:prstGeom prst="rect">
            <a:avLst/>
          </a:prstGeom>
          <a:solidFill>
            <a:schemeClr val="bg2">
              <a:lumMod val="75000"/>
            </a:schemeClr>
          </a:solidFill>
        </p:spPr>
        <p:txBody>
          <a:bodyPr wrap="square" rtlCol="0">
            <a:spAutoFit/>
          </a:bodyPr>
          <a:lstStyle/>
          <a:p>
            <a:r>
              <a:rPr lang="vi-VN" sz="2400">
                <a:latin typeface="Arial" panose="020B0604020202020204" pitchFamily="34" charset="0"/>
                <a:cs typeface="Arial" panose="020B0604020202020204" pitchFamily="34" charset="0"/>
              </a:rPr>
              <a:t>Mã nguồn mở FlowiseAI</a:t>
            </a:r>
            <a:endParaRPr lang="en-US" sz="240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AD9810C-77D6-F697-B180-DCA10451634C}"/>
              </a:ext>
            </a:extLst>
          </p:cNvPr>
          <p:cNvSpPr txBox="1"/>
          <p:nvPr/>
        </p:nvSpPr>
        <p:spPr>
          <a:xfrm>
            <a:off x="823144" y="1424499"/>
            <a:ext cx="7620308" cy="1287532"/>
          </a:xfrm>
          <a:prstGeom prst="rect">
            <a:avLst/>
          </a:prstGeom>
          <a:noFill/>
        </p:spPr>
        <p:txBody>
          <a:bodyPr wrap="square">
            <a:spAutoFit/>
          </a:bodyPr>
          <a:lstStyle/>
          <a:p>
            <a:pPr algn="just">
              <a:lnSpc>
                <a:spcPct val="150000"/>
              </a:lnSpc>
            </a:pPr>
            <a:r>
              <a:rPr lang="vi-VN" sz="1800">
                <a:effectLst/>
                <a:latin typeface="Arial" panose="020B0604020202020204" pitchFamily="34" charset="0"/>
                <a:ea typeface="Times New Roman" panose="02020603050405020304" pitchFamily="18" charset="0"/>
                <a:cs typeface="Arial" panose="020B0604020202020204" pitchFamily="34" charset="0"/>
              </a:rPr>
              <a:t>	</a:t>
            </a:r>
            <a:r>
              <a:rPr lang="en-US" sz="1800">
                <a:effectLst/>
                <a:latin typeface="Arial" panose="020B0604020202020204" pitchFamily="34" charset="0"/>
                <a:ea typeface="Times New Roman" panose="02020603050405020304" pitchFamily="18" charset="0"/>
                <a:cs typeface="Arial" panose="020B0604020202020204" pitchFamily="34" charset="0"/>
              </a:rPr>
              <a:t>FlowiseAI</a:t>
            </a:r>
            <a:r>
              <a:rPr lang="vi-VN" sz="1800">
                <a:effectLst/>
                <a:latin typeface="Arial" panose="020B0604020202020204" pitchFamily="34" charset="0"/>
                <a:ea typeface="Times New Roman" panose="02020603050405020304" pitchFamily="18" charset="0"/>
                <a:cs typeface="Arial" panose="020B0604020202020204" pitchFamily="34" charset="0"/>
              </a:rPr>
              <a:t> là một công cụ mã nguồn mở được thiết kế để đơn giản. Cung cấp giao diện trực quan và các tính năng giúp người dùng dễ dàng tạo chatbot, trợ lý ảo, hệ thống tự động hóa và nhiều ứng dụng khác.</a:t>
            </a:r>
            <a:endParaRPr lang="en-US">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160CD5FE-F3B3-4B7A-58BB-64067E367D56}"/>
              </a:ext>
            </a:extLst>
          </p:cNvPr>
          <p:cNvPicPr>
            <a:picLocks noChangeAspect="1"/>
          </p:cNvPicPr>
          <p:nvPr/>
        </p:nvPicPr>
        <p:blipFill>
          <a:blip r:embed="rId3"/>
          <a:stretch>
            <a:fillRect/>
          </a:stretch>
        </p:blipFill>
        <p:spPr>
          <a:xfrm>
            <a:off x="139318" y="201651"/>
            <a:ext cx="552473" cy="552473"/>
          </a:xfrm>
          <a:prstGeom prst="rect">
            <a:avLst/>
          </a:prstGeom>
        </p:spPr>
      </p:pic>
    </p:spTree>
    <p:extLst>
      <p:ext uri="{BB962C8B-B14F-4D97-AF65-F5344CB8AC3E}">
        <p14:creationId xmlns:p14="http://schemas.microsoft.com/office/powerpoint/2010/main" val="175758038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1021</TotalTime>
  <Words>863</Words>
  <Application>Microsoft Office PowerPoint</Application>
  <PresentationFormat>On-screen Show (16:9)</PresentationFormat>
  <Paragraphs>76</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Century Gothic</vt:lpstr>
      <vt:lpstr>Wingdings 3</vt:lpstr>
      <vt:lpstr>Arial</vt:lpstr>
      <vt:lpstr>Fugaz One</vt:lpstr>
      <vt:lpstr>Wisp</vt:lpstr>
      <vt:lpstr>BÁO CÁO ĐỒ ÁN TỐT NGHIỆP Đề tài “ỨNG DỤNG CHATGPT XÂY DỰNG CHATBOT CHO CỬA HÀNG THỜI TRANG”</vt:lpstr>
      <vt:lpstr>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CHƯƠNG 4 KẾT LUẬN VÀ HƯỚNG PHÁT TRIỂN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 ĐỒ ÁN CƠ SỞ NGÀNH Học kì I, Năm học 2022 - 2023 Đề tài “THIẾT KẾ WEBSITE RAO VẶT CƠ BẢN”</dc:title>
  <dc:creator>SO PHI</dc:creator>
  <cp:lastModifiedBy>kimthisophi1101@gmail.com</cp:lastModifiedBy>
  <cp:revision>23</cp:revision>
  <dcterms:modified xsi:type="dcterms:W3CDTF">2024-07-12T07:14:05Z</dcterms:modified>
</cp:coreProperties>
</file>