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E9A8EB-348A-491E-A1CB-87D55F1E2338}">
  <a:tblStyle styleId="{8FE9A8EB-348A-491E-A1CB-87D55F1E2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bbf892742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bbf892742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https://en.wikipedia.org/wiki/Samplesort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bbf892742_1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bbf892742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85c05b6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85c05b6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85c05b6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85c05b6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85c05b66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85c05b66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85c05b66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85c05b66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85c05b66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85c05b66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85c05b66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85c05b66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85c05b66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85c05b66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85c05b66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85c05b66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bf892742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bf892742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patterns in dataset, som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85c05b66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85c05b66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85c05b66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85c05b66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d15eaf2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d15eaf2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https://en.wikipedia.org/wiki/Samplesort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bbf892742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bbf892742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https://en.wikipedia.org/wiki/Samplesort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bf892742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bf892742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https://en.wikipedia.org/wiki/Samplesort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bf892742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bf892742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https://en.wikipedia.org/wiki/Samplesort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bf892742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bf892742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bf892742_1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bf892742_1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bf892742_1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bf892742_1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bf892742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bf892742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Instructional Slides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Aidan Tan, Sarah Warren, Philip Yao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Policy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085875"/>
            <a:ext cx="81123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Deciding when to merge runs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Maintain: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|Z| &gt; |Y| + |X|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|Y| &gt; |X|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|Z| ≤ |Y| + |X|, merge X and 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 title="Screenshot 2025-04-14 at 11.21.5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25" y="2571751"/>
            <a:ext cx="4266772" cy="2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Galloping Mode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01772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Cuts down on number of comparisons made d</a:t>
            </a:r>
            <a:r>
              <a:rPr lang="en"/>
              <a:t>uring merge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run RunA[i] &gt; RunB[j] more than minGallop times, switch to galloping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 search in the losing run to find the next element that exceeds the current maximum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the entire “gallop” of elements in one 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86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33" name="Google Shape;133;p24" title="Screenshot 2025-04-04 at 3.20.54 PM.png"/>
          <p:cNvPicPr preferRelativeResize="0"/>
          <p:nvPr/>
        </p:nvPicPr>
        <p:blipFill rotWithShape="1">
          <a:blip r:embed="rId3">
            <a:alphaModFix/>
          </a:blip>
          <a:srcRect b="0" l="415" r="564" t="0"/>
          <a:stretch/>
        </p:blipFill>
        <p:spPr>
          <a:xfrm>
            <a:off x="311700" y="1537025"/>
            <a:ext cx="8520600" cy="55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 title="Screenshot 2025-04-04 at 3.21.3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05500"/>
            <a:ext cx="8520600" cy="5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4314900" y="2208800"/>
            <a:ext cx="514200" cy="1283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859450"/>
            <a:ext cx="81123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MinRun = 5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33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Call InsertionSort() in each run</a:t>
            </a:r>
            <a:endParaRPr/>
          </a:p>
        </p:txBody>
      </p:sp>
      <p:pic>
        <p:nvPicPr>
          <p:cNvPr id="142" name="Google Shape;142;p25" title="Screenshot 2025-04-04 at 3.21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7025"/>
            <a:ext cx="8520600" cy="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 title="Screenshot 2025-04-04 at 3.31.3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662" y="3614275"/>
            <a:ext cx="3780675" cy="8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 title="Screenshot 2025-04-04 at 3.27.5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0" y="569850"/>
            <a:ext cx="3519500" cy="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 title="Screenshot 2025-04-04 at 3.28.3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2250" y="1703100"/>
            <a:ext cx="3519498" cy="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 title="Screenshot 2025-04-04 at 3.29.4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2252" y="2836338"/>
            <a:ext cx="3519498" cy="7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 title="Screenshot 2025-04-04 at 3.30.2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2250" y="3969600"/>
            <a:ext cx="3519499" cy="7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2500500" cy="4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Refresher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688" y="1017725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Call InsertionSort() in each run</a:t>
            </a:r>
            <a:endParaRPr/>
          </a:p>
        </p:txBody>
      </p:sp>
      <p:pic>
        <p:nvPicPr>
          <p:cNvPr id="159" name="Google Shape;159;p27" title="Screenshot 2025-04-04 at 3.21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7025"/>
            <a:ext cx="8520600" cy="5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/>
          <p:nvPr/>
        </p:nvSpPr>
        <p:spPr>
          <a:xfrm>
            <a:off x="4314900" y="2208800"/>
            <a:ext cx="514200" cy="156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 title="Screenshot 2025-04-04 at 3.33.0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86" y="3958050"/>
            <a:ext cx="8695028" cy="5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430575" y="2544350"/>
            <a:ext cx="65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688" y="1017725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Merge the runs</a:t>
            </a:r>
            <a:endParaRPr/>
          </a:p>
        </p:txBody>
      </p:sp>
      <p:pic>
        <p:nvPicPr>
          <p:cNvPr id="169" name="Google Shape;169;p28" title="Screenshot 2025-04-04 at 3.33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86" y="1527738"/>
            <a:ext cx="8695028" cy="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 title="Screenshot 2025-04-04 at 3.34.4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650" y="3608952"/>
            <a:ext cx="7386700" cy="76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8"/>
          <p:cNvCxnSpPr/>
          <p:nvPr/>
        </p:nvCxnSpPr>
        <p:spPr>
          <a:xfrm>
            <a:off x="3796950" y="2100725"/>
            <a:ext cx="1996500" cy="1526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8"/>
          <p:cNvCxnSpPr/>
          <p:nvPr/>
        </p:nvCxnSpPr>
        <p:spPr>
          <a:xfrm>
            <a:off x="1918050" y="2100725"/>
            <a:ext cx="195600" cy="1539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2408325" y="445550"/>
            <a:ext cx="65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** Note that each half is already sorted, so there is no need for a recursive splitting of the list, merge can be applied immediately.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9" title="Screenshot 2025-04-04 at 3.37.2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075"/>
            <a:ext cx="8520600" cy="869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 title="Screenshot 2025-04-04 at 3.37.5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89075"/>
            <a:ext cx="869450" cy="86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9"/>
          <p:cNvCxnSpPr/>
          <p:nvPr/>
        </p:nvCxnSpPr>
        <p:spPr>
          <a:xfrm flipH="1">
            <a:off x="1278725" y="2792250"/>
            <a:ext cx="3653400" cy="952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 title="Screenshot 2025-04-04 at 3.37.5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89075"/>
            <a:ext cx="869450" cy="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 title="Screenshot 2025-04-04 at 3.39.2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15" y="1835600"/>
            <a:ext cx="8537972" cy="8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1" title="Screenshot 2025-04-04 at 3.39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15" y="1835600"/>
            <a:ext cx="8537972" cy="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 title="Screenshot 2025-04-04 at 3.40.0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25" y="3689075"/>
            <a:ext cx="1650181" cy="86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1"/>
          <p:cNvCxnSpPr/>
          <p:nvPr/>
        </p:nvCxnSpPr>
        <p:spPr>
          <a:xfrm flipH="1">
            <a:off x="1996350" y="2740075"/>
            <a:ext cx="3783900" cy="9525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87000" y="4627275"/>
            <a:ext cx="50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Ex. Dow Jones Industrial Average over 10 years</a:t>
            </a:r>
            <a:endParaRPr/>
          </a:p>
        </p:txBody>
      </p:sp>
      <p:pic>
        <p:nvPicPr>
          <p:cNvPr id="62" name="Google Shape;62;p14" title="dow-jones-industrial-average-last-10-years-2025-04-13-macrotren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975" y="1119825"/>
            <a:ext cx="5320323" cy="35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29883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sorting for real world datasets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Patterns/ trends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Strictly decreasing segments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4388867" y="1486082"/>
            <a:ext cx="2988300" cy="195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6437840" y="2329131"/>
            <a:ext cx="818700" cy="118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 title="Screenshot 2025-04-04 at 3.39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15" y="1835600"/>
            <a:ext cx="8537972" cy="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 title="Screenshot 2025-04-04 at 3.40.0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25" y="3689075"/>
            <a:ext cx="1650181" cy="8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 title="Screenshot 2025-04-04 at 3.40.56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025" y="1843425"/>
            <a:ext cx="8537951" cy="8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 title="Screenshot 2025-04-04 at 3.41.19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014" y="3689075"/>
            <a:ext cx="2430912" cy="86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2"/>
          <p:cNvCxnSpPr/>
          <p:nvPr/>
        </p:nvCxnSpPr>
        <p:spPr>
          <a:xfrm>
            <a:off x="835075" y="2753125"/>
            <a:ext cx="1409100" cy="874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5610625" y="3731700"/>
            <a:ext cx="20487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</a:rPr>
              <a:t>…</a:t>
            </a:r>
            <a:endParaRPr sz="36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 title="Screenshot 2025-04-04 at 3.42.4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0" y="1537025"/>
            <a:ext cx="8520600" cy="49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 title="Screenshot 2025-04-04 at 3.43.1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18" y="4055900"/>
            <a:ext cx="8530757" cy="4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4314900" y="2339275"/>
            <a:ext cx="514200" cy="157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085875"/>
            <a:ext cx="81123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Strengths</a:t>
            </a:r>
            <a:endParaRPr sz="255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Adaptive based on dataset</a:t>
            </a:r>
            <a:endParaRPr sz="20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Stable</a:t>
            </a:r>
            <a:endParaRPr sz="20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Fast lower and upper bounds </a:t>
            </a:r>
            <a:endParaRPr sz="2000"/>
          </a:p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Weaknesses</a:t>
            </a:r>
            <a:endParaRPr sz="255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Complex implementation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 title="Screenshot 2025-04-17 at 2.18.4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675" y="1085875"/>
            <a:ext cx="5025625" cy="31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0000" y="1017725"/>
            <a:ext cx="7704000" cy="1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sorting in cases that are more likely to occur</a:t>
            </a:r>
            <a:endParaRPr sz="2200"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72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{8FE9A8EB-348A-491E-A1CB-87D55F1E2338}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Average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Best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Worst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Quicksort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O(n*n)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Mergesort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Insertionsort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O(n*n)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O(n*n)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Timsort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accent6"/>
                          </a:highlight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O(n log 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85875"/>
            <a:ext cx="83895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N: </a:t>
            </a:r>
            <a:r>
              <a:rPr lang="en"/>
              <a:t>Size of the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Runs: </a:t>
            </a:r>
            <a:r>
              <a:rPr lang="en"/>
              <a:t>weakly increasing or strictly decreasing subarrays in the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MinRun</a:t>
            </a:r>
            <a:r>
              <a:rPr b="1" lang="en"/>
              <a:t>:</a:t>
            </a:r>
            <a:r>
              <a:rPr i="1" lang="en"/>
              <a:t> </a:t>
            </a:r>
            <a:r>
              <a:rPr lang="en"/>
              <a:t>Minimum length of runs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8112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</a:t>
            </a:r>
            <a:r>
              <a:rPr i="1" lang="en"/>
              <a:t>MinRun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into runs, Insertion sort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MinRun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54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size of the input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is most efficient when the number of runs is</a:t>
            </a:r>
            <a:r>
              <a:rPr b="1" lang="en"/>
              <a:t> equal to or slightly less</a:t>
            </a:r>
            <a:r>
              <a:rPr lang="en"/>
              <a:t> than a power of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 (|input| / minrun) ≤ X^2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 to 64 inclusive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if the n &lt; 32, Tim Sort defaults to using Insertion Sort only. </a:t>
            </a:r>
            <a:endParaRPr/>
          </a:p>
        </p:txBody>
      </p:sp>
      <p:pic>
        <p:nvPicPr>
          <p:cNvPr id="91" name="Google Shape;91;p18" title="Screenshot 2025-04-14 at 2.16.53 PM.png"/>
          <p:cNvPicPr preferRelativeResize="0"/>
          <p:nvPr/>
        </p:nvPicPr>
        <p:blipFill rotWithShape="1">
          <a:blip r:embed="rId3">
            <a:alphaModFix/>
          </a:blip>
          <a:srcRect b="5096" l="0" r="0" t="0"/>
          <a:stretch/>
        </p:blipFill>
        <p:spPr>
          <a:xfrm>
            <a:off x="5714275" y="1017725"/>
            <a:ext cx="3118025" cy="17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MinRun: Example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17725"/>
            <a:ext cx="5402700" cy="3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 = 130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pass: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 = 0 | (130 &amp; 1) = 0 </a:t>
            </a:r>
            <a:r>
              <a:rPr lang="en" sz="1400">
                <a:solidFill>
                  <a:srgbClr val="FF0000"/>
                </a:solidFill>
              </a:rPr>
              <a:t>(even/odd)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</a:t>
            </a:r>
            <a:r>
              <a:rPr lang="en" sz="1400"/>
              <a:t>130 &gt;&gt; 1 = 65 </a:t>
            </a:r>
            <a:r>
              <a:rPr lang="en" sz="1400">
                <a:solidFill>
                  <a:srgbClr val="FF0000"/>
                </a:solidFill>
              </a:rPr>
              <a:t>(</a:t>
            </a:r>
            <a:r>
              <a:rPr lang="en">
                <a:solidFill>
                  <a:srgbClr val="FF0000"/>
                </a:solidFill>
              </a:rPr>
              <a:t>floor(n/2))</a:t>
            </a:r>
            <a:endParaRPr sz="14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pass: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= 0 | (65 &amp; 1)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65 &gt;&gt; 1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32 + 1 = 33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runs = 130 / 33  = 3.939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Equal or slightly less than a power of 2!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20 at 5.36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400" y="1017725"/>
            <a:ext cx="2943900" cy="174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Pass: Scan List for Runs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Detection: Look from the current position to find an ascending (or descending) sequence.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Reverse: if the run is descending, reverse it to become ascending.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InsertionSort()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very well for small and partially sorted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</a:t>
            </a:r>
            <a:endParaRPr/>
          </a:p>
        </p:txBody>
      </p:sp>
      <p:pic>
        <p:nvPicPr>
          <p:cNvPr id="110" name="Google Shape;110;p21" title="Screenshot 2025-04-14 at 3.39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1" y="445025"/>
            <a:ext cx="6674698" cy="19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creenshot 2025-04-14 at 3.40.1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851" y="2649683"/>
            <a:ext cx="6597448" cy="186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17725"/>
            <a:ext cx="19230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MinRun = 11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144650" y="682200"/>
            <a:ext cx="2188200" cy="169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530800" y="154450"/>
            <a:ext cx="21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Reversed in place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C4587"/>
      </a:dk1>
      <a:lt1>
        <a:srgbClr val="FFFFFF"/>
      </a:lt1>
      <a:dk2>
        <a:srgbClr val="1C4587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