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5DDD7A-F508-455E-88CC-6919FBF84857}">
  <a:tblStyle styleId="{365DDD7A-F508-455E-88CC-6919FBF848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amplesor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amplesor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bbf982d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bbf982d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bf7d1a64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bf7d1a64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"In Timsort, </a:t>
            </a:r>
            <a:r>
              <a:rPr b="1" lang="en">
                <a:solidFill>
                  <a:schemeClr val="dk1"/>
                </a:solidFill>
              </a:rPr>
              <a:t>galloping mode</a:t>
            </a:r>
            <a:r>
              <a:rPr lang="en">
                <a:solidFill>
                  <a:schemeClr val="dk1"/>
                </a:solidFill>
              </a:rPr>
              <a:t> is an optimization that significantly reduces the number of comparisons during the merging phase.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It's especially useful when one run continuously wins during comparisons.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Galloping mode kicks in when a run wins more than a predefined number of times, known as </a:t>
            </a:r>
            <a:r>
              <a:rPr b="1" lang="en">
                <a:solidFill>
                  <a:schemeClr val="dk1"/>
                </a:solidFill>
              </a:rPr>
              <a:t>minGallop</a:t>
            </a:r>
            <a:r>
              <a:rPr lang="en">
                <a:solidFill>
                  <a:schemeClr val="dk1"/>
                </a:solidFill>
              </a:rPr>
              <a:t>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"Here’s how galloping mode works: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we detect that RunA[i] (the current element in the upper run) is greater than RunB[j] (the current element in the lower run) more than </a:t>
            </a:r>
            <a:r>
              <a:rPr b="1" lang="en">
                <a:solidFill>
                  <a:schemeClr val="dk1"/>
                </a:solidFill>
              </a:rPr>
              <a:t>minGallop times</a:t>
            </a:r>
            <a:r>
              <a:rPr lang="en">
                <a:solidFill>
                  <a:schemeClr val="dk1"/>
                </a:solidFill>
              </a:rPr>
              <a:t>, we switch to galloping mode."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"In galloping mode, instead of comparing one element at a time, we perform an </a:t>
            </a:r>
            <a:r>
              <a:rPr b="1" lang="en">
                <a:solidFill>
                  <a:schemeClr val="dk1"/>
                </a:solidFill>
              </a:rPr>
              <a:t>exponential search</a:t>
            </a:r>
            <a:r>
              <a:rPr lang="en">
                <a:solidFill>
                  <a:schemeClr val="dk1"/>
                </a:solidFill>
              </a:rPr>
              <a:t> in the losing run — the run that’s losing the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idea is to skip ahead and find the next element that exceeds the current maximum, skipping over the elements that are definitely smaller."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"Once Timsort finds a chunk of elements that exceed the current maximum, it </a:t>
            </a:r>
            <a:r>
              <a:rPr b="1" lang="en">
                <a:solidFill>
                  <a:schemeClr val="dk1"/>
                </a:solidFill>
              </a:rPr>
              <a:t>copies the entire chunk in one go</a:t>
            </a:r>
            <a:r>
              <a:rPr lang="en">
                <a:solidFill>
                  <a:schemeClr val="dk1"/>
                </a:solidFill>
              </a:rPr>
              <a:t>, greatly reducing the number of comparisons and speeding up the merge."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635e2ab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d635e2a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have the final runtimes of mergesort,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see that it improves on the best time of merge sort of nlog(n) by taking the best time of </a:t>
            </a:r>
            <a:r>
              <a:rPr lang="en"/>
              <a:t>insertion sort, which is O(n).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has an average runtime of nlog(n) and a worst case runtime of nlog(n).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bf7d1a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bf7d1a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https://en.wikipedia.org/wiki/Samplesort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"Timsort is </a:t>
            </a:r>
            <a:r>
              <a:rPr b="1" lang="en">
                <a:solidFill>
                  <a:schemeClr val="dk1"/>
                </a:solidFill>
              </a:rPr>
              <a:t>adaptive</a:t>
            </a:r>
            <a:r>
              <a:rPr lang="en">
                <a:solidFill>
                  <a:schemeClr val="dk1"/>
                </a:solidFill>
              </a:rPr>
              <a:t> to different datasets, performing efficiently on both sorted and random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is also </a:t>
            </a:r>
            <a:r>
              <a:rPr b="1" lang="en">
                <a:solidFill>
                  <a:schemeClr val="dk1"/>
                </a:solidFill>
              </a:rPr>
              <a:t>stable</a:t>
            </a:r>
            <a:r>
              <a:rPr lang="en">
                <a:solidFill>
                  <a:schemeClr val="dk1"/>
                </a:solidFill>
              </a:rPr>
              <a:t>, preserving the relative order of equal elements.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Timsort has </a:t>
            </a:r>
            <a:r>
              <a:rPr b="1" lang="en">
                <a:solidFill>
                  <a:schemeClr val="dk1"/>
                </a:solidFill>
              </a:rPr>
              <a:t>fast upper and lower bounds</a:t>
            </a:r>
            <a:r>
              <a:rPr lang="en">
                <a:solidFill>
                  <a:schemeClr val="dk1"/>
                </a:solidFill>
              </a:rPr>
              <a:t>, meaning it performs well in both best and worst-case scenarios, making it a reliable choice in many cases."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"However, Timsort has some drawbacks: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It uses </a:t>
            </a:r>
            <a:r>
              <a:rPr b="1" lang="en">
                <a:solidFill>
                  <a:schemeClr val="dk1"/>
                </a:solidFill>
              </a:rPr>
              <a:t>O(n) memory</a:t>
            </a:r>
            <a:r>
              <a:rPr lang="en">
                <a:solidFill>
                  <a:schemeClr val="dk1"/>
                </a:solidFill>
              </a:rPr>
              <a:t>, which is more than some other algorithms like QuickSort, which only needs </a:t>
            </a:r>
            <a:r>
              <a:rPr b="1" lang="en">
                <a:solidFill>
                  <a:schemeClr val="dk1"/>
                </a:solidFill>
              </a:rPr>
              <a:t>O(log n)</a:t>
            </a:r>
            <a:r>
              <a:rPr lang="en">
                <a:solidFill>
                  <a:schemeClr val="dk1"/>
                </a:solidFill>
              </a:rPr>
              <a:t> memory.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situations where memory usage is a concern, Timsort might not be the best option compared to algorithms that require less space."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bf982d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bf982d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sorting algorithm that is </a:t>
            </a:r>
            <a:r>
              <a:rPr lang="en"/>
              <a:t>designed to work well on r</a:t>
            </a:r>
            <a:r>
              <a:rPr lang="en"/>
              <a:t>eal world data, which is often is partially sorted and has trends. for example data that is collected over </a:t>
            </a:r>
            <a:r>
              <a:rPr lang="en"/>
              <a:t>time. This has a positive trend and some decreasing segments. Timsort will be able to address these patterns very fast.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635e2ab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635e2ab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sorting algorithm that takes strategies from insertionsort and mergesort. The target worst case is O(nlogn), but the best case will be O(n)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bbf982de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bbf982de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uses insertionsort when breaking the data int these chunks, and then uses mergesort as the last step.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bf982de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bf982de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Timsort is an adaptive sorting algorithm, so the size of the chunks is dependent on the size of the input.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bf982de3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bf982de3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r= 1 because remainder for odd numbers, round up so it can capture less runs to be more efficient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bf7d1a64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bf7d1a64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bf982de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bf982de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looking at runs and doing insertion, If decreasing, look at next until one is not decreasing and then reverse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bf982de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bf982d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https://en.wikipedia.org/wiki/Samplesort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"When merging is required, we pick between merging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+ X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 + 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Where x, y, and z are the sizes of the runs.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merge the pair with the </a:t>
            </a:r>
            <a:r>
              <a:rPr b="1" lang="en">
                <a:solidFill>
                  <a:schemeClr val="dk1"/>
                </a:solidFill>
              </a:rPr>
              <a:t>smaller total size</a:t>
            </a:r>
            <a:r>
              <a:rPr lang="en">
                <a:solidFill>
                  <a:schemeClr val="dk1"/>
                </a:solidFill>
              </a:rPr>
              <a:t> to minimize data movement.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sizes are equal, we merge </a:t>
            </a:r>
            <a:r>
              <a:rPr b="1" lang="en">
                <a:solidFill>
                  <a:schemeClr val="dk1"/>
                </a:solidFill>
              </a:rPr>
              <a:t>lower on the stack</a:t>
            </a:r>
            <a:r>
              <a:rPr lang="en">
                <a:solidFill>
                  <a:schemeClr val="dk1"/>
                </a:solidFill>
              </a:rPr>
              <a:t> first to maintain balance merges."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TimSort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2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Presentation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Aidan Tan, Sarah Warren, Philip Yao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Optimization: Galloping Mode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17725"/>
            <a:ext cx="8520600" cy="3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Cuts down on number of comparisons made during merge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run RunA[i] &gt; RunB[j] more than </a:t>
            </a:r>
            <a:r>
              <a:rPr i="1" lang="en"/>
              <a:t>minGallop</a:t>
            </a:r>
            <a:r>
              <a:rPr lang="en"/>
              <a:t> times, switch to galloping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 search in the losing run to find the next element that exceeds the current maximum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 the entire “gallop” of elements in one 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 title="Screenshot 2025-04-17 at 2.29.1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952" y="3158625"/>
            <a:ext cx="2518101" cy="1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graphicFrame>
        <p:nvGraphicFramePr>
          <p:cNvPr id="126" name="Google Shape;126;p23"/>
          <p:cNvGraphicFramePr/>
          <p:nvPr/>
        </p:nvGraphicFramePr>
        <p:xfrm>
          <a:off x="952500" y="18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{365DDD7A-F508-455E-88CC-6919FBF84857}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Average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Best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Worst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Quicksort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Mergesort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Insertionsort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Timsort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017725"/>
            <a:ext cx="38619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Adaptive based on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upper and lower bounds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Weaknesses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Uses O(n)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sorting algorithms use less memory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Quicksort is O(log(n))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 title="Screenshot 2025-04-17 at 2.18.4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975" y="1249588"/>
            <a:ext cx="4260300" cy="26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87000" y="4627275"/>
            <a:ext cx="50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Ex. Data collected over time</a:t>
            </a:r>
            <a:endParaRPr/>
          </a:p>
        </p:txBody>
      </p:sp>
      <p:pic>
        <p:nvPicPr>
          <p:cNvPr id="62" name="Google Shape;62;p14" title="dow-jones-industrial-average-last-10-years-2025-04-13-macrotrends.png"/>
          <p:cNvPicPr preferRelativeResize="0"/>
          <p:nvPr/>
        </p:nvPicPr>
        <p:blipFill rotWithShape="1">
          <a:blip r:embed="rId3">
            <a:alphaModFix/>
          </a:blip>
          <a:srcRect b="0" l="3678" r="3891" t="0"/>
          <a:stretch/>
        </p:blipFill>
        <p:spPr>
          <a:xfrm>
            <a:off x="3851000" y="1068775"/>
            <a:ext cx="4917402" cy="35074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963150"/>
            <a:ext cx="33963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 sorting for real world datasets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Patterns/ trends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Strictly </a:t>
            </a:r>
            <a:r>
              <a:rPr lang="en" sz="1400"/>
              <a:t>decreasing</a:t>
            </a:r>
            <a:r>
              <a:rPr lang="en" sz="1400"/>
              <a:t> segments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4388867" y="1486082"/>
            <a:ext cx="2988300" cy="195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/>
          <p:nvPr/>
        </p:nvSpPr>
        <p:spPr>
          <a:xfrm>
            <a:off x="6437840" y="2329131"/>
            <a:ext cx="818700" cy="1180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952500" y="18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{365DDD7A-F508-455E-88CC-6919FBF84857}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8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Average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Best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Worst Time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Quicksort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Mergesort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 log 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Insertionsort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highlight>
                            <a:schemeClr val="accent6"/>
                          </a:highlight>
                        </a:rPr>
                        <a:t>O(n)</a:t>
                      </a:r>
                      <a:endParaRPr>
                        <a:solidFill>
                          <a:schemeClr val="dk2"/>
                        </a:solidFill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O(n*n)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7725"/>
            <a:ext cx="81123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Split data into smaller “chunks” of subarrays</a:t>
            </a:r>
            <a:endParaRPr i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Insertion sort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085875"/>
            <a:ext cx="8389500" cy="32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</a:t>
            </a:r>
            <a:r>
              <a:rPr b="1" lang="en"/>
              <a:t> </a:t>
            </a:r>
            <a:r>
              <a:rPr b="1" lang="en"/>
              <a:t>: </a:t>
            </a:r>
            <a:r>
              <a:rPr lang="en"/>
              <a:t>Size of the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Runs: </a:t>
            </a:r>
            <a:r>
              <a:rPr lang="en"/>
              <a:t>w</a:t>
            </a:r>
            <a:r>
              <a:rPr lang="en"/>
              <a:t>eakly increasing or strictly decreasing subarrays in the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MinRun</a:t>
            </a:r>
            <a:r>
              <a:rPr b="1" lang="en"/>
              <a:t>:</a:t>
            </a:r>
            <a:r>
              <a:rPr i="1" lang="en"/>
              <a:t> </a:t>
            </a:r>
            <a:r>
              <a:rPr lang="en"/>
              <a:t>Minimum</a:t>
            </a:r>
            <a:r>
              <a:rPr lang="en"/>
              <a:t> length of said runs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Adaptive, based on </a:t>
            </a:r>
            <a:r>
              <a:rPr i="1" lang="en"/>
              <a:t>n</a:t>
            </a:r>
            <a:endParaRPr i="1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MinRun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17725"/>
            <a:ext cx="558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size of the input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Merging is most efficient when the number of runs is </a:t>
            </a:r>
            <a:r>
              <a:rPr b="1" lang="en"/>
              <a:t>equal to or slightly less</a:t>
            </a:r>
            <a:r>
              <a:rPr lang="en"/>
              <a:t> than a power of two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(|input| / minrun) </a:t>
            </a:r>
            <a:r>
              <a:rPr lang="en"/>
              <a:t>≤</a:t>
            </a:r>
            <a:r>
              <a:rPr lang="en"/>
              <a:t> X^2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 to 64 </a:t>
            </a:r>
            <a:r>
              <a:rPr lang="en"/>
              <a:t>inclusive</a:t>
            </a:r>
            <a:endParaRPr/>
          </a:p>
        </p:txBody>
      </p:sp>
      <p:pic>
        <p:nvPicPr>
          <p:cNvPr id="90" name="Google Shape;90;p18" title="Screenshot 2025-04-20 at 5.36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125" y="1017725"/>
            <a:ext cx="2943900" cy="1747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Pass: scan list for runs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a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Detection: Look from the current position to find an ascending (or descending) sequence.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Reverse: if the run is descending, reverse it to become ascending.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InsertionSort()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very well for small and partially sorted inputs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</a:t>
            </a:r>
            <a:endParaRPr/>
          </a:p>
        </p:txBody>
      </p:sp>
      <p:pic>
        <p:nvPicPr>
          <p:cNvPr id="102" name="Google Shape;102;p20" title="Screenshot 2025-04-14 at 3.39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851" y="445025"/>
            <a:ext cx="6674698" cy="1961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Screenshot 2025-04-14 at 3.40.1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851" y="2649683"/>
            <a:ext cx="6597448" cy="186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19230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MinRun = 11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637400" y="682200"/>
            <a:ext cx="1635000" cy="169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4530800" y="154450"/>
            <a:ext cx="21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Reversed in place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Policy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85875"/>
            <a:ext cx="81123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when to merge runs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|Z| &gt; |Y| + |X|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|Y| &gt; |X|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|Z| ≤ |Y| + |X|, merge X and 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 title="Screenshot 2025-04-14 at 11.21.5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9438"/>
            <a:ext cx="4266772" cy="2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C4587"/>
      </a:dk1>
      <a:lt1>
        <a:srgbClr val="FFFFFF"/>
      </a:lt1>
      <a:dk2>
        <a:srgbClr val="1C4587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