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oppi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oppins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-italic.fntdata"/><Relationship Id="rId14" Type="http://schemas.openxmlformats.org/officeDocument/2006/relationships/font" Target="fonts/Poppins-bold.fntdata"/><Relationship Id="rId16" Type="http://schemas.openxmlformats.org/officeDocument/2006/relationships/font" Target="fonts/Poppi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8c6bd6489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8c6bd648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cda3e893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cda3e8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1d90426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1d90426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1d90426f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1d90426f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cda3e893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8cda3e893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cda3e893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8cda3e893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hyperlink" Target="https://www.kaggle.com/datasets/thedevastator/medical-student-mental-health?select=Data+Carrard+et+al.+2022+MedTeach.csv" TargetMode="External"/><Relationship Id="rId5" Type="http://schemas.openxmlformats.org/officeDocument/2006/relationships/hyperlink" Target="https://www.kaggle.com/datasets/michaelacorley/unemployment-and-mental-illness-survey/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4159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207375"/>
            <a:ext cx="8520600" cy="1790700"/>
          </a:xfrm>
          <a:prstGeom prst="rect">
            <a:avLst/>
          </a:prstGeom>
          <a:effectLst>
            <a:outerShdw blurRad="57150" rotWithShape="0" algn="bl" dir="5400000" dist="19050">
              <a:srgbClr val="6FA8DC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Unemployment and Mental Health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223150"/>
            <a:ext cx="8520600" cy="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95"/>
              <a:buNone/>
            </a:pPr>
            <a:r>
              <a:rPr b="1" lang="en" sz="190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By Philip Yao, Joseph Choe, Eunice Kim, </a:t>
            </a:r>
            <a:endParaRPr b="1" sz="190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95"/>
              <a:buNone/>
            </a:pPr>
            <a:r>
              <a:rPr b="1" lang="en" sz="190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Tu-Yen Dang, and Herin Seo </a:t>
            </a:r>
            <a:endParaRPr b="1" sz="190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3760200" y="2068875"/>
            <a:ext cx="16236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6FA8DC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4598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942850" y="287450"/>
            <a:ext cx="4201200" cy="625500"/>
          </a:xfrm>
          <a:prstGeom prst="rect">
            <a:avLst/>
          </a:prstGeom>
          <a:solidFill>
            <a:srgbClr val="000000">
              <a:alpha val="6075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rPr>
              <a:t>  Exploring The Intersection Between </a:t>
            </a:r>
            <a:endParaRPr b="1">
              <a:solidFill>
                <a:srgbClr val="CCCCCC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rPr>
              <a:t>  Unemployment and Mental Health</a:t>
            </a:r>
            <a:endParaRPr b="1">
              <a:solidFill>
                <a:srgbClr val="CCCCC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" name="Google Shape;64;p14"/>
          <p:cNvSpPr txBox="1"/>
          <p:nvPr>
            <p:ph idx="4294967295" type="ctrTitle"/>
          </p:nvPr>
        </p:nvSpPr>
        <p:spPr>
          <a:xfrm>
            <a:off x="779325" y="259100"/>
            <a:ext cx="40677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Research Questions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5" name="Google Shape;65;p14"/>
          <p:cNvCxnSpPr/>
          <p:nvPr/>
        </p:nvCxnSpPr>
        <p:spPr>
          <a:xfrm>
            <a:off x="2153000" y="879150"/>
            <a:ext cx="10836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4"/>
          <p:cNvSpPr txBox="1"/>
          <p:nvPr/>
        </p:nvSpPr>
        <p:spPr>
          <a:xfrm>
            <a:off x="281800" y="1415738"/>
            <a:ext cx="5393700" cy="625500"/>
          </a:xfrm>
          <a:prstGeom prst="rect">
            <a:avLst/>
          </a:prstGeom>
          <a:solidFill>
            <a:srgbClr val="000000">
              <a:alpha val="6075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Poppins"/>
              <a:buAutoNum type="arabicPeriod"/>
            </a:pPr>
            <a:r>
              <a:rPr b="1" lang="en">
                <a:solidFill>
                  <a:srgbClr val="B7B7B7"/>
                </a:solidFill>
                <a:latin typeface="Poppins"/>
                <a:ea typeface="Poppins"/>
                <a:cs typeface="Poppins"/>
                <a:sym typeface="Poppins"/>
              </a:rPr>
              <a:t>How much does unemployment have an effect on </a:t>
            </a:r>
            <a:endParaRPr b="1">
              <a:solidFill>
                <a:srgbClr val="B7B7B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  <a:latin typeface="Poppins"/>
                <a:ea typeface="Poppins"/>
                <a:cs typeface="Poppins"/>
                <a:sym typeface="Poppins"/>
              </a:rPr>
              <a:t>the prevalence of stress, anxiety, and depression?</a:t>
            </a:r>
            <a:endParaRPr b="1">
              <a:solidFill>
                <a:srgbClr val="B7B7B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81800" y="2430300"/>
            <a:ext cx="5793900" cy="625500"/>
          </a:xfrm>
          <a:prstGeom prst="rect">
            <a:avLst/>
          </a:prstGeom>
          <a:solidFill>
            <a:srgbClr val="000000">
              <a:alpha val="6075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  <a:latin typeface="Poppins"/>
                <a:ea typeface="Poppins"/>
                <a:cs typeface="Poppins"/>
                <a:sym typeface="Poppins"/>
              </a:rPr>
              <a:t>  2.  	How does household income among those who are unemployed affect their mental health?</a:t>
            </a:r>
            <a:endParaRPr b="1">
              <a:solidFill>
                <a:srgbClr val="B7B7B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81800" y="3444850"/>
            <a:ext cx="6301200" cy="625500"/>
          </a:xfrm>
          <a:prstGeom prst="rect">
            <a:avLst/>
          </a:prstGeom>
          <a:solidFill>
            <a:srgbClr val="000000">
              <a:alpha val="6075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  <a:latin typeface="Poppins"/>
                <a:ea typeface="Poppins"/>
                <a:cs typeface="Poppins"/>
                <a:sym typeface="Poppins"/>
              </a:rPr>
              <a:t>  3. 	How does education level among those who are unemployed affect their mental health?</a:t>
            </a:r>
            <a:endParaRPr b="1">
              <a:solidFill>
                <a:srgbClr val="B7B7B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4598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idx="4294967295" type="ctrTitle"/>
          </p:nvPr>
        </p:nvSpPr>
        <p:spPr>
          <a:xfrm>
            <a:off x="846975" y="259100"/>
            <a:ext cx="22134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Question 1 :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75" name="Google Shape;75;p15"/>
          <p:cNvCxnSpPr/>
          <p:nvPr/>
        </p:nvCxnSpPr>
        <p:spPr>
          <a:xfrm>
            <a:off x="1344225" y="879150"/>
            <a:ext cx="10836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5"/>
          <p:cNvSpPr/>
          <p:nvPr/>
        </p:nvSpPr>
        <p:spPr>
          <a:xfrm>
            <a:off x="1346100" y="1076513"/>
            <a:ext cx="6451800" cy="39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3025" y="1239450"/>
            <a:ext cx="5937950" cy="359122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3825000" y="322100"/>
            <a:ext cx="5319000" cy="614400"/>
          </a:xfrm>
          <a:prstGeom prst="rect">
            <a:avLst/>
          </a:prstGeom>
          <a:solidFill>
            <a:srgbClr val="000000">
              <a:alpha val="6075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572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How much does unemployment have an effect on 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8572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prevalence of stress, anxiety, and depression?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79" name="Google Shape;79;p15"/>
          <p:cNvCxnSpPr/>
          <p:nvPr/>
        </p:nvCxnSpPr>
        <p:spPr>
          <a:xfrm>
            <a:off x="7994225" y="1299213"/>
            <a:ext cx="8100" cy="2130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/>
          <p:nvPr/>
        </p:nvCxnSpPr>
        <p:spPr>
          <a:xfrm flipH="1">
            <a:off x="1148875" y="2361525"/>
            <a:ext cx="900" cy="2139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4598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4294967295" type="ctrTitle"/>
          </p:nvPr>
        </p:nvSpPr>
        <p:spPr>
          <a:xfrm>
            <a:off x="846975" y="259100"/>
            <a:ext cx="22134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Question 2 :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87" name="Google Shape;87;p16"/>
          <p:cNvCxnSpPr/>
          <p:nvPr/>
        </p:nvCxnSpPr>
        <p:spPr>
          <a:xfrm>
            <a:off x="1344225" y="879150"/>
            <a:ext cx="10836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6"/>
          <p:cNvSpPr/>
          <p:nvPr/>
        </p:nvSpPr>
        <p:spPr>
          <a:xfrm>
            <a:off x="1346100" y="1076513"/>
            <a:ext cx="6451800" cy="39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3825000" y="322100"/>
            <a:ext cx="5319000" cy="614400"/>
          </a:xfrm>
          <a:prstGeom prst="rect">
            <a:avLst/>
          </a:prstGeom>
          <a:solidFill>
            <a:srgbClr val="000000">
              <a:alpha val="6075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572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How does household income among those who are unemployed affect their mental health?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90" name="Google Shape;90;p16"/>
          <p:cNvCxnSpPr/>
          <p:nvPr/>
        </p:nvCxnSpPr>
        <p:spPr>
          <a:xfrm>
            <a:off x="7994225" y="1299213"/>
            <a:ext cx="8100" cy="2130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6"/>
          <p:cNvCxnSpPr/>
          <p:nvPr/>
        </p:nvCxnSpPr>
        <p:spPr>
          <a:xfrm flipH="1">
            <a:off x="1148875" y="2361525"/>
            <a:ext cx="900" cy="2139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4025" y="1239461"/>
            <a:ext cx="5815951" cy="35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4598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>
            <p:ph idx="4294967295" type="ctrTitle"/>
          </p:nvPr>
        </p:nvSpPr>
        <p:spPr>
          <a:xfrm>
            <a:off x="846975" y="259100"/>
            <a:ext cx="22134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Question 3 :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99" name="Google Shape;99;p17"/>
          <p:cNvCxnSpPr/>
          <p:nvPr/>
        </p:nvCxnSpPr>
        <p:spPr>
          <a:xfrm>
            <a:off x="1344225" y="879150"/>
            <a:ext cx="10836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7"/>
          <p:cNvSpPr/>
          <p:nvPr/>
        </p:nvSpPr>
        <p:spPr>
          <a:xfrm>
            <a:off x="1346100" y="1076513"/>
            <a:ext cx="6451800" cy="39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3025" y="1239450"/>
            <a:ext cx="5937950" cy="359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3825000" y="322100"/>
            <a:ext cx="5319000" cy="614400"/>
          </a:xfrm>
          <a:prstGeom prst="rect">
            <a:avLst/>
          </a:prstGeom>
          <a:solidFill>
            <a:srgbClr val="000000">
              <a:alpha val="6075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572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How does education level among those who are unemployed affect their mental health?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03" name="Google Shape;103;p17"/>
          <p:cNvCxnSpPr/>
          <p:nvPr/>
        </p:nvCxnSpPr>
        <p:spPr>
          <a:xfrm>
            <a:off x="7994225" y="1299213"/>
            <a:ext cx="8100" cy="2130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7"/>
          <p:cNvCxnSpPr/>
          <p:nvPr/>
        </p:nvCxnSpPr>
        <p:spPr>
          <a:xfrm flipH="1">
            <a:off x="1148875" y="2361525"/>
            <a:ext cx="900" cy="2139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4598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>
            <p:ph idx="4294967295" type="ctrTitle"/>
          </p:nvPr>
        </p:nvSpPr>
        <p:spPr>
          <a:xfrm>
            <a:off x="3346575" y="259100"/>
            <a:ext cx="24219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106"/>
              <a:buFont typeface="Arial"/>
              <a:buNone/>
            </a:pPr>
            <a:r>
              <a:rPr b="1" lang="en" sz="28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Conclusions</a:t>
            </a:r>
            <a:endParaRPr b="1" sz="282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1" sz="1260">
              <a:solidFill>
                <a:srgbClr val="B7B7B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B7B7B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11" name="Google Shape;111;p18"/>
          <p:cNvCxnSpPr/>
          <p:nvPr/>
        </p:nvCxnSpPr>
        <p:spPr>
          <a:xfrm>
            <a:off x="3934000" y="839675"/>
            <a:ext cx="10836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8"/>
          <p:cNvSpPr txBox="1"/>
          <p:nvPr/>
        </p:nvSpPr>
        <p:spPr>
          <a:xfrm>
            <a:off x="779325" y="1113225"/>
            <a:ext cx="7556400" cy="3491400"/>
          </a:xfrm>
          <a:prstGeom prst="rect">
            <a:avLst/>
          </a:prstGeom>
          <a:solidFill>
            <a:srgbClr val="000000">
              <a:alpha val="6075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CCCCCC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500"/>
              <a:buFont typeface="Poppins"/>
              <a:buAutoNum type="arabicPeriod"/>
            </a:pPr>
            <a:r>
              <a:rPr b="1" lang="en" sz="15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rPr>
              <a:t>Unemployment had an obvious negative </a:t>
            </a:r>
            <a:r>
              <a:rPr b="1" lang="en" sz="15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rPr>
              <a:t>effect</a:t>
            </a:r>
            <a:r>
              <a:rPr b="1" lang="en" sz="15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rPr>
              <a:t> on factors related to mental health, as shown by the increased rates of anxiety, stress, and depression</a:t>
            </a:r>
            <a:endParaRPr b="1" sz="1500">
              <a:solidFill>
                <a:srgbClr val="CCCCCC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CCCCCC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500"/>
              <a:buFont typeface="Poppins"/>
              <a:buAutoNum type="arabicPeriod"/>
            </a:pPr>
            <a:r>
              <a:rPr b="1" lang="en" sz="15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rPr>
              <a:t>Household income had no obvious correlation with mental health illness.</a:t>
            </a:r>
            <a:endParaRPr b="1" sz="1500">
              <a:solidFill>
                <a:srgbClr val="CCCCCC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CCCCCC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500"/>
              <a:buFont typeface="Poppins"/>
              <a:buAutoNum type="arabicPeriod"/>
            </a:pPr>
            <a:r>
              <a:rPr b="1" lang="en" sz="15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rPr>
              <a:t>Having higher education did not appear to have a strong correlation between being unemployed and having a mental illness.</a:t>
            </a:r>
            <a:endParaRPr b="1" sz="1500">
              <a:solidFill>
                <a:srgbClr val="CCCCC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 b="4598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>
            <p:ph idx="4294967295" type="ctrTitle"/>
          </p:nvPr>
        </p:nvSpPr>
        <p:spPr>
          <a:xfrm>
            <a:off x="3566700" y="201750"/>
            <a:ext cx="20106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Citations</a:t>
            </a:r>
            <a:endParaRPr b="1" sz="1400">
              <a:solidFill>
                <a:srgbClr val="B7B7B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19" name="Google Shape;119;p19"/>
          <p:cNvCxnSpPr/>
          <p:nvPr/>
        </p:nvCxnSpPr>
        <p:spPr>
          <a:xfrm>
            <a:off x="4030200" y="879150"/>
            <a:ext cx="10836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9"/>
          <p:cNvSpPr txBox="1"/>
          <p:nvPr/>
        </p:nvSpPr>
        <p:spPr>
          <a:xfrm>
            <a:off x="850200" y="1197750"/>
            <a:ext cx="7443600" cy="1935900"/>
          </a:xfrm>
          <a:prstGeom prst="rect">
            <a:avLst/>
          </a:prstGeom>
          <a:solidFill>
            <a:srgbClr val="000000">
              <a:alpha val="6075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-"/>
            </a:pPr>
            <a:r>
              <a:rPr b="1"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Devastator, "Medical Student Mental Health," Kaggle, 2002, </a:t>
            </a:r>
            <a:r>
              <a:rPr b="1" lang="en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https://www.kaggle.com/datasets/thedevastator/medical-student-mental-health?select=Data+Carrard+et+al.+2022+MedTeach.csv</a:t>
            </a:r>
            <a:r>
              <a:rPr b="1"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-"/>
            </a:pPr>
            <a:r>
              <a:rPr b="1"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Michaela Corley, “Unemployment and Mental Illness Survey,” Kaggle, 2018,</a:t>
            </a:r>
            <a:r>
              <a:rPr b="1" lang="en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5"/>
              </a:rPr>
              <a:t>https://www.kaggle.com/datasets/michaelacorley/unemployment-and-mental-illness-survey/data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